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tags/tag2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23.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tags/tag24.xml" ContentType="application/vnd.openxmlformats-officedocument.presentationml.tags+xml"/>
  <Override PartName="/ppt/notesSlides/notesSlide4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4" r:id="rId4"/>
    <p:sldMasterId id="2147483890" r:id="rId5"/>
  </p:sldMasterIdLst>
  <p:notesMasterIdLst>
    <p:notesMasterId r:id="rId63"/>
  </p:notesMasterIdLst>
  <p:handoutMasterIdLst>
    <p:handoutMasterId r:id="rId64"/>
  </p:handoutMasterIdLst>
  <p:sldIdLst>
    <p:sldId id="382" r:id="rId6"/>
    <p:sldId id="261" r:id="rId7"/>
    <p:sldId id="2147472163" r:id="rId8"/>
    <p:sldId id="2147472216" r:id="rId9"/>
    <p:sldId id="2147472215" r:id="rId10"/>
    <p:sldId id="2146847436" r:id="rId11"/>
    <p:sldId id="2147472179" r:id="rId12"/>
    <p:sldId id="2147472178" r:id="rId13"/>
    <p:sldId id="2147472218" r:id="rId14"/>
    <p:sldId id="2147472222" r:id="rId15"/>
    <p:sldId id="2147472223" r:id="rId16"/>
    <p:sldId id="2147472188" r:id="rId17"/>
    <p:sldId id="2146847401" r:id="rId18"/>
    <p:sldId id="2146847412" r:id="rId19"/>
    <p:sldId id="2146847402" r:id="rId20"/>
    <p:sldId id="2146847403" r:id="rId21"/>
    <p:sldId id="2146847466" r:id="rId22"/>
    <p:sldId id="2146847468" r:id="rId23"/>
    <p:sldId id="2146847406" r:id="rId24"/>
    <p:sldId id="2146847469" r:id="rId25"/>
    <p:sldId id="2147471569" r:id="rId26"/>
    <p:sldId id="2146847411" r:id="rId27"/>
    <p:sldId id="2147472186" r:id="rId28"/>
    <p:sldId id="2146847415" r:id="rId29"/>
    <p:sldId id="2146847416" r:id="rId30"/>
    <p:sldId id="2147472187" r:id="rId31"/>
    <p:sldId id="2146847410" r:id="rId32"/>
    <p:sldId id="2147472185" r:id="rId33"/>
    <p:sldId id="2146847404" r:id="rId34"/>
    <p:sldId id="2147472184" r:id="rId35"/>
    <p:sldId id="2147472214" r:id="rId36"/>
    <p:sldId id="2147472190" r:id="rId37"/>
    <p:sldId id="2147472193" r:id="rId38"/>
    <p:sldId id="2147472194" r:id="rId39"/>
    <p:sldId id="2147472197" r:id="rId40"/>
    <p:sldId id="2147472195" r:id="rId41"/>
    <p:sldId id="2146847389" r:id="rId42"/>
    <p:sldId id="2146847395" r:id="rId43"/>
    <p:sldId id="2147471092" r:id="rId44"/>
    <p:sldId id="2147471095" r:id="rId45"/>
    <p:sldId id="2147471093" r:id="rId46"/>
    <p:sldId id="2147471094" r:id="rId47"/>
    <p:sldId id="2147471096" r:id="rId48"/>
    <p:sldId id="2146847414" r:id="rId49"/>
    <p:sldId id="2146847391" r:id="rId50"/>
    <p:sldId id="2147472196" r:id="rId51"/>
    <p:sldId id="2147472224" r:id="rId52"/>
    <p:sldId id="2147472226" r:id="rId53"/>
    <p:sldId id="2147471570" r:id="rId54"/>
    <p:sldId id="2147471571" r:id="rId55"/>
    <p:sldId id="2146847420" r:id="rId56"/>
    <p:sldId id="2147471573" r:id="rId57"/>
    <p:sldId id="2147471556" r:id="rId58"/>
    <p:sldId id="2147471555" r:id="rId59"/>
    <p:sldId id="2147472227" r:id="rId60"/>
    <p:sldId id="2147472172" r:id="rId61"/>
    <p:sldId id="2147472217" r:id="rId62"/>
  </p:sldIdLst>
  <p:sldSz cx="12192000" cy="6858000"/>
  <p:notesSz cx="6858000" cy="9144000"/>
  <p:custDataLst>
    <p:tags r:id="rId6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ferty,Charles" initials="R" lastIdx="3" clrIdx="0">
    <p:extLst>
      <p:ext uri="{19B8F6BF-5375-455C-9EA6-DF929625EA0E}">
        <p15:presenceInfo xmlns:p15="http://schemas.microsoft.com/office/powerpoint/2012/main" userId="S-1-5-21-802951002-2094223479-794563710-775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BEBEB"/>
    <a:srgbClr val="355578"/>
    <a:srgbClr val="D0DEEA"/>
    <a:srgbClr val="A1B3CA"/>
    <a:srgbClr val="6A80A3"/>
    <a:srgbClr val="7EBFDD"/>
    <a:srgbClr val="D3D3D3"/>
    <a:srgbClr val="DAF3FD"/>
    <a:srgbClr val="91DCF8"/>
    <a:srgbClr val="49C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925" autoAdjust="0"/>
  </p:normalViewPr>
  <p:slideViewPr>
    <p:cSldViewPr snapToGrid="0">
      <p:cViewPr varScale="1">
        <p:scale>
          <a:sx n="105" d="100"/>
          <a:sy n="105" d="100"/>
        </p:scale>
        <p:origin x="774" y="102"/>
      </p:cViewPr>
      <p:guideLst>
        <p:guide orient="horz" pos="2160"/>
        <p:guide pos="3840"/>
      </p:guideLst>
    </p:cSldViewPr>
  </p:slideViewPr>
  <p:outlineViewPr>
    <p:cViewPr>
      <p:scale>
        <a:sx n="33" d="100"/>
        <a:sy n="33" d="100"/>
      </p:scale>
      <p:origin x="0" y="-1272"/>
    </p:cViewPr>
  </p:outlineViewPr>
  <p:notesTextViewPr>
    <p:cViewPr>
      <p:scale>
        <a:sx n="75" d="100"/>
        <a:sy n="75" d="100"/>
      </p:scale>
      <p:origin x="0" y="0"/>
    </p:cViewPr>
  </p:notesTextViewPr>
  <p:sorterViewPr>
    <p:cViewPr varScale="1">
      <p:scale>
        <a:sx n="1" d="1"/>
        <a:sy n="1" d="1"/>
      </p:scale>
      <p:origin x="0" y="-12492"/>
    </p:cViewPr>
  </p:sorterViewPr>
  <p:notesViewPr>
    <p:cSldViewPr snapToGrid="0">
      <p:cViewPr varScale="1">
        <p:scale>
          <a:sx n="59" d="100"/>
          <a:sy n="59" d="100"/>
        </p:scale>
        <p:origin x="3226"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notesMaster" Target="notesMasters/notesMaster1.xml"/><Relationship Id="rId68" Type="http://schemas.openxmlformats.org/officeDocument/2006/relationships/viewProps" Target="viewProps.xml"/><Relationship Id="rId7" Type="http://schemas.openxmlformats.org/officeDocument/2006/relationships/slide" Target="slides/slide2.xml"/><Relationship Id="rId71"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handoutMaster" Target="handoutMasters/handoutMaster1.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nwood, Suzanne" userId="01d6d009-6c23-4a93-9be9-c876f8ee32ec" providerId="ADAL" clId="{A1922007-502C-448E-9C35-05F15E14A5E6}"/>
    <pc:docChg chg="modSld">
      <pc:chgData name="Ellinwood, Suzanne" userId="01d6d009-6c23-4a93-9be9-c876f8ee32ec" providerId="ADAL" clId="{A1922007-502C-448E-9C35-05F15E14A5E6}" dt="2024-07-25T15:47:01.946" v="110" actId="20577"/>
      <pc:docMkLst>
        <pc:docMk/>
      </pc:docMkLst>
      <pc:sldChg chg="modSp mod">
        <pc:chgData name="Ellinwood, Suzanne" userId="01d6d009-6c23-4a93-9be9-c876f8ee32ec" providerId="ADAL" clId="{A1922007-502C-448E-9C35-05F15E14A5E6}" dt="2024-07-25T15:45:26.377" v="108" actId="20577"/>
        <pc:sldMkLst>
          <pc:docMk/>
          <pc:sldMk cId="3640688523" sldId="382"/>
        </pc:sldMkLst>
        <pc:spChg chg="mod">
          <ac:chgData name="Ellinwood, Suzanne" userId="01d6d009-6c23-4a93-9be9-c876f8ee32ec" providerId="ADAL" clId="{A1922007-502C-448E-9C35-05F15E14A5E6}" dt="2024-07-25T15:45:26.377" v="108" actId="20577"/>
          <ac:spMkLst>
            <pc:docMk/>
            <pc:sldMk cId="3640688523" sldId="382"/>
            <ac:spMk id="6" creationId="{BC1D65F1-3B43-C029-3C2A-A41B6A1B464B}"/>
          </ac:spMkLst>
        </pc:spChg>
      </pc:sldChg>
      <pc:sldChg chg="modSp mod">
        <pc:chgData name="Ellinwood, Suzanne" userId="01d6d009-6c23-4a93-9be9-c876f8ee32ec" providerId="ADAL" clId="{A1922007-502C-448E-9C35-05F15E14A5E6}" dt="2024-07-25T15:47:01.946" v="110" actId="20577"/>
        <pc:sldMkLst>
          <pc:docMk/>
          <pc:sldMk cId="2530288467" sldId="2146847412"/>
        </pc:sldMkLst>
        <pc:graphicFrameChg chg="modGraphic">
          <ac:chgData name="Ellinwood, Suzanne" userId="01d6d009-6c23-4a93-9be9-c876f8ee32ec" providerId="ADAL" clId="{A1922007-502C-448E-9C35-05F15E14A5E6}" dt="2024-07-25T15:47:01.946" v="110" actId="20577"/>
          <ac:graphicFrameMkLst>
            <pc:docMk/>
            <pc:sldMk cId="2530288467" sldId="2146847412"/>
            <ac:graphicFrameMk id="3" creationId="{46B0BEB3-298F-A13D-DB39-760677267823}"/>
          </ac:graphicFrameMkLst>
        </pc:graphicFrameChg>
      </pc:sldChg>
      <pc:sldChg chg="modSp mod">
        <pc:chgData name="Ellinwood, Suzanne" userId="01d6d009-6c23-4a93-9be9-c876f8ee32ec" providerId="ADAL" clId="{A1922007-502C-448E-9C35-05F15E14A5E6}" dt="2024-07-10T22:55:35.648" v="2" actId="20577"/>
        <pc:sldMkLst>
          <pc:docMk/>
          <pc:sldMk cId="1017680278" sldId="2147471571"/>
        </pc:sldMkLst>
        <pc:graphicFrameChg chg="modGraphic">
          <ac:chgData name="Ellinwood, Suzanne" userId="01d6d009-6c23-4a93-9be9-c876f8ee32ec" providerId="ADAL" clId="{A1922007-502C-448E-9C35-05F15E14A5E6}" dt="2024-07-10T22:55:35.648" v="2" actId="20577"/>
          <ac:graphicFrameMkLst>
            <pc:docMk/>
            <pc:sldMk cId="1017680278" sldId="2147471571"/>
            <ac:graphicFrameMk id="3" creationId="{46B0BEB3-298F-A13D-DB39-760677267823}"/>
          </ac:graphicFrameMkLst>
        </pc:graphicFrameChg>
      </pc:sldChg>
      <pc:sldChg chg="modSp mod">
        <pc:chgData name="Ellinwood, Suzanne" userId="01d6d009-6c23-4a93-9be9-c876f8ee32ec" providerId="ADAL" clId="{A1922007-502C-448E-9C35-05F15E14A5E6}" dt="2024-07-10T22:53:41.364" v="1" actId="20577"/>
        <pc:sldMkLst>
          <pc:docMk/>
          <pc:sldMk cId="3254029668" sldId="2147472185"/>
        </pc:sldMkLst>
        <pc:graphicFrameChg chg="modGraphic">
          <ac:chgData name="Ellinwood, Suzanne" userId="01d6d009-6c23-4a93-9be9-c876f8ee32ec" providerId="ADAL" clId="{A1922007-502C-448E-9C35-05F15E14A5E6}" dt="2024-07-10T22:53:41.364" v="1" actId="20577"/>
          <ac:graphicFrameMkLst>
            <pc:docMk/>
            <pc:sldMk cId="3254029668" sldId="2147472185"/>
            <ac:graphicFrameMk id="3" creationId="{46B0BEB3-298F-A13D-DB39-760677267823}"/>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0E8F3FD-8012-4C7C-BCFB-C23E18FC275E}" type="datetimeFigureOut">
              <a:rPr lang="en-US" smtClean="0"/>
              <a:t>7/25/2024</a:t>
            </a:fld>
            <a:endParaRPr lang="en-US" dirty="0"/>
          </a:p>
        </p:txBody>
      </p:sp>
      <p:sp>
        <p:nvSpPr>
          <p:cNvPr id="5" name="TextBox 4"/>
          <p:cNvSpPr txBox="1"/>
          <p:nvPr/>
        </p:nvSpPr>
        <p:spPr>
          <a:xfrm>
            <a:off x="242372" y="8918034"/>
            <a:ext cx="6373258" cy="92333"/>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600" smtClean="0">
                <a:solidFill>
                  <a:srgbClr val="979D9D"/>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600" dirty="0">
                <a:solidFill>
                  <a:srgbClr val="979D9D"/>
                </a:solidFill>
              </a:rPr>
              <a:t>	© 2024 Gartner, Inc. and/or its affiliates. All rights reserved. Gartner is a registered trademark of Gartner, Inc. or its affiliates.</a:t>
            </a:r>
          </a:p>
        </p:txBody>
      </p:sp>
    </p:spTree>
    <p:extLst>
      <p:ext uri="{BB962C8B-B14F-4D97-AF65-F5344CB8AC3E}">
        <p14:creationId xmlns:p14="http://schemas.microsoft.com/office/powerpoint/2010/main" val="1023436"/>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31633" y="712472"/>
            <a:ext cx="4794738" cy="2697041"/>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242371" y="3592535"/>
            <a:ext cx="6373258" cy="5234810"/>
          </a:xfrm>
          <a:prstGeom prst="rect">
            <a:avLst/>
          </a:prstGeom>
        </p:spPr>
        <p:txBody>
          <a:bodyPr vert="horz" lIns="0" tIns="0" rIns="0" bIns="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rot="16200000">
            <a:off x="-1050931" y="1977711"/>
            <a:ext cx="2725105" cy="138499"/>
          </a:xfrm>
          <a:prstGeom prst="rect">
            <a:avLst/>
          </a:prstGeom>
          <a:noFill/>
        </p:spPr>
        <p:txBody>
          <a:bodyPr wrap="none" lIns="0" tIns="0" rIns="0" bIns="0" rtlCol="0" anchor="ctr">
            <a:spAutoFit/>
          </a:bodyPr>
          <a:lstStyle/>
          <a:p>
            <a:pPr algn="ctr">
              <a:spcBef>
                <a:spcPts val="0"/>
              </a:spcBef>
              <a:spcAft>
                <a:spcPts val="0"/>
              </a:spcAft>
            </a:pPr>
            <a:r>
              <a:rPr lang="en-US" sz="900" kern="1200" spc="100" baseline="0" dirty="0">
                <a:solidFill>
                  <a:srgbClr val="CDCDCD"/>
                </a:solidFill>
                <a:effectLst/>
              </a:rPr>
              <a:t>— NOT FOR EXTERNAL DISTRIBUTION —</a:t>
            </a:r>
            <a:endParaRPr lang="en-US" sz="900" spc="100" baseline="0" dirty="0">
              <a:solidFill>
                <a:srgbClr val="CDCDCD"/>
              </a:solidFill>
            </a:endParaRPr>
          </a:p>
        </p:txBody>
      </p:sp>
      <p:sp>
        <p:nvSpPr>
          <p:cNvPr id="12" name="TextBox 11"/>
          <p:cNvSpPr txBox="1"/>
          <p:nvPr/>
        </p:nvSpPr>
        <p:spPr>
          <a:xfrm rot="5400000">
            <a:off x="5183827" y="1977711"/>
            <a:ext cx="2725105" cy="138499"/>
          </a:xfrm>
          <a:prstGeom prst="rect">
            <a:avLst/>
          </a:prstGeom>
          <a:noFill/>
        </p:spPr>
        <p:txBody>
          <a:bodyPr wrap="none" lIns="0" tIns="0" rIns="0" bIns="0" rtlCol="0" anchor="ctr">
            <a:spAutoFit/>
          </a:bodyPr>
          <a:lstStyle/>
          <a:p>
            <a:pPr algn="ctr">
              <a:spcBef>
                <a:spcPts val="0"/>
              </a:spcBef>
              <a:spcAft>
                <a:spcPts val="0"/>
              </a:spcAft>
            </a:pPr>
            <a:r>
              <a:rPr lang="en-US" sz="900" kern="1200" spc="100" baseline="0" dirty="0">
                <a:solidFill>
                  <a:srgbClr val="CDCDCD"/>
                </a:solidFill>
                <a:effectLst/>
              </a:rPr>
              <a:t>— NOT FOR EXTERNAL DISTRIBUTION —</a:t>
            </a:r>
            <a:endParaRPr lang="en-US" sz="900" spc="100" baseline="0" dirty="0">
              <a:solidFill>
                <a:srgbClr val="CDCDCD"/>
              </a:solidFill>
            </a:endParaRPr>
          </a:p>
        </p:txBody>
      </p:sp>
      <p:sp>
        <p:nvSpPr>
          <p:cNvPr id="14" name="Text Box 86"/>
          <p:cNvSpPr txBox="1">
            <a:spLocks noChangeArrowheads="1"/>
          </p:cNvSpPr>
          <p:nvPr/>
        </p:nvSpPr>
        <p:spPr bwMode="gray">
          <a:xfrm>
            <a:off x="242373" y="128260"/>
            <a:ext cx="6326067" cy="258458"/>
          </a:xfrm>
          <a:prstGeom prst="rect">
            <a:avLst/>
          </a:prstGeom>
          <a:noFill/>
          <a:ln w="12700">
            <a:noFill/>
            <a:miter lim="800000"/>
            <a:headEnd type="none" w="sm" len="sm"/>
            <a:tailEnd type="none" w="sm" len="sm"/>
          </a:ln>
          <a:effectLst/>
        </p:spPr>
        <p:txBody>
          <a:bodyPr wrap="square" lIns="0" tIns="45683" rIns="91366" bIns="45683" anchor="t" anchorCtr="0">
            <a:spAutoFit/>
          </a:bodyPr>
          <a:lstStyle/>
          <a:p>
            <a:pPr marL="0" marR="0" lvl="0" indent="0" algn="l" defTabSz="912813" rtl="0" eaLnBrk="1" fontAlgn="auto" latinLnBrk="0" hangingPunct="1">
              <a:lnSpc>
                <a:spcPct val="90000"/>
              </a:lnSpc>
              <a:spcBef>
                <a:spcPct val="0"/>
              </a:spcBef>
              <a:spcAft>
                <a:spcPct val="0"/>
              </a:spcAft>
              <a:buClrTx/>
              <a:buSzTx/>
              <a:buFontTx/>
              <a:buNone/>
              <a:tabLst/>
              <a:defRPr/>
            </a:pPr>
            <a:r>
              <a:rPr lang="en-US" sz="1200" b="1" dirty="0"/>
              <a:t>Presentation Title</a:t>
            </a:r>
          </a:p>
        </p:txBody>
      </p:sp>
      <p:sp>
        <p:nvSpPr>
          <p:cNvPr id="8" name="TextBox 7"/>
          <p:cNvSpPr txBox="1"/>
          <p:nvPr/>
        </p:nvSpPr>
        <p:spPr>
          <a:xfrm>
            <a:off x="242372" y="8918034"/>
            <a:ext cx="6373258" cy="92333"/>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600" smtClean="0">
                <a:solidFill>
                  <a:srgbClr val="979D9D"/>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600" dirty="0">
                <a:solidFill>
                  <a:srgbClr val="979D9D"/>
                </a:solidFill>
              </a:rPr>
              <a:t>	© 2024 Gartner, Inc. and/or its affiliates. All rights reserved. Gartner is a registered trademark of Gartner, Inc. or its affiliates.</a:t>
            </a:r>
          </a:p>
        </p:txBody>
      </p:sp>
    </p:spTree>
    <p:extLst>
      <p:ext uri="{BB962C8B-B14F-4D97-AF65-F5344CB8AC3E}">
        <p14:creationId xmlns:p14="http://schemas.microsoft.com/office/powerpoint/2010/main" val="1265795583"/>
      </p:ext>
    </p:extLst>
  </p:cSld>
  <p:clrMap bg1="lt1" tx1="dk1" bg2="lt2" tx2="dk2" accent1="accent1" accent2="accent2" accent3="accent3" accent4="accent4" accent5="accent5" accent6="accent6" hlink="hlink" folHlink="folHlink"/>
  <p:hf sldNum="0" hdr="0" ftr="0" dt="0"/>
  <p:notesStyle>
    <a:lvl1pPr marL="0" indent="0" algn="l" defTabSz="914400" rtl="0" eaLnBrk="1" latinLnBrk="0" hangingPunct="1">
      <a:lnSpc>
        <a:spcPct val="90000"/>
      </a:lnSpc>
      <a:spcAft>
        <a:spcPts val="600"/>
      </a:spcAft>
      <a:buFont typeface="Arial" panose="020B0604020202020204" pitchFamily="34" charset="0"/>
      <a:buNone/>
      <a:defRPr sz="1200" kern="1200">
        <a:solidFill>
          <a:schemeClr val="tx1"/>
        </a:solidFill>
        <a:latin typeface="+mn-lt"/>
        <a:ea typeface="+mn-ea"/>
        <a:cs typeface="+mn-cs"/>
      </a:defRPr>
    </a:lvl1pPr>
    <a:lvl2pPr marL="182880" indent="-137160" algn="l" defTabSz="914400" rtl="0" eaLnBrk="1" latinLnBrk="0" hangingPunct="1">
      <a:lnSpc>
        <a:spcPct val="90000"/>
      </a:lnSpc>
      <a:spcAft>
        <a:spcPts val="600"/>
      </a:spcAft>
      <a:buFont typeface="Wingdings" panose="05000000000000000000" pitchFamily="2" charset="2"/>
      <a:buChar char="§"/>
      <a:defRPr sz="1200" kern="1200">
        <a:solidFill>
          <a:schemeClr val="tx1"/>
        </a:solidFill>
        <a:latin typeface="+mn-lt"/>
        <a:ea typeface="+mn-ea"/>
        <a:cs typeface="+mn-cs"/>
      </a:defRPr>
    </a:lvl2pPr>
    <a:lvl3pPr marL="365760" indent="-137160" algn="l" defTabSz="914400" rtl="0" eaLnBrk="1" latinLnBrk="0" hangingPunct="1">
      <a:lnSpc>
        <a:spcPct val="90000"/>
      </a:lnSpc>
      <a:spcAft>
        <a:spcPts val="600"/>
      </a:spcAft>
      <a:buFont typeface="Arial" panose="020B0604020202020204" pitchFamily="34" charset="0"/>
      <a:buChar char="–"/>
      <a:defRPr sz="1200" kern="1200">
        <a:solidFill>
          <a:schemeClr val="tx1"/>
        </a:solidFill>
        <a:latin typeface="+mn-lt"/>
        <a:ea typeface="+mn-ea"/>
        <a:cs typeface="+mn-cs"/>
      </a:defRPr>
    </a:lvl3pPr>
    <a:lvl4pPr marL="548640" indent="-137160" algn="l" defTabSz="914400" rtl="0" eaLnBrk="1" latinLnBrk="0" hangingPunct="1">
      <a:lnSpc>
        <a:spcPct val="90000"/>
      </a:lnSpc>
      <a:spcAft>
        <a:spcPts val="600"/>
      </a:spcAft>
      <a:buFont typeface="Wingdings" panose="05000000000000000000" pitchFamily="2" charset="2"/>
      <a:buChar char="§"/>
      <a:defRPr sz="1200" kern="1200">
        <a:solidFill>
          <a:schemeClr val="tx1"/>
        </a:solidFill>
        <a:latin typeface="+mn-lt"/>
        <a:ea typeface="+mn-ea"/>
        <a:cs typeface="+mn-cs"/>
      </a:defRPr>
    </a:lvl4pPr>
    <a:lvl5pPr marL="731520" indent="-137160" algn="l" defTabSz="914400" rtl="0" eaLnBrk="1" latinLnBrk="0" hangingPunct="1">
      <a:lnSpc>
        <a:spcPct val="90000"/>
      </a:lnSpc>
      <a:spcAft>
        <a:spcPts val="600"/>
      </a:spcAft>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es Placeholder 4"/>
          <p:cNvSpPr>
            <a:spLocks noGrp="1"/>
          </p:cNvSpPr>
          <p:nvPr>
            <p:ph type="body" idx="1"/>
          </p:nvPr>
        </p:nvSpPr>
        <p:spPr/>
        <p:txBody>
          <a:bodyPr/>
          <a:lstStyle/>
          <a:p>
            <a:endParaRPr lang="en-US" dirty="0"/>
          </a:p>
        </p:txBody>
      </p:sp>
      <p:sp>
        <p:nvSpPr>
          <p:cNvPr id="6" name="Rectangle 103"/>
          <p:cNvSpPr>
            <a:spLocks noChangeArrowheads="1"/>
          </p:cNvSpPr>
          <p:nvPr/>
        </p:nvSpPr>
        <p:spPr bwMode="gray">
          <a:xfrm>
            <a:off x="3862389" y="655411"/>
            <a:ext cx="2618422" cy="420582"/>
          </a:xfrm>
          <a:prstGeom prst="rect">
            <a:avLst/>
          </a:prstGeom>
          <a:noFill/>
          <a:ln w="9525">
            <a:noFill/>
            <a:miter lim="800000"/>
            <a:headEnd/>
            <a:tailEnd/>
          </a:ln>
        </p:spPr>
        <p:txBody>
          <a:bodyPr wrap="square" lIns="65028" tIns="25377" rIns="65028" bIns="25377">
            <a:spAutoFit/>
          </a:bodyPr>
          <a:lstStyle/>
          <a:p>
            <a:pPr algn="l" defTabSz="947738">
              <a:lnSpc>
                <a:spcPct val="100000"/>
              </a:lnSpc>
              <a:spcBef>
                <a:spcPct val="0"/>
              </a:spcBef>
              <a:spcAft>
                <a:spcPct val="0"/>
              </a:spcAft>
            </a:pPr>
            <a:r>
              <a:rPr lang="en-US" sz="1200" dirty="0">
                <a:solidFill>
                  <a:srgbClr val="000000"/>
                </a:solidFill>
              </a:rPr>
              <a:t>Presenter's Name</a:t>
            </a:r>
          </a:p>
          <a:p>
            <a:pPr algn="l" defTabSz="947738">
              <a:lnSpc>
                <a:spcPct val="100000"/>
              </a:lnSpc>
              <a:spcBef>
                <a:spcPct val="0"/>
              </a:spcBef>
              <a:spcAft>
                <a:spcPct val="0"/>
              </a:spcAft>
            </a:pPr>
            <a:r>
              <a:rPr lang="en-US" sz="1200" dirty="0">
                <a:solidFill>
                  <a:srgbClr val="000000"/>
                </a:solidFill>
              </a:rPr>
              <a:t>Presenter's Name</a:t>
            </a:r>
          </a:p>
        </p:txBody>
      </p:sp>
      <p:sp>
        <p:nvSpPr>
          <p:cNvPr id="4" name="Slide Image Placeholder 3"/>
          <p:cNvSpPr>
            <a:spLocks noGrp="1" noRot="1" noChangeAspect="1"/>
          </p:cNvSpPr>
          <p:nvPr>
            <p:ph type="sldImg"/>
          </p:nvPr>
        </p:nvSpPr>
        <p:spPr>
          <a:xfrm>
            <a:off x="1031875" y="712788"/>
            <a:ext cx="4794250" cy="2697162"/>
          </a:xfrm>
        </p:spPr>
      </p:sp>
    </p:spTree>
    <p:extLst>
      <p:ext uri="{BB962C8B-B14F-4D97-AF65-F5344CB8AC3E}">
        <p14:creationId xmlns:p14="http://schemas.microsoft.com/office/powerpoint/2010/main" val="1487605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8774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69878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F78FD-B9A2-766C-0DEF-4D6F29AB2E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E4AB13-E235-F6E9-195D-95CD54753D44}"/>
              </a:ext>
            </a:extLst>
          </p:cNvPr>
          <p:cNvSpPr>
            <a:spLocks noGrp="1" noRot="1" noChangeAspect="1"/>
          </p:cNvSpPr>
          <p:nvPr>
            <p:ph type="sldImg"/>
          </p:nvPr>
        </p:nvSpPr>
        <p:spPr>
          <a:xfrm>
            <a:off x="1031875" y="712788"/>
            <a:ext cx="4794250" cy="2697162"/>
          </a:xfrm>
        </p:spPr>
      </p:sp>
      <p:sp>
        <p:nvSpPr>
          <p:cNvPr id="3" name="Notes Placeholder 2">
            <a:extLst>
              <a:ext uri="{FF2B5EF4-FFF2-40B4-BE49-F238E27FC236}">
                <a16:creationId xmlns:a16="http://schemas.microsoft.com/office/drawing/2014/main" id="{7C7C0A14-B871-0593-2EE2-6FF5667EC8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38373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90287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73995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37295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62793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21428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45861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8796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283550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56762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881054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010869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467888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933651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885842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9E708E-724F-1ACF-D1CE-B85B31E167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E4CC7D-D26C-8052-5A57-3DEC6C946015}"/>
              </a:ext>
            </a:extLst>
          </p:cNvPr>
          <p:cNvSpPr>
            <a:spLocks noGrp="1" noRot="1" noChangeAspect="1"/>
          </p:cNvSpPr>
          <p:nvPr>
            <p:ph type="sldImg"/>
          </p:nvPr>
        </p:nvSpPr>
        <p:spPr>
          <a:xfrm>
            <a:off x="1031875" y="712788"/>
            <a:ext cx="4794250" cy="2697162"/>
          </a:xfrm>
        </p:spPr>
      </p:sp>
      <p:sp>
        <p:nvSpPr>
          <p:cNvPr id="3" name="Notes Placeholder 2">
            <a:extLst>
              <a:ext uri="{FF2B5EF4-FFF2-40B4-BE49-F238E27FC236}">
                <a16:creationId xmlns:a16="http://schemas.microsoft.com/office/drawing/2014/main" id="{416C72C5-A762-F577-0784-347D51860FF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52375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308128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5797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81659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F78FD-B9A2-766C-0DEF-4D6F29AB2E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E4AB13-E235-F6E9-195D-95CD54753D44}"/>
              </a:ext>
            </a:extLst>
          </p:cNvPr>
          <p:cNvSpPr>
            <a:spLocks noGrp="1" noRot="1" noChangeAspect="1"/>
          </p:cNvSpPr>
          <p:nvPr>
            <p:ph type="sldImg"/>
          </p:nvPr>
        </p:nvSpPr>
        <p:spPr>
          <a:xfrm>
            <a:off x="1031875" y="712788"/>
            <a:ext cx="4794250" cy="2697162"/>
          </a:xfrm>
        </p:spPr>
      </p:sp>
      <p:sp>
        <p:nvSpPr>
          <p:cNvPr id="3" name="Notes Placeholder 2">
            <a:extLst>
              <a:ext uri="{FF2B5EF4-FFF2-40B4-BE49-F238E27FC236}">
                <a16:creationId xmlns:a16="http://schemas.microsoft.com/office/drawing/2014/main" id="{7C7C0A14-B871-0593-2EE2-6FF5667EC8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34031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05660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F78FD-B9A2-766C-0DEF-4D6F29AB2E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E4AB13-E235-F6E9-195D-95CD54753D44}"/>
              </a:ext>
            </a:extLst>
          </p:cNvPr>
          <p:cNvSpPr>
            <a:spLocks noGrp="1" noRot="1" noChangeAspect="1"/>
          </p:cNvSpPr>
          <p:nvPr>
            <p:ph type="sldImg"/>
          </p:nvPr>
        </p:nvSpPr>
        <p:spPr>
          <a:xfrm>
            <a:off x="1031875" y="712788"/>
            <a:ext cx="4794250" cy="2697162"/>
          </a:xfrm>
        </p:spPr>
      </p:sp>
      <p:sp>
        <p:nvSpPr>
          <p:cNvPr id="3" name="Notes Placeholder 2">
            <a:extLst>
              <a:ext uri="{FF2B5EF4-FFF2-40B4-BE49-F238E27FC236}">
                <a16:creationId xmlns:a16="http://schemas.microsoft.com/office/drawing/2014/main" id="{7C7C0A14-B871-0593-2EE2-6FF5667EC8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034836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51110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51110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51110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890245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178418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377764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298069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68302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2534187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630424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278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51110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456335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423566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0633550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751110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F78FD-B9A2-766C-0DEF-4D6F29AB2E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E4AB13-E235-F6E9-195D-95CD54753D44}"/>
              </a:ext>
            </a:extLst>
          </p:cNvPr>
          <p:cNvSpPr>
            <a:spLocks noGrp="1" noRot="1" noChangeAspect="1"/>
          </p:cNvSpPr>
          <p:nvPr>
            <p:ph type="sldImg"/>
          </p:nvPr>
        </p:nvSpPr>
        <p:spPr>
          <a:xfrm>
            <a:off x="1031875" y="712788"/>
            <a:ext cx="4794250" cy="2697162"/>
          </a:xfrm>
        </p:spPr>
      </p:sp>
      <p:sp>
        <p:nvSpPr>
          <p:cNvPr id="3" name="Notes Placeholder 2">
            <a:extLst>
              <a:ext uri="{FF2B5EF4-FFF2-40B4-BE49-F238E27FC236}">
                <a16:creationId xmlns:a16="http://schemas.microsoft.com/office/drawing/2014/main" id="{7C7C0A14-B871-0593-2EE2-6FF5667EC8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37152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F78FD-B9A2-766C-0DEF-4D6F29AB2E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E4AB13-E235-F6E9-195D-95CD54753D44}"/>
              </a:ext>
            </a:extLst>
          </p:cNvPr>
          <p:cNvSpPr>
            <a:spLocks noGrp="1" noRot="1" noChangeAspect="1"/>
          </p:cNvSpPr>
          <p:nvPr>
            <p:ph type="sldImg"/>
          </p:nvPr>
        </p:nvSpPr>
        <p:spPr>
          <a:xfrm>
            <a:off x="1031875" y="712788"/>
            <a:ext cx="4794250" cy="2697162"/>
          </a:xfrm>
        </p:spPr>
      </p:sp>
      <p:sp>
        <p:nvSpPr>
          <p:cNvPr id="3" name="Notes Placeholder 2">
            <a:extLst>
              <a:ext uri="{FF2B5EF4-FFF2-40B4-BE49-F238E27FC236}">
                <a16:creationId xmlns:a16="http://schemas.microsoft.com/office/drawing/2014/main" id="{7C7C0A14-B871-0593-2EE2-6FF5667EC8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82598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95453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714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95207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89231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4.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2">
    <p:bg>
      <p:bgRef idx="1001">
        <a:schemeClr val="bg1"/>
      </p:bgRef>
    </p:bg>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166861" y="3804785"/>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dirty="0"/>
              <a:t>Presenter Name</a:t>
            </a:r>
            <a:br>
              <a:rPr lang="en-US" dirty="0"/>
            </a:br>
            <a:r>
              <a:rPr lang="en-US" dirty="0"/>
              <a:t>Date</a:t>
            </a:r>
          </a:p>
        </p:txBody>
      </p:sp>
      <p:sp>
        <p:nvSpPr>
          <p:cNvPr id="2" name="Title 1"/>
          <p:cNvSpPr>
            <a:spLocks noGrp="1"/>
          </p:cNvSpPr>
          <p:nvPr>
            <p:ph type="ctrTitle"/>
          </p:nvPr>
        </p:nvSpPr>
        <p:spPr>
          <a:xfrm>
            <a:off x="2166861" y="1687986"/>
            <a:ext cx="4545024" cy="1994392"/>
          </a:xfrm>
        </p:spPr>
        <p:txBody>
          <a:bodyPr wrap="square" anchor="ctr" anchorCtr="0">
            <a:noAutofit/>
          </a:bodyPr>
          <a:lstStyle>
            <a:lvl1pPr algn="l">
              <a:defRPr sz="3600"/>
            </a:lvl1pPr>
          </a:lstStyle>
          <a:p>
            <a:r>
              <a:rPr lang="en-US"/>
              <a:t>Click to edit Master title style</a:t>
            </a:r>
            <a:endParaRPr lang="en-US" dirty="0"/>
          </a:p>
        </p:txBody>
      </p:sp>
      <p:sp>
        <p:nvSpPr>
          <p:cNvPr id="11" name="Focus Frame 2"/>
          <p:cNvSpPr>
            <a:spLocks noChangeAspect="1"/>
          </p:cNvSpPr>
          <p:nvPr userDrawn="1"/>
        </p:nvSpPr>
        <p:spPr bwMode="blackWhite">
          <a:xfrm>
            <a:off x="7058822"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5" name="Focus Frame 2"/>
          <p:cNvSpPr>
            <a:spLocks noChangeAspect="1"/>
          </p:cNvSpPr>
          <p:nvPr userDrawn="1"/>
        </p:nvSpPr>
        <p:spPr bwMode="blackWhite">
          <a:xfrm>
            <a:off x="1588464"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Tree>
    <p:extLst>
      <p:ext uri="{BB962C8B-B14F-4D97-AF65-F5344CB8AC3E}">
        <p14:creationId xmlns:p14="http://schemas.microsoft.com/office/powerpoint/2010/main" val="417983078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lumn shad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11">
            <a:extLst>
              <a:ext uri="{FF2B5EF4-FFF2-40B4-BE49-F238E27FC236}">
                <a16:creationId xmlns:a16="http://schemas.microsoft.com/office/drawing/2014/main" id="{5D28E35B-953D-180E-6FF4-59E5C791D3D3}"/>
              </a:ext>
            </a:extLst>
          </p:cNvPr>
          <p:cNvSpPr>
            <a:spLocks noGrp="1"/>
          </p:cNvSpPr>
          <p:nvPr>
            <p:ph type="body" sz="quarter" idx="18" hasCustomPrompt="1"/>
          </p:nvPr>
        </p:nvSpPr>
        <p:spPr>
          <a:xfrm>
            <a:off x="457200"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8" name="Text Placeholder 11">
            <a:extLst>
              <a:ext uri="{FF2B5EF4-FFF2-40B4-BE49-F238E27FC236}">
                <a16:creationId xmlns:a16="http://schemas.microsoft.com/office/drawing/2014/main" id="{F6A40B26-47AF-F483-CFFC-28F4F9FCCD55}"/>
              </a:ext>
            </a:extLst>
          </p:cNvPr>
          <p:cNvSpPr>
            <a:spLocks noGrp="1"/>
          </p:cNvSpPr>
          <p:nvPr>
            <p:ph type="body" sz="quarter" idx="19" hasCustomPrompt="1"/>
          </p:nvPr>
        </p:nvSpPr>
        <p:spPr>
          <a:xfrm>
            <a:off x="3363487"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9" name="Text Placeholder 11">
            <a:extLst>
              <a:ext uri="{FF2B5EF4-FFF2-40B4-BE49-F238E27FC236}">
                <a16:creationId xmlns:a16="http://schemas.microsoft.com/office/drawing/2014/main" id="{4FB4161C-3281-095F-6A1A-227DEE6F43F1}"/>
              </a:ext>
            </a:extLst>
          </p:cNvPr>
          <p:cNvSpPr>
            <a:spLocks noGrp="1"/>
          </p:cNvSpPr>
          <p:nvPr>
            <p:ph type="body" sz="quarter" idx="20" hasCustomPrompt="1"/>
          </p:nvPr>
        </p:nvSpPr>
        <p:spPr>
          <a:xfrm>
            <a:off x="6266602"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0" name="Text Placeholder 11">
            <a:extLst>
              <a:ext uri="{FF2B5EF4-FFF2-40B4-BE49-F238E27FC236}">
                <a16:creationId xmlns:a16="http://schemas.microsoft.com/office/drawing/2014/main" id="{FDC5C453-BB5D-5B01-7670-B1499989F754}"/>
              </a:ext>
            </a:extLst>
          </p:cNvPr>
          <p:cNvSpPr>
            <a:spLocks noGrp="1"/>
          </p:cNvSpPr>
          <p:nvPr>
            <p:ph type="body" sz="quarter" idx="21" hasCustomPrompt="1"/>
          </p:nvPr>
        </p:nvSpPr>
        <p:spPr>
          <a:xfrm>
            <a:off x="9166542" y="1343025"/>
            <a:ext cx="256349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6170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73EB3B-0AE2-7A48-BF35-D1CF1DB27874}"/>
              </a:ext>
            </a:extLst>
          </p:cNvPr>
          <p:cNvSpPr/>
          <p:nvPr userDrawn="1"/>
        </p:nvSpPr>
        <p:spPr bwMode="blackWhite">
          <a:xfrm>
            <a:off x="7140899" y="1354039"/>
            <a:ext cx="5051100"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itle 5">
            <a:extLst>
              <a:ext uri="{FF2B5EF4-FFF2-40B4-BE49-F238E27FC236}">
                <a16:creationId xmlns:a16="http://schemas.microsoft.com/office/drawing/2014/main" id="{73370145-84B9-6A4C-AABF-9DA2C2415A28}"/>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rgbClr val="002856"/>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r>
              <a:rPr lang="en-US"/>
              <a:t>Click to edit Master title style</a:t>
            </a:r>
          </a:p>
        </p:txBody>
      </p:sp>
      <p:sp>
        <p:nvSpPr>
          <p:cNvPr id="14" name="Rectangle 13">
            <a:extLst>
              <a:ext uri="{FF2B5EF4-FFF2-40B4-BE49-F238E27FC236}">
                <a16:creationId xmlns:a16="http://schemas.microsoft.com/office/drawing/2014/main" id="{D3C73678-BC25-BB4A-A678-83DD136C7174}"/>
              </a:ext>
            </a:extLst>
          </p:cNvPr>
          <p:cNvSpPr/>
          <p:nvPr userDrawn="1"/>
        </p:nvSpPr>
        <p:spPr bwMode="blackWhite">
          <a:xfrm>
            <a:off x="-2" y="1354039"/>
            <a:ext cx="1753954"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Tree>
    <p:extLst>
      <p:ext uri="{BB962C8B-B14F-4D97-AF65-F5344CB8AC3E}">
        <p14:creationId xmlns:p14="http://schemas.microsoft.com/office/powerpoint/2010/main" val="2932722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W1_Sk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367EBE-ACE4-6A4A-8194-81828A72B691}"/>
              </a:ext>
            </a:extLst>
          </p:cNvPr>
          <p:cNvSpPr/>
          <p:nvPr userDrawn="1"/>
        </p:nvSpPr>
        <p:spPr bwMode="blackWhite">
          <a:xfrm>
            <a:off x="7140899" y="1354039"/>
            <a:ext cx="5051100"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6" name="Rectangle 5">
            <a:extLst>
              <a:ext uri="{FF2B5EF4-FFF2-40B4-BE49-F238E27FC236}">
                <a16:creationId xmlns:a16="http://schemas.microsoft.com/office/drawing/2014/main" id="{433B9AE8-D471-4240-AAF9-7F4A822FF5B3}"/>
              </a:ext>
            </a:extLst>
          </p:cNvPr>
          <p:cNvSpPr/>
          <p:nvPr userDrawn="1"/>
        </p:nvSpPr>
        <p:spPr bwMode="blackWhite">
          <a:xfrm>
            <a:off x="-2" y="1354039"/>
            <a:ext cx="1753954"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7"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r>
              <a:rPr lang="en-US"/>
              <a:t>Click to edit Master title style</a:t>
            </a:r>
          </a:p>
        </p:txBody>
      </p:sp>
    </p:spTree>
    <p:extLst>
      <p:ext uri="{BB962C8B-B14F-4D97-AF65-F5344CB8AC3E}">
        <p14:creationId xmlns:p14="http://schemas.microsoft.com/office/powerpoint/2010/main" val="2684657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CA50338C-ADCB-4069-BB62-E3B0688D068A}"/>
              </a:ext>
            </a:extLst>
          </p:cNvPr>
          <p:cNvGraphicFramePr>
            <a:graphicFrameLocks noChangeAspect="1"/>
          </p:cNvGraphicFramePr>
          <p:nvPr userDrawn="1">
            <p:custDataLst>
              <p:tags r:id="rId1"/>
            </p:custDataLst>
            <p:extLst>
              <p:ext uri="{D42A27DB-BD31-4B8C-83A1-F6EECF244321}">
                <p14:modId xmlns:p14="http://schemas.microsoft.com/office/powerpoint/2010/main" val="4529279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5" name="Object 4" hidden="1">
                        <a:extLst>
                          <a:ext uri="{FF2B5EF4-FFF2-40B4-BE49-F238E27FC236}">
                            <a16:creationId xmlns:a16="http://schemas.microsoft.com/office/drawing/2014/main" id="{CA50338C-ADCB-4069-BB62-E3B0688D068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5CE22114-9047-40C5-9D05-AF35D7B7B087}"/>
              </a:ext>
            </a:extLst>
          </p:cNvPr>
          <p:cNvSpPr/>
          <p:nvPr userDrawn="1">
            <p:custDataLst>
              <p:tags r:id="rId2"/>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8" name="Title 1">
            <a:extLst>
              <a:ext uri="{FF2B5EF4-FFF2-40B4-BE49-F238E27FC236}">
                <a16:creationId xmlns:a16="http://schemas.microsoft.com/office/drawing/2014/main" id="{AA010A63-A320-4171-A7B4-06A2D3C91471}"/>
              </a:ext>
            </a:extLst>
          </p:cNvPr>
          <p:cNvSpPr>
            <a:spLocks noGrp="1"/>
          </p:cNvSpPr>
          <p:nvPr>
            <p:ph type="title" hasCustomPrompt="1"/>
          </p:nvPr>
        </p:nvSpPr>
        <p:spPr>
          <a:xfrm>
            <a:off x="457199" y="1009268"/>
            <a:ext cx="8366761" cy="4476115"/>
          </a:xfrm>
        </p:spPr>
        <p:txBody>
          <a:bodyPr anchor="ctr" anchorCtr="0"/>
          <a:lstStyle>
            <a:lvl1pPr marL="182880" indent="-457200">
              <a:lnSpc>
                <a:spcPct val="100000"/>
              </a:lnSpc>
              <a:defRPr sz="3200"/>
            </a:lvl1pPr>
          </a:lstStyle>
          <a:p>
            <a:r>
              <a:rPr lang="en-US"/>
              <a:t>“Quote placeholder Lorem ipsum dolor sit </a:t>
            </a:r>
            <a:r>
              <a:rPr lang="en-US" err="1"/>
              <a:t>amet</a:t>
            </a:r>
            <a:r>
              <a:rPr lang="en-US"/>
              <a:t>, </a:t>
            </a:r>
            <a:r>
              <a:rPr lang="en-US" err="1"/>
              <a:t>conse</a:t>
            </a:r>
            <a:r>
              <a:rPr lang="en-US"/>
              <a:t> </a:t>
            </a:r>
            <a:r>
              <a:rPr lang="en-US" err="1"/>
              <a:t>ctet</a:t>
            </a:r>
            <a:r>
              <a:rPr lang="en-US"/>
              <a:t> </a:t>
            </a:r>
            <a:r>
              <a:rPr lang="en-US" err="1"/>
              <a:t>ur</a:t>
            </a:r>
            <a:r>
              <a:rPr lang="en-US"/>
              <a:t> </a:t>
            </a:r>
            <a:r>
              <a:rPr lang="en-US" err="1"/>
              <a:t>adip</a:t>
            </a:r>
            <a:r>
              <a:rPr lang="en-US"/>
              <a:t> </a:t>
            </a:r>
            <a:r>
              <a:rPr lang="en-US" err="1"/>
              <a:t>iscing</a:t>
            </a:r>
            <a:r>
              <a:rPr lang="en-US"/>
              <a:t> </a:t>
            </a:r>
            <a:r>
              <a:rPr lang="en-US" err="1"/>
              <a:t>elit</a:t>
            </a:r>
            <a:r>
              <a:rPr lang="en-US"/>
              <a:t>. </a:t>
            </a:r>
            <a:r>
              <a:rPr lang="en-US" err="1"/>
              <a:t>Mauris</a:t>
            </a:r>
            <a:r>
              <a:rPr lang="en-US"/>
              <a:t> </a:t>
            </a:r>
            <a:r>
              <a:rPr lang="en-US" err="1"/>
              <a:t>accum</a:t>
            </a:r>
            <a:r>
              <a:rPr lang="en-US"/>
              <a:t> san </a:t>
            </a:r>
            <a:r>
              <a:rPr lang="en-US" err="1"/>
              <a:t>urna</a:t>
            </a:r>
            <a:r>
              <a:rPr lang="en-US"/>
              <a:t>. </a:t>
            </a:r>
            <a:r>
              <a:rPr lang="en-US" err="1"/>
              <a:t>Sus</a:t>
            </a:r>
            <a:r>
              <a:rPr lang="en-US"/>
              <a:t> </a:t>
            </a:r>
            <a:r>
              <a:rPr lang="en-US" err="1"/>
              <a:t>pendisse</a:t>
            </a:r>
            <a:r>
              <a:rPr lang="en-US"/>
              <a:t> </a:t>
            </a:r>
            <a:r>
              <a:rPr lang="en-US" err="1"/>
              <a:t>sem</a:t>
            </a:r>
            <a:r>
              <a:rPr lang="en-US"/>
              <a:t> per semper </a:t>
            </a:r>
            <a:r>
              <a:rPr lang="en-US" err="1"/>
              <a:t>commodo</a:t>
            </a:r>
            <a:r>
              <a:rPr lang="en-US"/>
              <a:t> lorem.”</a:t>
            </a:r>
          </a:p>
        </p:txBody>
      </p:sp>
      <p:sp>
        <p:nvSpPr>
          <p:cNvPr id="9" name="Text Placeholder 2">
            <a:extLst>
              <a:ext uri="{FF2B5EF4-FFF2-40B4-BE49-F238E27FC236}">
                <a16:creationId xmlns:a16="http://schemas.microsoft.com/office/drawing/2014/main" id="{46E05064-B5DA-4441-B4C7-8D9385881BD3}"/>
              </a:ext>
            </a:extLst>
          </p:cNvPr>
          <p:cNvSpPr>
            <a:spLocks noGrp="1"/>
          </p:cNvSpPr>
          <p:nvPr>
            <p:ph type="body" idx="1" hasCustomPrompt="1"/>
          </p:nvPr>
        </p:nvSpPr>
        <p:spPr>
          <a:xfrm>
            <a:off x="457199" y="5485384"/>
            <a:ext cx="8366761" cy="347472"/>
          </a:xfrm>
        </p:spPr>
        <p:txBody>
          <a:bodyPr/>
          <a:lstStyle>
            <a:lvl1pPr marL="0" indent="0">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attribution</a:t>
            </a:r>
          </a:p>
        </p:txBody>
      </p:sp>
    </p:spTree>
    <p:extLst>
      <p:ext uri="{BB962C8B-B14F-4D97-AF65-F5344CB8AC3E}">
        <p14:creationId xmlns:p14="http://schemas.microsoft.com/office/powerpoint/2010/main" val="3240106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6232DDF0-849C-4E14-AA79-D38FAF54F35E}"/>
              </a:ext>
            </a:extLst>
          </p:cNvPr>
          <p:cNvGraphicFramePr>
            <a:graphicFrameLocks noChangeAspect="1"/>
          </p:cNvGraphicFramePr>
          <p:nvPr userDrawn="1">
            <p:custDataLst>
              <p:tags r:id="rId1"/>
            </p:custDataLst>
            <p:extLst>
              <p:ext uri="{D42A27DB-BD31-4B8C-83A1-F6EECF244321}">
                <p14:modId xmlns:p14="http://schemas.microsoft.com/office/powerpoint/2010/main" val="16243990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4" name="Object 3" hidden="1">
                        <a:extLst>
                          <a:ext uri="{FF2B5EF4-FFF2-40B4-BE49-F238E27FC236}">
                            <a16:creationId xmlns:a16="http://schemas.microsoft.com/office/drawing/2014/main" id="{6232DDF0-849C-4E14-AA79-D38FAF54F35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7E2658A3-1872-4FC3-9D58-94F2094AD6FA}"/>
              </a:ext>
            </a:extLst>
          </p:cNvPr>
          <p:cNvSpPr/>
          <p:nvPr userDrawn="1">
            <p:custDataLst>
              <p:tags r:id="rId2"/>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9" name="Picture Placeholder 9">
            <a:extLst>
              <a:ext uri="{FF2B5EF4-FFF2-40B4-BE49-F238E27FC236}">
                <a16:creationId xmlns:a16="http://schemas.microsoft.com/office/drawing/2014/main" id="{3124B76B-735A-4421-821F-1A558D45EBCC}"/>
              </a:ext>
            </a:extLst>
          </p:cNvPr>
          <p:cNvSpPr>
            <a:spLocks noGrp="1"/>
          </p:cNvSpPr>
          <p:nvPr>
            <p:ph type="pic" sz="quarter" idx="10"/>
          </p:nvPr>
        </p:nvSpPr>
        <p:spPr>
          <a:xfrm>
            <a:off x="7040880" y="1346199"/>
            <a:ext cx="4690872" cy="4297680"/>
          </a:xfrm>
        </p:spPr>
        <p:txBody>
          <a:bodyPr/>
          <a:lstStyle>
            <a:lvl1pPr marL="0" indent="0">
              <a:buNone/>
              <a:defRPr/>
            </a:lvl1pPr>
          </a:lstStyle>
          <a:p>
            <a:r>
              <a:rPr lang="en-US"/>
              <a:t>Click icon to add picture</a:t>
            </a:r>
          </a:p>
        </p:txBody>
      </p:sp>
      <p:sp>
        <p:nvSpPr>
          <p:cNvPr id="10" name="Title 1">
            <a:extLst>
              <a:ext uri="{FF2B5EF4-FFF2-40B4-BE49-F238E27FC236}">
                <a16:creationId xmlns:a16="http://schemas.microsoft.com/office/drawing/2014/main" id="{05E00C06-0F09-4055-9C4A-4D1F84AD80EE}"/>
              </a:ext>
            </a:extLst>
          </p:cNvPr>
          <p:cNvSpPr>
            <a:spLocks noGrp="1"/>
          </p:cNvSpPr>
          <p:nvPr>
            <p:ph type="title" hasCustomPrompt="1"/>
          </p:nvPr>
        </p:nvSpPr>
        <p:spPr>
          <a:xfrm>
            <a:off x="457199" y="1009268"/>
            <a:ext cx="6060141" cy="4476115"/>
          </a:xfrm>
        </p:spPr>
        <p:txBody>
          <a:bodyPr anchor="ctr" anchorCtr="0"/>
          <a:lstStyle>
            <a:lvl1pPr marL="182880" indent="-457200">
              <a:lnSpc>
                <a:spcPct val="100000"/>
              </a:lnSpc>
              <a:defRPr sz="3200"/>
            </a:lvl1pPr>
          </a:lstStyle>
          <a:p>
            <a:r>
              <a:rPr lang="en-US"/>
              <a:t>“Quote placeholder Lorem ipsum dolor sit </a:t>
            </a:r>
            <a:r>
              <a:rPr lang="en-US" err="1"/>
              <a:t>amet</a:t>
            </a:r>
            <a:r>
              <a:rPr lang="en-US"/>
              <a:t>, </a:t>
            </a:r>
            <a:r>
              <a:rPr lang="en-US" err="1"/>
              <a:t>conse</a:t>
            </a:r>
            <a:r>
              <a:rPr lang="en-US"/>
              <a:t> </a:t>
            </a:r>
            <a:r>
              <a:rPr lang="en-US" err="1"/>
              <a:t>ctet</a:t>
            </a:r>
            <a:r>
              <a:rPr lang="en-US"/>
              <a:t> </a:t>
            </a:r>
            <a:r>
              <a:rPr lang="en-US" err="1"/>
              <a:t>ur</a:t>
            </a:r>
            <a:r>
              <a:rPr lang="en-US"/>
              <a:t> </a:t>
            </a:r>
            <a:r>
              <a:rPr lang="en-US" err="1"/>
              <a:t>adipiscing</a:t>
            </a:r>
            <a:r>
              <a:rPr lang="en-US"/>
              <a:t> </a:t>
            </a:r>
            <a:r>
              <a:rPr lang="en-US" err="1"/>
              <a:t>elit</a:t>
            </a:r>
            <a:r>
              <a:rPr lang="en-US"/>
              <a:t>. </a:t>
            </a:r>
            <a:r>
              <a:rPr lang="en-US" err="1"/>
              <a:t>Mauris</a:t>
            </a:r>
            <a:r>
              <a:rPr lang="en-US"/>
              <a:t> </a:t>
            </a:r>
            <a:r>
              <a:rPr lang="en-US" err="1"/>
              <a:t>accum</a:t>
            </a:r>
            <a:r>
              <a:rPr lang="en-US"/>
              <a:t> san </a:t>
            </a:r>
            <a:r>
              <a:rPr lang="en-US" err="1"/>
              <a:t>urna</a:t>
            </a:r>
            <a:r>
              <a:rPr lang="en-US"/>
              <a:t>. </a:t>
            </a:r>
            <a:r>
              <a:rPr lang="en-US" err="1"/>
              <a:t>Sus</a:t>
            </a:r>
            <a:r>
              <a:rPr lang="en-US"/>
              <a:t> </a:t>
            </a:r>
            <a:r>
              <a:rPr lang="en-US" err="1"/>
              <a:t>pendisse</a:t>
            </a:r>
            <a:r>
              <a:rPr lang="en-US"/>
              <a:t> </a:t>
            </a:r>
            <a:r>
              <a:rPr lang="en-US" err="1"/>
              <a:t>sem</a:t>
            </a:r>
            <a:r>
              <a:rPr lang="en-US"/>
              <a:t> per semper </a:t>
            </a:r>
            <a:r>
              <a:rPr lang="en-US" err="1"/>
              <a:t>commodo</a:t>
            </a:r>
            <a:r>
              <a:rPr lang="en-US"/>
              <a:t>.”</a:t>
            </a:r>
          </a:p>
        </p:txBody>
      </p:sp>
      <p:sp>
        <p:nvSpPr>
          <p:cNvPr id="11" name="Text Placeholder 2">
            <a:extLst>
              <a:ext uri="{FF2B5EF4-FFF2-40B4-BE49-F238E27FC236}">
                <a16:creationId xmlns:a16="http://schemas.microsoft.com/office/drawing/2014/main" id="{980DDEA7-4BAF-48FA-882B-45D60DCBCF78}"/>
              </a:ext>
            </a:extLst>
          </p:cNvPr>
          <p:cNvSpPr>
            <a:spLocks noGrp="1"/>
          </p:cNvSpPr>
          <p:nvPr>
            <p:ph type="body" idx="1" hasCustomPrompt="1"/>
          </p:nvPr>
        </p:nvSpPr>
        <p:spPr>
          <a:xfrm>
            <a:off x="457199" y="5485384"/>
            <a:ext cx="6060141" cy="347472"/>
          </a:xfrm>
        </p:spPr>
        <p:txBody>
          <a:bodyPr/>
          <a:lstStyle>
            <a:lvl1pPr marL="0" indent="0">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attribution</a:t>
            </a:r>
          </a:p>
        </p:txBody>
      </p:sp>
    </p:spTree>
    <p:extLst>
      <p:ext uri="{BB962C8B-B14F-4D97-AF65-F5344CB8AC3E}">
        <p14:creationId xmlns:p14="http://schemas.microsoft.com/office/powerpoint/2010/main" val="2357148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vider W1_Sky_Propos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367EBE-ACE4-6A4A-8194-81828A72B691}"/>
              </a:ext>
            </a:extLst>
          </p:cNvPr>
          <p:cNvSpPr/>
          <p:nvPr userDrawn="1"/>
        </p:nvSpPr>
        <p:spPr bwMode="blackWhite">
          <a:xfrm>
            <a:off x="7140899" y="1354039"/>
            <a:ext cx="5051100"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6" name="Rectangle 5">
            <a:extLst>
              <a:ext uri="{FF2B5EF4-FFF2-40B4-BE49-F238E27FC236}">
                <a16:creationId xmlns:a16="http://schemas.microsoft.com/office/drawing/2014/main" id="{433B9AE8-D471-4240-AAF9-7F4A822FF5B3}"/>
              </a:ext>
            </a:extLst>
          </p:cNvPr>
          <p:cNvSpPr/>
          <p:nvPr userDrawn="1"/>
        </p:nvSpPr>
        <p:spPr bwMode="blackWhite">
          <a:xfrm>
            <a:off x="-2" y="1354039"/>
            <a:ext cx="1753954"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7"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24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r>
              <a:rPr lang="en-US"/>
              <a:t>Click to edit Master title style</a:t>
            </a:r>
          </a:p>
        </p:txBody>
      </p:sp>
    </p:spTree>
    <p:extLst>
      <p:ext uri="{BB962C8B-B14F-4D97-AF65-F5344CB8AC3E}">
        <p14:creationId xmlns:p14="http://schemas.microsoft.com/office/powerpoint/2010/main" val="2915479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71448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73EB3B-0AE2-7A48-BF35-D1CF1DB27874}"/>
              </a:ext>
            </a:extLst>
          </p:cNvPr>
          <p:cNvSpPr/>
          <p:nvPr userDrawn="1"/>
        </p:nvSpPr>
        <p:spPr bwMode="blackWhite">
          <a:xfrm>
            <a:off x="7140899" y="1354039"/>
            <a:ext cx="5051100"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3" name="Title 5">
            <a:extLst>
              <a:ext uri="{FF2B5EF4-FFF2-40B4-BE49-F238E27FC236}">
                <a16:creationId xmlns:a16="http://schemas.microsoft.com/office/drawing/2014/main" id="{73370145-84B9-6A4C-AABF-9DA2C2415A28}"/>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rgbClr val="002856"/>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r>
              <a:rPr lang="en-US"/>
              <a:t>Click to edit Master title style</a:t>
            </a:r>
          </a:p>
        </p:txBody>
      </p:sp>
      <p:sp>
        <p:nvSpPr>
          <p:cNvPr id="14" name="Rectangle 13">
            <a:extLst>
              <a:ext uri="{FF2B5EF4-FFF2-40B4-BE49-F238E27FC236}">
                <a16:creationId xmlns:a16="http://schemas.microsoft.com/office/drawing/2014/main" id="{D3C73678-BC25-BB4A-A678-83DD136C7174}"/>
              </a:ext>
            </a:extLst>
          </p:cNvPr>
          <p:cNvSpPr/>
          <p:nvPr userDrawn="1"/>
        </p:nvSpPr>
        <p:spPr bwMode="blackWhite">
          <a:xfrm>
            <a:off x="-2" y="1354039"/>
            <a:ext cx="1753954" cy="3286926"/>
          </a:xfrm>
          <a:prstGeom prst="rect">
            <a:avLst/>
          </a:prstGeom>
          <a:solidFill>
            <a:schemeClr val="accent1"/>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Tree>
    <p:extLst>
      <p:ext uri="{BB962C8B-B14F-4D97-AF65-F5344CB8AC3E}">
        <p14:creationId xmlns:p14="http://schemas.microsoft.com/office/powerpoint/2010/main" val="21101727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Divider W1_Sk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8367EBE-ACE4-6A4A-8194-81828A72B691}"/>
              </a:ext>
            </a:extLst>
          </p:cNvPr>
          <p:cNvSpPr/>
          <p:nvPr userDrawn="1"/>
        </p:nvSpPr>
        <p:spPr bwMode="blackWhite">
          <a:xfrm>
            <a:off x="7140899" y="1354039"/>
            <a:ext cx="5051100"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6" name="Rectangle 5">
            <a:extLst>
              <a:ext uri="{FF2B5EF4-FFF2-40B4-BE49-F238E27FC236}">
                <a16:creationId xmlns:a16="http://schemas.microsoft.com/office/drawing/2014/main" id="{433B9AE8-D471-4240-AAF9-7F4A822FF5B3}"/>
              </a:ext>
            </a:extLst>
          </p:cNvPr>
          <p:cNvSpPr/>
          <p:nvPr userDrawn="1"/>
        </p:nvSpPr>
        <p:spPr bwMode="blackWhite">
          <a:xfrm>
            <a:off x="-2" y="1354039"/>
            <a:ext cx="1753954" cy="3286926"/>
          </a:xfrm>
          <a:prstGeom prst="rect">
            <a:avLst/>
          </a:prstGeom>
          <a:solidFill>
            <a:schemeClr val="accent4"/>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7" name="Title 5">
            <a:extLst>
              <a:ext uri="{FF2B5EF4-FFF2-40B4-BE49-F238E27FC236}">
                <a16:creationId xmlns:a16="http://schemas.microsoft.com/office/drawing/2014/main" id="{BA38D267-B215-E146-94C8-2EA867ED1E60}"/>
              </a:ext>
            </a:extLst>
          </p:cNvPr>
          <p:cNvSpPr>
            <a:spLocks noGrp="1"/>
          </p:cNvSpPr>
          <p:nvPr>
            <p:ph type="title"/>
          </p:nvPr>
        </p:nvSpPr>
        <p:spPr>
          <a:xfrm>
            <a:off x="2055247" y="1527176"/>
            <a:ext cx="4906765" cy="2937249"/>
          </a:xfrm>
        </p:spPr>
        <p:txBody>
          <a:bodyPr vert="horz" lIns="0" tIns="0" rIns="0" bIns="0" rtlCol="0" anchor="ctr">
            <a:noAutofit/>
          </a:bodyPr>
          <a:lstStyle>
            <a:lvl1pPr>
              <a:lnSpc>
                <a:spcPct val="100000"/>
              </a:lnSpc>
              <a:defRPr lang="en-US" sz="3200" b="0">
                <a:solidFill>
                  <a:schemeClr val="accent1"/>
                </a:solidFill>
                <a:latin typeface="+mj-lt"/>
                <a:ea typeface="+mn-ea"/>
                <a:cs typeface="Arial Black" panose="020B0604020202020204" pitchFamily="34" charset="0"/>
              </a:defRPr>
            </a:lvl1pPr>
          </a:lstStyle>
          <a:p>
            <a:pPr lvl="0">
              <a:spcBef>
                <a:spcPts val="0"/>
              </a:spcBef>
              <a:buClr>
                <a:schemeClr val="tx1"/>
              </a:buClr>
              <a:buSzPct val="90000"/>
              <a:buFont typeface="Wingdings" panose="05000000000000000000" pitchFamily="2" charset="2"/>
              <a:buNone/>
            </a:pPr>
            <a:r>
              <a:rPr lang="en-US"/>
              <a:t>Click to edit Master title style</a:t>
            </a:r>
          </a:p>
        </p:txBody>
      </p:sp>
    </p:spTree>
    <p:extLst>
      <p:ext uri="{BB962C8B-B14F-4D97-AF65-F5344CB8AC3E}">
        <p14:creationId xmlns:p14="http://schemas.microsoft.com/office/powerpoint/2010/main" val="405949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339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roposal_Blue">
    <p:bg>
      <p:bgRef idx="1001">
        <a:schemeClr val="bg2"/>
      </p:bgRef>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19402A12-2776-6144-8601-EB9FDFA38431}"/>
              </a:ext>
            </a:extLst>
          </p:cNvPr>
          <p:cNvGraphicFramePr>
            <a:graphicFrameLocks noChangeAspect="1"/>
          </p:cNvGraphicFramePr>
          <p:nvPr userDrawn="1">
            <p:custDataLst>
              <p:tags r:id="rId1"/>
            </p:custDataLst>
            <p:extLst>
              <p:ext uri="{D42A27DB-BD31-4B8C-83A1-F6EECF244321}">
                <p14:modId xmlns:p14="http://schemas.microsoft.com/office/powerpoint/2010/main" val="854620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6" progId="TCLayout.ActiveDocument.1">
                  <p:embed/>
                </p:oleObj>
              </mc:Choice>
              <mc:Fallback>
                <p:oleObj name="think-cell Slide" r:id="rId3" imgW="425" imgH="426" progId="TCLayout.ActiveDocument.1">
                  <p:embed/>
                  <p:pic>
                    <p:nvPicPr>
                      <p:cNvPr id="3" name="Object 2" hidden="1">
                        <a:extLst>
                          <a:ext uri="{FF2B5EF4-FFF2-40B4-BE49-F238E27FC236}">
                            <a16:creationId xmlns:a16="http://schemas.microsoft.com/office/drawing/2014/main" id="{19402A12-2776-6144-8601-EB9FDFA3843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Text Placeholder 4"/>
          <p:cNvSpPr>
            <a:spLocks noGrp="1"/>
          </p:cNvSpPr>
          <p:nvPr>
            <p:ph type="body" sz="quarter" idx="10" hasCustomPrompt="1"/>
          </p:nvPr>
        </p:nvSpPr>
        <p:spPr>
          <a:xfrm>
            <a:off x="2167128" y="3496822"/>
            <a:ext cx="4545024" cy="553998"/>
          </a:xfrm>
          <a:prstGeom prst="rect">
            <a:avLst/>
          </a:prstGeo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2" name="Title 1"/>
          <p:cNvSpPr>
            <a:spLocks noGrp="1"/>
          </p:cNvSpPr>
          <p:nvPr>
            <p:ph type="ctrTitle"/>
          </p:nvPr>
        </p:nvSpPr>
        <p:spPr>
          <a:xfrm>
            <a:off x="2167128" y="1537335"/>
            <a:ext cx="4545024" cy="1891665"/>
          </a:xfrm>
        </p:spPr>
        <p:txBody>
          <a:bodyPr wrap="square" anchor="ctr" anchorCtr="0">
            <a:noAutofit/>
          </a:bodyPr>
          <a:lstStyle>
            <a:lvl1pPr algn="l">
              <a:defRPr sz="3600"/>
            </a:lvl1pPr>
          </a:lstStyle>
          <a:p>
            <a:r>
              <a:rPr lang="en-US"/>
              <a:t>Click to edit Master title style</a:t>
            </a:r>
          </a:p>
        </p:txBody>
      </p:sp>
      <p:sp>
        <p:nvSpPr>
          <p:cNvPr id="11" name="Focus Frame 2"/>
          <p:cNvSpPr>
            <a:spLocks noChangeAspect="1"/>
          </p:cNvSpPr>
          <p:nvPr userDrawn="1"/>
        </p:nvSpPr>
        <p:spPr bwMode="blackWhite">
          <a:xfrm>
            <a:off x="7058822"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5" name="Focus Frame 2"/>
          <p:cNvSpPr>
            <a:spLocks noChangeAspect="1"/>
          </p:cNvSpPr>
          <p:nvPr userDrawn="1"/>
        </p:nvSpPr>
        <p:spPr bwMode="blackWhite">
          <a:xfrm>
            <a:off x="1588464"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8" name="TextBox 7"/>
          <p:cNvSpPr txBox="1"/>
          <p:nvPr userDrawn="1"/>
        </p:nvSpPr>
        <p:spPr bwMode="gray">
          <a:xfrm>
            <a:off x="460257" y="6196507"/>
            <a:ext cx="704890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2024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10" name="Picture 9">
            <a:extLst>
              <a:ext uri="{FF2B5EF4-FFF2-40B4-BE49-F238E27FC236}">
                <a16:creationId xmlns:a16="http://schemas.microsoft.com/office/drawing/2014/main" id="{4B4702A2-2CE0-4972-B913-F303E9FFA4D4}"/>
              </a:ext>
            </a:extLst>
          </p:cNvPr>
          <p:cNvPicPr>
            <a:picLocks noChangeAspect="1"/>
          </p:cNvPicPr>
          <p:nvPr userDrawn="1"/>
        </p:nvPicPr>
        <p:blipFill>
          <a:blip r:embed="rId5"/>
          <a:stretch>
            <a:fillRect/>
          </a:stretch>
        </p:blipFill>
        <p:spPr>
          <a:xfrm>
            <a:off x="9692640" y="6053328"/>
            <a:ext cx="2041210" cy="466344"/>
          </a:xfrm>
          <a:prstGeom prst="rect">
            <a:avLst/>
          </a:prstGeom>
        </p:spPr>
      </p:pic>
      <p:sp>
        <p:nvSpPr>
          <p:cNvPr id="9" name="Text Placeholder 3">
            <a:extLst>
              <a:ext uri="{FF2B5EF4-FFF2-40B4-BE49-F238E27FC236}">
                <a16:creationId xmlns:a16="http://schemas.microsoft.com/office/drawing/2014/main" id="{0FFAA629-D2F2-49FF-8653-96E7392FDE60}"/>
              </a:ext>
            </a:extLst>
          </p:cNvPr>
          <p:cNvSpPr>
            <a:spLocks noGrp="1"/>
          </p:cNvSpPr>
          <p:nvPr>
            <p:ph type="body" sz="quarter" idx="11" hasCustomPrompt="1"/>
          </p:nvPr>
        </p:nvSpPr>
        <p:spPr>
          <a:xfrm>
            <a:off x="2167140" y="4117733"/>
            <a:ext cx="4545012" cy="338554"/>
          </a:xfrm>
          <a:prstGeom prst="rect">
            <a:avLst/>
          </a:prstGeom>
        </p:spPr>
        <p:txBody>
          <a:bodyPr wrap="square">
            <a:spAutoFit/>
          </a:bodyPr>
          <a:lstStyle>
            <a:lvl1pPr marL="0" marR="0" indent="0" algn="l" defTabSz="914400" rtl="0" eaLnBrk="1" fontAlgn="auto" latinLnBrk="0" hangingPunct="1">
              <a:lnSpc>
                <a:spcPct val="100000"/>
              </a:lnSpc>
              <a:spcBef>
                <a:spcPts val="0"/>
              </a:spcBef>
              <a:spcAft>
                <a:spcPts val="0"/>
              </a:spcAft>
              <a:buClr>
                <a:schemeClr val="tx2"/>
              </a:buClr>
              <a:buSzPct val="100000"/>
              <a:buFont typeface="Wingdings" panose="05000000000000000000" pitchFamily="2" charset="2"/>
              <a:buNone/>
              <a:tabLst/>
              <a:defRPr sz="1100">
                <a:solidFill>
                  <a:schemeClr val="tx2"/>
                </a:solidFill>
              </a:defRPr>
            </a:lvl1pPr>
            <a:lvl5pPr algn="l">
              <a:defRPr/>
            </a:lvl5pPr>
          </a:lstStyle>
          <a:p>
            <a:r>
              <a:rPr lang="en-US"/>
              <a:t>Engagement Number: </a:t>
            </a:r>
            <a:r>
              <a:rPr lang="en-US" err="1"/>
              <a:t>EngagementNumber</a:t>
            </a:r>
            <a:r>
              <a:rPr lang="en-US"/>
              <a:t> | Version 1</a:t>
            </a:r>
          </a:p>
          <a:p>
            <a:r>
              <a:rPr lang="en-US"/>
              <a:t>Client Reference Number: </a:t>
            </a:r>
            <a:r>
              <a:rPr lang="en-US" err="1"/>
              <a:t>ClientReferenceNumber</a:t>
            </a:r>
            <a:r>
              <a:rPr lang="en-US"/>
              <a:t> </a:t>
            </a:r>
          </a:p>
        </p:txBody>
      </p:sp>
    </p:spTree>
    <p:extLst>
      <p:ext uri="{BB962C8B-B14F-4D97-AF65-F5344CB8AC3E}">
        <p14:creationId xmlns:p14="http://schemas.microsoft.com/office/powerpoint/2010/main" val="2040117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Title Slide Proposal_Sky">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2CD50629-3ED1-4EE0-9CAA-625AB2F93936}"/>
              </a:ext>
            </a:extLst>
          </p:cNvPr>
          <p:cNvGraphicFramePr>
            <a:graphicFrameLocks noChangeAspect="1"/>
          </p:cNvGraphicFramePr>
          <p:nvPr userDrawn="1">
            <p:custDataLst>
              <p:tags r:id="rId1"/>
            </p:custDataLst>
            <p:extLst>
              <p:ext uri="{D42A27DB-BD31-4B8C-83A1-F6EECF244321}">
                <p14:modId xmlns:p14="http://schemas.microsoft.com/office/powerpoint/2010/main" val="36148366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8" name="Object 7" hidden="1">
                        <a:extLst>
                          <a:ext uri="{FF2B5EF4-FFF2-40B4-BE49-F238E27FC236}">
                            <a16:creationId xmlns:a16="http://schemas.microsoft.com/office/drawing/2014/main" id="{2CD50629-3ED1-4EE0-9CAA-625AB2F9393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17377910-7C84-4E1B-A422-A6809D7AF12B}"/>
              </a:ext>
            </a:extLst>
          </p:cNvPr>
          <p:cNvSpPr/>
          <p:nvPr userDrawn="1">
            <p:custDataLst>
              <p:tags r:id="rId2"/>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3600" b="0" i="0" baseline="0">
              <a:latin typeface="Arial Black" panose="020B0A04020102020204" pitchFamily="34" charset="0"/>
              <a:ea typeface="+mj-ea"/>
              <a:cs typeface="+mj-cs"/>
              <a:sym typeface="Arial Black" panose="020B0A04020102020204" pitchFamily="34" charset="0"/>
            </a:endParaRPr>
          </a:p>
        </p:txBody>
      </p:sp>
      <p:sp>
        <p:nvSpPr>
          <p:cNvPr id="5" name="Text Placeholder 4"/>
          <p:cNvSpPr>
            <a:spLocks noGrp="1"/>
          </p:cNvSpPr>
          <p:nvPr>
            <p:ph type="body" sz="quarter" idx="10" hasCustomPrompt="1"/>
          </p:nvPr>
        </p:nvSpPr>
        <p:spPr>
          <a:xfrm>
            <a:off x="2167128" y="3496822"/>
            <a:ext cx="4545024" cy="553998"/>
          </a:xfrm>
          <a:prstGeom prst="rect">
            <a:avLst/>
          </a:prstGeom>
        </p:spPr>
        <p:txBody>
          <a:bodyPr wrap="square">
            <a:spAutoFit/>
          </a:bodyPr>
          <a:lstStyle>
            <a:lvl1pPr marL="0" indent="0">
              <a:lnSpc>
                <a:spcPct val="100000"/>
              </a:lnSpc>
              <a:spcAft>
                <a:spcPts val="0"/>
              </a:spcAft>
              <a:buNone/>
              <a:defRPr sz="1800" baseline="0">
                <a:solidFill>
                  <a:schemeClr val="accent1"/>
                </a:solidFill>
              </a:defRPr>
            </a:lvl1pPr>
            <a:lvl2pPr marL="0" indent="0">
              <a:buNone/>
              <a:defRPr/>
            </a:lvl2pPr>
            <a:lvl3pPr marL="0" indent="0">
              <a:buNone/>
              <a:defRPr/>
            </a:lvl3pPr>
            <a:lvl4pPr marL="0" indent="0">
              <a:buNone/>
              <a:defRPr/>
            </a:lvl4pPr>
            <a:lvl5pPr marL="0" indent="0">
              <a:buNone/>
              <a:defRPr/>
            </a:lvl5pPr>
          </a:lstStyle>
          <a:p>
            <a:pPr lvl="0"/>
            <a:r>
              <a:rPr lang="en-US"/>
              <a:t>Presenter Name</a:t>
            </a:r>
            <a:br>
              <a:rPr lang="en-US"/>
            </a:br>
            <a:r>
              <a:rPr lang="en-US"/>
              <a:t>Date</a:t>
            </a:r>
          </a:p>
        </p:txBody>
      </p:sp>
      <p:sp>
        <p:nvSpPr>
          <p:cNvPr id="2" name="Title 1"/>
          <p:cNvSpPr>
            <a:spLocks noGrp="1"/>
          </p:cNvSpPr>
          <p:nvPr>
            <p:ph type="ctrTitle"/>
          </p:nvPr>
        </p:nvSpPr>
        <p:spPr>
          <a:xfrm>
            <a:off x="2167128" y="1537335"/>
            <a:ext cx="4545024" cy="1891665"/>
          </a:xfrm>
        </p:spPr>
        <p:txBody>
          <a:bodyPr wrap="square" anchor="ctr" anchorCtr="0">
            <a:noAutofit/>
          </a:bodyPr>
          <a:lstStyle>
            <a:lvl1pPr algn="l">
              <a:defRPr sz="3600"/>
            </a:lvl1pPr>
          </a:lstStyle>
          <a:p>
            <a:r>
              <a:rPr lang="en-US"/>
              <a:t>Click to edit Master title style</a:t>
            </a:r>
          </a:p>
        </p:txBody>
      </p:sp>
      <p:sp>
        <p:nvSpPr>
          <p:cNvPr id="11" name="Focus Frame 2"/>
          <p:cNvSpPr>
            <a:spLocks noChangeAspect="1"/>
          </p:cNvSpPr>
          <p:nvPr userDrawn="1"/>
        </p:nvSpPr>
        <p:spPr bwMode="blackWhite">
          <a:xfrm>
            <a:off x="7058822"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15" name="Focus Frame 2"/>
          <p:cNvSpPr>
            <a:spLocks noChangeAspect="1"/>
          </p:cNvSpPr>
          <p:nvPr userDrawn="1"/>
        </p:nvSpPr>
        <p:spPr bwMode="blackWhite">
          <a:xfrm>
            <a:off x="1588464" y="1343025"/>
            <a:ext cx="160433" cy="3291840"/>
          </a:xfrm>
          <a:prstGeom prst="rect">
            <a:avLst/>
          </a:prstGeom>
          <a:solidFill>
            <a:srgbClr val="009AD7"/>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bg1"/>
              </a:solidFill>
              <a:effectLst/>
              <a:latin typeface="Arial" charset="0"/>
            </a:endParaRPr>
          </a:p>
        </p:txBody>
      </p:sp>
      <p:sp>
        <p:nvSpPr>
          <p:cNvPr id="4" name="Text Placeholder 3"/>
          <p:cNvSpPr>
            <a:spLocks noGrp="1"/>
          </p:cNvSpPr>
          <p:nvPr>
            <p:ph type="body" sz="quarter" idx="11" hasCustomPrompt="1"/>
          </p:nvPr>
        </p:nvSpPr>
        <p:spPr>
          <a:xfrm>
            <a:off x="2167140" y="4117733"/>
            <a:ext cx="4545012" cy="338554"/>
          </a:xfrm>
          <a:prstGeom prst="rect">
            <a:avLst/>
          </a:prstGeom>
        </p:spPr>
        <p:txBody>
          <a:bodyPr wrap="square">
            <a:spAutoFit/>
          </a:bodyPr>
          <a:lstStyle>
            <a:lvl1pPr marL="0" marR="0" indent="0" algn="l" defTabSz="914400" rtl="0" eaLnBrk="1" fontAlgn="auto" latinLnBrk="0" hangingPunct="1">
              <a:lnSpc>
                <a:spcPct val="100000"/>
              </a:lnSpc>
              <a:spcBef>
                <a:spcPts val="0"/>
              </a:spcBef>
              <a:spcAft>
                <a:spcPts val="0"/>
              </a:spcAft>
              <a:buClr>
                <a:schemeClr val="tx2"/>
              </a:buClr>
              <a:buSzPct val="100000"/>
              <a:buFont typeface="Wingdings" panose="05000000000000000000" pitchFamily="2" charset="2"/>
              <a:buNone/>
              <a:tabLst/>
              <a:defRPr sz="1100">
                <a:solidFill>
                  <a:schemeClr val="tx2"/>
                </a:solidFill>
              </a:defRPr>
            </a:lvl1pPr>
            <a:lvl5pPr algn="l">
              <a:defRPr/>
            </a:lvl5pPr>
          </a:lstStyle>
          <a:p>
            <a:r>
              <a:rPr lang="en-US"/>
              <a:t>Engagement Number: </a:t>
            </a:r>
            <a:r>
              <a:rPr lang="en-US" err="1"/>
              <a:t>EngagementNumber</a:t>
            </a:r>
            <a:r>
              <a:rPr lang="en-US"/>
              <a:t> | Version 1</a:t>
            </a:r>
          </a:p>
          <a:p>
            <a:r>
              <a:rPr lang="en-US"/>
              <a:t>Client Reference Number: </a:t>
            </a:r>
            <a:r>
              <a:rPr lang="en-US" err="1"/>
              <a:t>ClientReferenceNumber</a:t>
            </a:r>
            <a:r>
              <a:rPr lang="en-US"/>
              <a:t> </a:t>
            </a:r>
          </a:p>
        </p:txBody>
      </p:sp>
      <p:sp>
        <p:nvSpPr>
          <p:cNvPr id="10" name="TextBox 9"/>
          <p:cNvSpPr txBox="1"/>
          <p:nvPr userDrawn="1"/>
        </p:nvSpPr>
        <p:spPr bwMode="gray">
          <a:xfrm>
            <a:off x="460257" y="6196507"/>
            <a:ext cx="6996458"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a:solidFill>
                  <a:schemeClr val="tx1"/>
                </a:solidFill>
                <a:effectLst/>
                <a:latin typeface="Arial" charset="0"/>
                <a:ea typeface="Arial Unicode MS" pitchFamily="34" charset="-128"/>
                <a:cs typeface="Arial Unicode MS" pitchFamily="34" charset="-128"/>
              </a:rPr>
              <a:t>© 2024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a:solidFill>
                <a:schemeClr val="tx1"/>
              </a:solidFill>
              <a:ea typeface="Arial Unicode MS" pitchFamily="34" charset="-128"/>
              <a:cs typeface="Arial Unicode MS" pitchFamily="34" charset="-128"/>
            </a:endParaRPr>
          </a:p>
        </p:txBody>
      </p:sp>
      <p:pic>
        <p:nvPicPr>
          <p:cNvPr id="6" name="Picture 5">
            <a:extLst>
              <a:ext uri="{FF2B5EF4-FFF2-40B4-BE49-F238E27FC236}">
                <a16:creationId xmlns:a16="http://schemas.microsoft.com/office/drawing/2014/main" id="{B672F1ED-D0FF-4201-A965-0A5EBFB535CE}"/>
              </a:ext>
            </a:extLst>
          </p:cNvPr>
          <p:cNvPicPr>
            <a:picLocks noChangeAspect="1"/>
          </p:cNvPicPr>
          <p:nvPr userDrawn="1"/>
        </p:nvPicPr>
        <p:blipFill>
          <a:blip r:embed="rId6"/>
          <a:stretch>
            <a:fillRect/>
          </a:stretch>
        </p:blipFill>
        <p:spPr>
          <a:xfrm>
            <a:off x="9692640" y="6053328"/>
            <a:ext cx="2038730" cy="466344"/>
          </a:xfrm>
          <a:prstGeom prst="rect">
            <a:avLst/>
          </a:prstGeom>
        </p:spPr>
      </p:pic>
    </p:spTree>
    <p:extLst>
      <p:ext uri="{BB962C8B-B14F-4D97-AF65-F5344CB8AC3E}">
        <p14:creationId xmlns:p14="http://schemas.microsoft.com/office/powerpoint/2010/main" val="400369413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Content Placeholder 6"/>
          <p:cNvSpPr>
            <a:spLocks noGrp="1"/>
          </p:cNvSpPr>
          <p:nvPr>
            <p:ph sz="quarter" idx="10" hasCustomPrompt="1"/>
          </p:nvPr>
        </p:nvSpPr>
        <p:spPr>
          <a:xfrm>
            <a:off x="457200" y="1343025"/>
            <a:ext cx="11276013" cy="4645023"/>
          </a:xfrm>
          <a:prstGeom prst="rect">
            <a:avLst/>
          </a:prstGeom>
        </p:spPr>
        <p:txBody>
          <a:bodyPr/>
          <a:lstStyle>
            <a:lvl1pPr marL="228600" marR="0"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lang="en-US" sz="1400" kern="1200" dirty="0" smtClean="0">
                <a:solidFill>
                  <a:schemeClr val="tx1"/>
                </a:solidFill>
                <a:latin typeface="+mn-lt"/>
                <a:ea typeface="+mn-ea"/>
                <a:cs typeface="+mn-cs"/>
              </a:defRPr>
            </a:lvl1pPr>
            <a:lvl2pPr marL="457200" indent="-228600">
              <a:defRPr lang="en-US" sz="1400" kern="1200" dirty="0">
                <a:solidFill>
                  <a:schemeClr val="tx1"/>
                </a:solidFill>
                <a:latin typeface="+mn-lt"/>
                <a:ea typeface="+mn-ea"/>
                <a:cs typeface="+mn-cs"/>
              </a:defRPr>
            </a:lvl2pPr>
            <a:lvl3pPr marL="682625" indent="-225425">
              <a:buFont typeface="Wingdings" panose="05000000000000000000" pitchFamily="2" charset="2"/>
              <a:buChar char="§"/>
              <a:defRPr lang="en-US" sz="1400" kern="1200" dirty="0">
                <a:solidFill>
                  <a:schemeClr val="tx1"/>
                </a:solidFill>
                <a:latin typeface="+mn-lt"/>
                <a:ea typeface="+mn-ea"/>
                <a:cs typeface="+mn-cs"/>
              </a:defRPr>
            </a:lvl3pPr>
            <a:lvl4pPr marL="914400" indent="-228600">
              <a:buSzPct val="100000"/>
              <a:buFont typeface="Arial" panose="020B0604020202020204" pitchFamily="34" charset="0"/>
              <a:buChar char="–"/>
              <a:defRPr lang="en-US" sz="1400" kern="1200" dirty="0">
                <a:solidFill>
                  <a:schemeClr val="tx1"/>
                </a:solidFill>
                <a:latin typeface="+mn-lt"/>
                <a:ea typeface="+mn-ea"/>
                <a:cs typeface="+mn-cs"/>
              </a:defRPr>
            </a:lvl4pPr>
            <a:lvl5pPr marL="1146175" indent="-231775">
              <a:buFont typeface="Wingdings" panose="05000000000000000000" pitchFamily="2" charset="2"/>
              <a:buChar char="§"/>
              <a:defRPr lang="en-US" sz="1400" kern="1200" dirty="0">
                <a:solidFill>
                  <a:schemeClr val="tx1"/>
                </a:solidFill>
                <a:latin typeface="+mn-lt"/>
                <a:ea typeface="+mn-ea"/>
                <a:cs typeface="+mn-cs"/>
              </a:defRPr>
            </a:lvl5pPr>
          </a:lstStyle>
          <a:p>
            <a:pPr marL="228600" marR="0" lvl="0"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a:pPr>
            <a:r>
              <a:rPr lang="en-US"/>
              <a:t>Click to edit text</a:t>
            </a:r>
          </a:p>
          <a:p>
            <a:pPr marL="457200" marR="0" lvl="1" indent="-228600" algn="l" defTabSz="914400" rtl="0" eaLnBrk="1" fontAlgn="auto" latinLnBrk="0" hangingPunct="1">
              <a:lnSpc>
                <a:spcPct val="100000"/>
              </a:lnSpc>
              <a:spcBef>
                <a:spcPts val="0"/>
              </a:spcBef>
              <a:spcAft>
                <a:spcPts val="1200"/>
              </a:spcAft>
              <a:buClrTx/>
              <a:buSzPct val="100000"/>
              <a:buFont typeface="Arial" panose="020B0604020202020204" pitchFamily="34" charset="0"/>
              <a:buChar char="–"/>
              <a:tabLst/>
              <a:defRPr/>
            </a:pPr>
            <a:r>
              <a:rPr lang="en-US"/>
              <a:t>Second level</a:t>
            </a:r>
          </a:p>
          <a:p>
            <a:pPr marL="685800" marR="0" lvl="2"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a:pPr>
            <a:r>
              <a:rPr lang="en-US"/>
              <a:t>Third level</a:t>
            </a:r>
          </a:p>
          <a:p>
            <a:pPr marL="914400" marR="0" lvl="3" indent="-228600" algn="l" defTabSz="914400" rtl="0" eaLnBrk="1" fontAlgn="auto" latinLnBrk="0" hangingPunct="1">
              <a:lnSpc>
                <a:spcPct val="100000"/>
              </a:lnSpc>
              <a:spcBef>
                <a:spcPts val="0"/>
              </a:spcBef>
              <a:spcAft>
                <a:spcPts val="1200"/>
              </a:spcAft>
              <a:buClr>
                <a:schemeClr val="tx2"/>
              </a:buClr>
              <a:buSzPct val="100000"/>
              <a:buFont typeface="Arial" panose="020B0604020202020204" pitchFamily="34" charset="0"/>
              <a:buChar char="–"/>
              <a:tabLst/>
              <a:defRPr/>
            </a:pPr>
            <a:r>
              <a:rPr lang="en-US"/>
              <a:t>Fourth level</a:t>
            </a:r>
          </a:p>
          <a:p>
            <a:pPr marL="1143000" marR="0" lvl="4"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a:pPr>
            <a:r>
              <a:rPr lang="en-US"/>
              <a:t>Fifth level</a:t>
            </a:r>
          </a:p>
        </p:txBody>
      </p:sp>
    </p:spTree>
    <p:extLst>
      <p:ext uri="{BB962C8B-B14F-4D97-AF65-F5344CB8AC3E}">
        <p14:creationId xmlns:p14="http://schemas.microsoft.com/office/powerpoint/2010/main" val="1471810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graphics righ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191455981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4" name="Object 3"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457201" y="1343026"/>
            <a:ext cx="5499100" cy="4645024"/>
          </a:xfrm>
          <a:prstGeom prst="rect">
            <a:avLst/>
          </a:prstGeom>
        </p:spPr>
        <p:txBody>
          <a:bodyPr>
            <a:noAutofit/>
          </a:bodyPr>
          <a:lstStyle>
            <a:lvl1pPr marL="228600" marR="0"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lang="en-US" sz="1400" kern="1200">
                <a:solidFill>
                  <a:schemeClr val="tx1"/>
                </a:solidFill>
                <a:latin typeface="+mn-lt"/>
                <a:ea typeface="+mn-ea"/>
                <a:cs typeface="+mn-cs"/>
              </a:defRPr>
            </a:lvl1pPr>
            <a:lvl2pPr marL="457200" marR="0" indent="-228600" algn="l" defTabSz="914400" rtl="0" eaLnBrk="1" fontAlgn="auto" latinLnBrk="0" hangingPunct="1">
              <a:lnSpc>
                <a:spcPct val="100000"/>
              </a:lnSpc>
              <a:spcBef>
                <a:spcPts val="0"/>
              </a:spcBef>
              <a:spcAft>
                <a:spcPts val="1200"/>
              </a:spcAft>
              <a:buClrTx/>
              <a:buSzPct val="100000"/>
              <a:buFont typeface="Arial" panose="020B0604020202020204" pitchFamily="34" charset="0"/>
              <a:buChar char="–"/>
              <a:tabLst/>
              <a:defRPr sz="1400"/>
            </a:lvl2pPr>
            <a:lvl3pPr marL="685800" marR="0"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lang="en-US" sz="1400" kern="1200">
                <a:solidFill>
                  <a:schemeClr val="tx1"/>
                </a:solidFill>
                <a:latin typeface="+mn-lt"/>
                <a:ea typeface="+mn-ea"/>
                <a:cs typeface="+mn-cs"/>
              </a:defRPr>
            </a:lvl3pPr>
            <a:lvl4pPr marL="914400" indent="-228600">
              <a:buSzPct val="100000"/>
              <a:buFont typeface="Arial" panose="020B0604020202020204" pitchFamily="34" charset="0"/>
              <a:buChar char="–"/>
              <a:defRPr lang="en-US" sz="1400" kern="1200" dirty="0" smtClean="0">
                <a:solidFill>
                  <a:schemeClr val="tx1"/>
                </a:solidFill>
                <a:latin typeface="+mn-lt"/>
                <a:ea typeface="+mn-ea"/>
                <a:cs typeface="+mn-cs"/>
              </a:defRPr>
            </a:lvl4pPr>
            <a:lvl5pPr marL="1143000" indent="-228600">
              <a:buFont typeface="Wingdings" panose="05000000000000000000" pitchFamily="2" charset="2"/>
              <a:buChar char="§"/>
              <a:defRPr lang="en-US" sz="1400" kern="1200" dirty="0">
                <a:solidFill>
                  <a:schemeClr val="tx1"/>
                </a:solidFill>
                <a:latin typeface="+mn-lt"/>
                <a:ea typeface="+mn-ea"/>
                <a:cs typeface="+mn-cs"/>
              </a:defRPr>
            </a:lvl5pPr>
          </a:lstStyle>
          <a:p>
            <a:pPr marL="228600" marR="0" lvl="0"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a:pPr>
            <a:r>
              <a:rPr lang="en-US"/>
              <a:t>Click to edit text</a:t>
            </a:r>
          </a:p>
          <a:p>
            <a:pPr marL="457200" marR="0" lvl="1" indent="-228600" algn="l" defTabSz="914400" rtl="0" eaLnBrk="1" fontAlgn="auto" latinLnBrk="0" hangingPunct="1">
              <a:lnSpc>
                <a:spcPct val="100000"/>
              </a:lnSpc>
              <a:spcBef>
                <a:spcPts val="0"/>
              </a:spcBef>
              <a:spcAft>
                <a:spcPts val="1200"/>
              </a:spcAft>
              <a:buClrTx/>
              <a:buSzPct val="100000"/>
              <a:buFont typeface="Arial" panose="020B0604020202020204" pitchFamily="34" charset="0"/>
              <a:buChar char="–"/>
              <a:tabLst/>
              <a:defRPr/>
            </a:pPr>
            <a:r>
              <a:rPr lang="en-US"/>
              <a:t>Second level</a:t>
            </a:r>
          </a:p>
          <a:p>
            <a:pPr marL="685800" marR="0" lvl="2" indent="-228600" algn="l" defTabSz="914400" rtl="0" eaLnBrk="1" fontAlgn="auto" latinLnBrk="0" hangingPunct="1">
              <a:lnSpc>
                <a:spcPct val="100000"/>
              </a:lnSpc>
              <a:spcBef>
                <a:spcPts val="0"/>
              </a:spcBef>
              <a:spcAft>
                <a:spcPts val="1200"/>
              </a:spcAft>
              <a:buClr>
                <a:schemeClr val="tx2"/>
              </a:buClr>
              <a:buSzPct val="100000"/>
              <a:buFont typeface="Wingdings" panose="05000000000000000000" pitchFamily="2" charset="2"/>
              <a:buChar char="§"/>
              <a:tabLst/>
              <a:defRPr/>
            </a:pPr>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66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11">
            <a:extLst>
              <a:ext uri="{FF2B5EF4-FFF2-40B4-BE49-F238E27FC236}">
                <a16:creationId xmlns:a16="http://schemas.microsoft.com/office/drawing/2014/main" id="{2C8B3680-4DB5-2658-6F5E-7C6A9C7CC91A}"/>
              </a:ext>
            </a:extLst>
          </p:cNvPr>
          <p:cNvSpPr>
            <a:spLocks noGrp="1"/>
          </p:cNvSpPr>
          <p:nvPr>
            <p:ph type="body" sz="quarter" idx="13" hasCustomPrompt="1"/>
          </p:nvPr>
        </p:nvSpPr>
        <p:spPr>
          <a:xfrm>
            <a:off x="457200" y="1343025"/>
            <a:ext cx="3336925" cy="4645025"/>
          </a:xfrm>
          <a:prstGeom prst="rect">
            <a:avLst/>
          </a:prstGeom>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7" name="Text Placeholder 11">
            <a:extLst>
              <a:ext uri="{FF2B5EF4-FFF2-40B4-BE49-F238E27FC236}">
                <a16:creationId xmlns:a16="http://schemas.microsoft.com/office/drawing/2014/main" id="{AB553680-3987-8E3F-4CD8-CE68D614A301}"/>
              </a:ext>
            </a:extLst>
          </p:cNvPr>
          <p:cNvSpPr>
            <a:spLocks noGrp="1"/>
          </p:cNvSpPr>
          <p:nvPr>
            <p:ph type="body" sz="quarter" idx="14" hasCustomPrompt="1"/>
          </p:nvPr>
        </p:nvSpPr>
        <p:spPr>
          <a:xfrm>
            <a:off x="4426744" y="1343024"/>
            <a:ext cx="3336925" cy="4645025"/>
          </a:xfrm>
          <a:prstGeom prst="rect">
            <a:avLst/>
          </a:prstGeom>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8" name="Text Placeholder 11">
            <a:extLst>
              <a:ext uri="{FF2B5EF4-FFF2-40B4-BE49-F238E27FC236}">
                <a16:creationId xmlns:a16="http://schemas.microsoft.com/office/drawing/2014/main" id="{1B54558B-CADE-BE47-0780-226FDC0C9D87}"/>
              </a:ext>
            </a:extLst>
          </p:cNvPr>
          <p:cNvSpPr>
            <a:spLocks noGrp="1"/>
          </p:cNvSpPr>
          <p:nvPr>
            <p:ph type="body" sz="quarter" idx="15" hasCustomPrompt="1"/>
          </p:nvPr>
        </p:nvSpPr>
        <p:spPr>
          <a:xfrm>
            <a:off x="8396288" y="1343023"/>
            <a:ext cx="3336925" cy="4645025"/>
          </a:xfrm>
          <a:prstGeom prst="rect">
            <a:avLst/>
          </a:prstGeom>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5730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shad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11">
            <a:extLst>
              <a:ext uri="{FF2B5EF4-FFF2-40B4-BE49-F238E27FC236}">
                <a16:creationId xmlns:a16="http://schemas.microsoft.com/office/drawing/2014/main" id="{164B9AF7-F622-32A2-BFF9-79DB5F656328}"/>
              </a:ext>
            </a:extLst>
          </p:cNvPr>
          <p:cNvSpPr>
            <a:spLocks noGrp="1"/>
          </p:cNvSpPr>
          <p:nvPr>
            <p:ph type="body" sz="quarter" idx="18" hasCustomPrompt="1"/>
          </p:nvPr>
        </p:nvSpPr>
        <p:spPr>
          <a:xfrm>
            <a:off x="457200" y="1343025"/>
            <a:ext cx="333692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7" name="Text Placeholder 11">
            <a:extLst>
              <a:ext uri="{FF2B5EF4-FFF2-40B4-BE49-F238E27FC236}">
                <a16:creationId xmlns:a16="http://schemas.microsoft.com/office/drawing/2014/main" id="{D6DEE2D5-E880-BB25-8745-9E021D07E80C}"/>
              </a:ext>
            </a:extLst>
          </p:cNvPr>
          <p:cNvSpPr>
            <a:spLocks noGrp="1"/>
          </p:cNvSpPr>
          <p:nvPr>
            <p:ph type="body" sz="quarter" idx="19" hasCustomPrompt="1"/>
          </p:nvPr>
        </p:nvSpPr>
        <p:spPr>
          <a:xfrm>
            <a:off x="4426743" y="1343024"/>
            <a:ext cx="333692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8" name="Text Placeholder 11">
            <a:extLst>
              <a:ext uri="{FF2B5EF4-FFF2-40B4-BE49-F238E27FC236}">
                <a16:creationId xmlns:a16="http://schemas.microsoft.com/office/drawing/2014/main" id="{6E752189-B0A6-988C-CAAE-40705922EC21}"/>
              </a:ext>
            </a:extLst>
          </p:cNvPr>
          <p:cNvSpPr>
            <a:spLocks noGrp="1"/>
          </p:cNvSpPr>
          <p:nvPr>
            <p:ph type="body" sz="quarter" idx="20" hasCustomPrompt="1"/>
          </p:nvPr>
        </p:nvSpPr>
        <p:spPr>
          <a:xfrm>
            <a:off x="8396286" y="1343025"/>
            <a:ext cx="3336925" cy="4645025"/>
          </a:xfrm>
          <a:prstGeom prst="rect">
            <a:avLst/>
          </a:prstGeom>
          <a:solidFill>
            <a:srgbClr val="F4F4F4"/>
          </a:solidFill>
        </p:spPr>
        <p:txBody>
          <a:bodyPr lIns="182880" tIns="182880" rIns="91440" bIns="182880">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28086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11">
            <a:extLst>
              <a:ext uri="{FF2B5EF4-FFF2-40B4-BE49-F238E27FC236}">
                <a16:creationId xmlns:a16="http://schemas.microsoft.com/office/drawing/2014/main" id="{A71B4089-34A2-F11F-F510-C153C03A355D}"/>
              </a:ext>
            </a:extLst>
          </p:cNvPr>
          <p:cNvSpPr>
            <a:spLocks noGrp="1"/>
          </p:cNvSpPr>
          <p:nvPr>
            <p:ph type="body" sz="quarter" idx="17" hasCustomPrompt="1"/>
          </p:nvPr>
        </p:nvSpPr>
        <p:spPr>
          <a:xfrm>
            <a:off x="457200"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8" name="Text Placeholder 11">
            <a:extLst>
              <a:ext uri="{FF2B5EF4-FFF2-40B4-BE49-F238E27FC236}">
                <a16:creationId xmlns:a16="http://schemas.microsoft.com/office/drawing/2014/main" id="{BF603748-BC3B-F587-24AC-4E51BD9FE916}"/>
              </a:ext>
            </a:extLst>
          </p:cNvPr>
          <p:cNvSpPr>
            <a:spLocks noGrp="1"/>
          </p:cNvSpPr>
          <p:nvPr>
            <p:ph type="body" sz="quarter" idx="18" hasCustomPrompt="1"/>
          </p:nvPr>
        </p:nvSpPr>
        <p:spPr>
          <a:xfrm>
            <a:off x="3375342"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9" name="Text Placeholder 11">
            <a:extLst>
              <a:ext uri="{FF2B5EF4-FFF2-40B4-BE49-F238E27FC236}">
                <a16:creationId xmlns:a16="http://schemas.microsoft.com/office/drawing/2014/main" id="{AA08AC14-6501-4DC7-0768-7F15581E9DC6}"/>
              </a:ext>
            </a:extLst>
          </p:cNvPr>
          <p:cNvSpPr>
            <a:spLocks noGrp="1"/>
          </p:cNvSpPr>
          <p:nvPr>
            <p:ph type="body" sz="quarter" idx="19" hasCustomPrompt="1"/>
          </p:nvPr>
        </p:nvSpPr>
        <p:spPr>
          <a:xfrm>
            <a:off x="6254752"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10" name="Text Placeholder 11">
            <a:extLst>
              <a:ext uri="{FF2B5EF4-FFF2-40B4-BE49-F238E27FC236}">
                <a16:creationId xmlns:a16="http://schemas.microsoft.com/office/drawing/2014/main" id="{9585FAE1-43A1-17ED-D1F0-630FA92E168A}"/>
              </a:ext>
            </a:extLst>
          </p:cNvPr>
          <p:cNvSpPr>
            <a:spLocks noGrp="1"/>
          </p:cNvSpPr>
          <p:nvPr>
            <p:ph type="body" sz="quarter" idx="20" hasCustomPrompt="1"/>
          </p:nvPr>
        </p:nvSpPr>
        <p:spPr>
          <a:xfrm>
            <a:off x="9169718" y="1343025"/>
            <a:ext cx="2563495" cy="4645025"/>
          </a:xfrm>
          <a:prstGeom prst="rect">
            <a:avLst/>
          </a:prstGeom>
          <a:noFill/>
        </p:spPr>
        <p:txBody>
          <a:bodyPr>
            <a:noAutofit/>
          </a:bodyPr>
          <a:lstStyle>
            <a:lvl1pPr marL="0" indent="0">
              <a:buNone/>
              <a:defRPr sz="1600" b="1"/>
            </a:lvl1pPr>
            <a:lvl2pPr marL="228600" indent="-228600">
              <a:buClr>
                <a:schemeClr val="tx2"/>
              </a:buClr>
              <a:buFont typeface="Wingdings" panose="05000000000000000000" pitchFamily="2" charset="2"/>
              <a:buChar char="§"/>
              <a:defRPr sz="1600"/>
            </a:lvl2pPr>
            <a:lvl3pPr marL="457200" indent="-228600">
              <a:buSzPct val="100000"/>
              <a:buFont typeface="Arial" panose="020B0604020202020204" pitchFamily="34" charset="0"/>
              <a:buChar char="–"/>
              <a:defRPr sz="1600"/>
            </a:lvl3pPr>
            <a:lvl4pPr marL="685800" indent="-228600">
              <a:buFont typeface="Wingdings" panose="05000000000000000000" pitchFamily="2" charset="2"/>
              <a:buChar char="§"/>
              <a:defRPr sz="1600"/>
            </a:lvl4pPr>
            <a:lvl5pPr marL="914400" indent="-228600">
              <a:buSzPct val="100000"/>
              <a:buFont typeface="Arial" panose="020B0604020202020204" pitchFamily="34" charset="0"/>
              <a:buChar char="–"/>
              <a:defRPr sz="1600"/>
            </a:lvl5p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4052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8.xml"/><Relationship Id="rId7" Type="http://schemas.openxmlformats.org/officeDocument/2006/relationships/oleObject" Target="../embeddings/oleObject7.bin"/><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A28858B-6AE3-4146-A31F-F0BFC60DE7A5}"/>
              </a:ext>
            </a:extLst>
          </p:cNvPr>
          <p:cNvGraphicFramePr>
            <a:graphicFrameLocks noChangeAspect="1"/>
          </p:cNvGraphicFramePr>
          <p:nvPr userDrawn="1">
            <p:custDataLst>
              <p:tags r:id="rId17"/>
            </p:custDataLst>
            <p:extLst>
              <p:ext uri="{D42A27DB-BD31-4B8C-83A1-F6EECF244321}">
                <p14:modId xmlns:p14="http://schemas.microsoft.com/office/powerpoint/2010/main" val="4016395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425" imgH="424" progId="TCLayout.ActiveDocument.1">
                  <p:embed/>
                </p:oleObj>
              </mc:Choice>
              <mc:Fallback>
                <p:oleObj name="think-cell Slide" r:id="rId19" imgW="425" imgH="424" progId="TCLayout.ActiveDocument.1">
                  <p:embed/>
                  <p:pic>
                    <p:nvPicPr>
                      <p:cNvPr id="5" name="Object 4" hidden="1">
                        <a:extLst>
                          <a:ext uri="{FF2B5EF4-FFF2-40B4-BE49-F238E27FC236}">
                            <a16:creationId xmlns:a16="http://schemas.microsoft.com/office/drawing/2014/main" id="{1A28858B-6AE3-4146-A31F-F0BFC60DE7A5}"/>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0688463C-6B6E-481D-8E82-20D4EFA0E809}"/>
              </a:ext>
            </a:extLst>
          </p:cNvPr>
          <p:cNvSpPr/>
          <p:nvPr userDrawn="1">
            <p:custDataLst>
              <p:tags r:id="rId18"/>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dirty="0">
              <a:latin typeface="Arial Black" panose="020B0A04020102020204" pitchFamily="34" charset="0"/>
              <a:ea typeface="+mj-ea"/>
              <a:cs typeface="+mj-cs"/>
              <a:sym typeface="Arial Black" panose="020B0A04020102020204" pitchFamily="34" charset="0"/>
            </a:endParaRPr>
          </a:p>
        </p:txBody>
      </p:sp>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endParaRPr lang="en-US" dirty="0"/>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dirty="0">
                <a:solidFill>
                  <a:schemeClr val="tx1"/>
                </a:solidFill>
                <a:latin typeface="+mn-lt"/>
                <a:ea typeface="+mn-ea"/>
                <a:cs typeface="+mn-cs"/>
              </a:rPr>
              <a:t>RESTRICTED</a:t>
            </a:r>
          </a:p>
        </p:txBody>
      </p:sp>
      <p:sp>
        <p:nvSpPr>
          <p:cNvPr id="6" name="Text Placeholder 5">
            <a:extLst>
              <a:ext uri="{FF2B5EF4-FFF2-40B4-BE49-F238E27FC236}">
                <a16:creationId xmlns:a16="http://schemas.microsoft.com/office/drawing/2014/main" id="{E42ACDB8-7125-4F77-9A45-9D6189D992B9}"/>
              </a:ext>
            </a:extLst>
          </p:cNvPr>
          <p:cNvSpPr>
            <a:spLocks noGrp="1"/>
          </p:cNvSpPr>
          <p:nvPr>
            <p:ph type="body" idx="1"/>
          </p:nvPr>
        </p:nvSpPr>
        <p:spPr>
          <a:xfrm>
            <a:off x="457200" y="1343025"/>
            <a:ext cx="11276012" cy="4645025"/>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09325339"/>
      </p:ext>
    </p:extLst>
  </p:cSld>
  <p:clrMap bg1="dk1" tx1="lt1" bg2="dk2" tx2="lt2" accent1="accent1" accent2="accent2" accent3="accent3" accent4="accent4" accent5="accent5" accent6="accent6" hlink="hlink" folHlink="folHlink"/>
  <p:sldLayoutIdLst>
    <p:sldLayoutId id="2147483889" r:id="rId1"/>
    <p:sldLayoutId id="2147483921" r:id="rId2"/>
    <p:sldLayoutId id="2147483904" r:id="rId3"/>
    <p:sldLayoutId id="2147483905" r:id="rId4"/>
    <p:sldLayoutId id="2147483908" r:id="rId5"/>
    <p:sldLayoutId id="2147483909"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Lst>
  <p:hf sldNum="0" hdr="0" ftr="0" dt="0"/>
  <p:txStyles>
    <p:titleStyle>
      <a:lvl1pPr algn="l" defTabSz="914400" rtl="0" eaLnBrk="1" latinLnBrk="0" hangingPunct="1">
        <a:lnSpc>
          <a:spcPct val="90000"/>
        </a:lnSpc>
        <a:spcBef>
          <a:spcPct val="0"/>
        </a:spcBef>
        <a:spcAft>
          <a:spcPts val="1200"/>
        </a:spcAft>
        <a:buNone/>
        <a:defRPr sz="2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100000"/>
        <a:buFont typeface="Wingdings" panose="05000000000000000000" pitchFamily="2" charset="2"/>
        <a:buChar char="§"/>
        <a:defRPr sz="1600" kern="1200">
          <a:solidFill>
            <a:schemeClr val="tx1"/>
          </a:solidFill>
          <a:latin typeface="+mn-lt"/>
          <a:ea typeface="+mn-ea"/>
          <a:cs typeface="+mn-cs"/>
        </a:defRPr>
      </a:lvl1pPr>
      <a:lvl2pPr marL="4572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3pPr>
      <a:lvl4pPr marL="9144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600" kern="1200">
          <a:solidFill>
            <a:schemeClr val="tx1"/>
          </a:solidFill>
          <a:latin typeface="+mn-lt"/>
          <a:ea typeface="+mn-ea"/>
          <a:cs typeface="+mn-cs"/>
        </a:defRPr>
      </a:lvl4pPr>
      <a:lvl5pPr marL="1143000" indent="-228600" algn="l" defTabSz="914400" rtl="0" eaLnBrk="1" latinLnBrk="0" hangingPunct="1">
        <a:lnSpc>
          <a:spcPct val="100000"/>
        </a:lnSpc>
        <a:spcBef>
          <a:spcPts val="0"/>
        </a:spcBef>
        <a:spcAft>
          <a:spcPts val="1200"/>
        </a:spcAft>
        <a:buSzPct val="100000"/>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0" userDrawn="1">
          <p15:clr>
            <a:srgbClr val="5ACBF0"/>
          </p15:clr>
        </p15:guide>
        <p15:guide id="11" orient="horz" pos="4035" userDrawn="1">
          <p15:clr>
            <a:srgbClr val="5ACBF0"/>
          </p15:clr>
        </p15:guide>
        <p15:guide id="12" pos="3752">
          <p15:clr>
            <a:srgbClr val="5ACBF0"/>
          </p15:clr>
        </p15:guide>
        <p15:guide id="13" pos="3927">
          <p15:clr>
            <a:srgbClr val="5ACBF0"/>
          </p15:clr>
        </p15:guide>
        <p15:guide id="14" orient="horz" pos="3947" userDrawn="1">
          <p15:clr>
            <a:srgbClr val="5ACBF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5"/>
            </p:custDataLst>
            <p:extLst>
              <p:ext uri="{D42A27DB-BD31-4B8C-83A1-F6EECF244321}">
                <p14:modId xmlns:p14="http://schemas.microsoft.com/office/powerpoint/2010/main" val="26100940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7" imgW="425" imgH="424" progId="TCLayout.ActiveDocument.1">
                  <p:embed/>
                </p:oleObj>
              </mc:Choice>
              <mc:Fallback>
                <p:oleObj name="think-cell Slide" r:id="rId7" imgW="425" imgH="424" progId="TCLayout.ActiveDocument.1">
                  <p:embed/>
                  <p:pic>
                    <p:nvPicPr>
                      <p:cNvPr id="4" name="Object 3" hidden="1"/>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A2B236AE-A6D1-4AAB-8B3E-41360A12A2E1}"/>
              </a:ext>
            </a:extLst>
          </p:cNvPr>
          <p:cNvSpPr/>
          <p:nvPr userDrawn="1">
            <p:custDataLst>
              <p:tags r:id="rId6"/>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endParaRPr lang="en-US" sz="2400" b="0" i="0" baseline="0">
              <a:latin typeface="Arial Black" panose="020B0A04020102020204" pitchFamily="34" charset="0"/>
              <a:ea typeface="+mj-ea"/>
              <a:cs typeface="+mj-cs"/>
              <a:sym typeface="Arial Black" panose="020B0A04020102020204" pitchFamily="34" charset="0"/>
            </a:endParaRPr>
          </a:p>
        </p:txBody>
      </p:sp>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endParaRPr lang="en-US"/>
          </a:p>
        </p:txBody>
      </p:sp>
      <p:sp>
        <p:nvSpPr>
          <p:cNvPr id="6" name="Text Placeholder 5">
            <a:extLst>
              <a:ext uri="{FF2B5EF4-FFF2-40B4-BE49-F238E27FC236}">
                <a16:creationId xmlns:a16="http://schemas.microsoft.com/office/drawing/2014/main" id="{492923CD-93EF-45F2-B762-E8E3A8995719}"/>
              </a:ext>
            </a:extLst>
          </p:cNvPr>
          <p:cNvSpPr>
            <a:spLocks noGrp="1"/>
          </p:cNvSpPr>
          <p:nvPr>
            <p:ph type="body" idx="1"/>
          </p:nvPr>
        </p:nvSpPr>
        <p:spPr>
          <a:xfrm>
            <a:off x="457200" y="1343024"/>
            <a:ext cx="11276012" cy="4645025"/>
          </a:xfrm>
          <a:prstGeom prst="rect">
            <a:avLst/>
          </a:prstGeom>
        </p:spPr>
        <p:txBody>
          <a:bodyPr vert="horz" lIns="0" tIns="0" rIns="0" bIns="0" rtlCol="0">
            <a:noAutofit/>
          </a:bodyPr>
          <a:lstStyle/>
          <a:p>
            <a:pPr lvl="0"/>
            <a:r>
              <a:rPr lang="en-US"/>
              <a:t>Click to edit text</a:t>
            </a:r>
          </a:p>
          <a:p>
            <a:pPr lvl="1"/>
            <a:r>
              <a:rPr lang="en-US"/>
              <a:t>Second level</a:t>
            </a:r>
          </a:p>
          <a:p>
            <a:pPr lvl="2"/>
            <a:r>
              <a:rPr lang="en-US"/>
              <a:t>Third level</a:t>
            </a:r>
          </a:p>
          <a:p>
            <a:pPr lvl="3"/>
            <a:r>
              <a:rPr lang="en-US"/>
              <a:t>Fourth level</a:t>
            </a:r>
          </a:p>
          <a:p>
            <a:pPr lvl="4"/>
            <a:r>
              <a:rPr lang="en-US"/>
              <a:t>Fifth level</a:t>
            </a:r>
          </a:p>
        </p:txBody>
      </p:sp>
      <p:sp>
        <p:nvSpPr>
          <p:cNvPr id="3" name="TextBox 2">
            <a:extLst>
              <a:ext uri="{FF2B5EF4-FFF2-40B4-BE49-F238E27FC236}">
                <a16:creationId xmlns:a16="http://schemas.microsoft.com/office/drawing/2014/main" id="{282BA376-7E00-F812-37E7-81F69DA7D5DC}"/>
              </a:ext>
            </a:extLst>
          </p:cNvPr>
          <p:cNvSpPr txBox="1"/>
          <p:nvPr userDrawn="1"/>
        </p:nvSpPr>
        <p:spPr>
          <a:xfrm>
            <a:off x="665526" y="6297997"/>
            <a:ext cx="4276824"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dirty="0">
                <a:solidFill>
                  <a:schemeClr val="tx1"/>
                </a:solidFill>
                <a:latin typeface="+mn-lt"/>
                <a:ea typeface="+mn-ea"/>
                <a:cs typeface="+mn-cs"/>
              </a:rPr>
              <a:t> RESTRICTED</a:t>
            </a:r>
            <a:endParaRPr lang="en-US" sz="700" b="0" kern="1200" dirty="0">
              <a:solidFill>
                <a:schemeClr val="tx1"/>
              </a:solidFill>
              <a:latin typeface="+mn-lt"/>
              <a:ea typeface="+mn-ea"/>
              <a:cs typeface="+mn-cs"/>
            </a:endParaRPr>
          </a:p>
        </p:txBody>
      </p:sp>
    </p:spTree>
    <p:extLst>
      <p:ext uri="{BB962C8B-B14F-4D97-AF65-F5344CB8AC3E}">
        <p14:creationId xmlns:p14="http://schemas.microsoft.com/office/powerpoint/2010/main" val="2912678708"/>
      </p:ext>
    </p:extLst>
  </p:cSld>
  <p:clrMap bg1="lt1" tx1="dk1" bg2="lt2" tx2="dk2" accent1="accent1" accent2="accent2" accent3="accent3" accent4="accent4" accent5="accent5" accent6="accent6" hlink="hlink" folHlink="folHlink"/>
  <p:sldLayoutIdLst>
    <p:sldLayoutId id="2147483894" r:id="rId1"/>
    <p:sldLayoutId id="2147483902" r:id="rId2"/>
    <p:sldLayoutId id="2147483922" r:id="rId3"/>
  </p:sldLayoutIdLst>
  <p:hf sldNum="0" hdr="0" ftr="0" dt="0"/>
  <p:txStyles>
    <p:titleStyle>
      <a:lvl1pPr algn="l" defTabSz="914400" rtl="0" eaLnBrk="1" latinLnBrk="0" hangingPunct="1">
        <a:lnSpc>
          <a:spcPct val="90000"/>
        </a:lnSpc>
        <a:spcBef>
          <a:spcPct val="0"/>
        </a:spcBef>
        <a:spcAft>
          <a:spcPts val="1200"/>
        </a:spcAft>
        <a:buNone/>
        <a:defRPr sz="2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100000"/>
        <a:buFont typeface="Wingdings" panose="05000000000000000000" pitchFamily="2" charset="2"/>
        <a:buChar char="§"/>
        <a:defRPr lang="en-US" sz="1400" kern="1200" dirty="0">
          <a:solidFill>
            <a:schemeClr val="tx1"/>
          </a:solidFill>
          <a:latin typeface="+mn-lt"/>
          <a:ea typeface="+mn-ea"/>
          <a:cs typeface="+mn-cs"/>
        </a:defRPr>
      </a:lvl1pPr>
      <a:lvl2pPr marL="4572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sz="1400" kern="1200">
          <a:solidFill>
            <a:schemeClr val="tx1"/>
          </a:solidFill>
          <a:latin typeface="+mn-lt"/>
          <a:ea typeface="+mn-ea"/>
          <a:cs typeface="+mn-cs"/>
        </a:defRPr>
      </a:lvl2pPr>
      <a:lvl3pPr marL="682625" indent="-225425" algn="l" defTabSz="914400" rtl="0" eaLnBrk="1" latinLnBrk="0" hangingPunct="1">
        <a:lnSpc>
          <a:spcPct val="100000"/>
        </a:lnSpc>
        <a:spcBef>
          <a:spcPts val="0"/>
        </a:spcBef>
        <a:spcAft>
          <a:spcPts val="1200"/>
        </a:spcAft>
        <a:buSzPct val="100000"/>
        <a:buFont typeface="Wingdings" panose="05000000000000000000" pitchFamily="2" charset="2"/>
        <a:buChar char="§"/>
        <a:defRPr lang="en-US" sz="1400" kern="1200" dirty="0">
          <a:solidFill>
            <a:schemeClr val="tx1"/>
          </a:solidFill>
          <a:latin typeface="+mn-lt"/>
          <a:ea typeface="+mn-ea"/>
          <a:cs typeface="+mn-cs"/>
        </a:defRPr>
      </a:lvl3pPr>
      <a:lvl4pPr marL="914400" indent="-228600" algn="l" defTabSz="914400" rtl="0" eaLnBrk="1" latinLnBrk="0" hangingPunct="1">
        <a:lnSpc>
          <a:spcPct val="100000"/>
        </a:lnSpc>
        <a:spcBef>
          <a:spcPts val="0"/>
        </a:spcBef>
        <a:spcAft>
          <a:spcPts val="1200"/>
        </a:spcAft>
        <a:buSzPct val="100000"/>
        <a:buFont typeface="Arial" panose="020B0604020202020204" pitchFamily="34" charset="0"/>
        <a:buChar char="–"/>
        <a:defRPr lang="en-US" sz="1400" kern="1200" dirty="0">
          <a:solidFill>
            <a:schemeClr val="tx1"/>
          </a:solidFill>
          <a:latin typeface="+mn-lt"/>
          <a:ea typeface="+mn-ea"/>
          <a:cs typeface="+mn-cs"/>
        </a:defRPr>
      </a:lvl4pPr>
      <a:lvl5pPr marL="1146175" indent="-231775" algn="l" defTabSz="914400" rtl="0" eaLnBrk="1" latinLnBrk="0" hangingPunct="1">
        <a:lnSpc>
          <a:spcPct val="100000"/>
        </a:lnSpc>
        <a:spcBef>
          <a:spcPts val="0"/>
        </a:spcBef>
        <a:spcAft>
          <a:spcPts val="1200"/>
        </a:spcAft>
        <a:buSzPct val="100000"/>
        <a:buFont typeface="Wingdings" panose="05000000000000000000" pitchFamily="2" charset="2"/>
        <a:buChar char="§"/>
        <a:defRPr lang="en-US" sz="14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3" pos="288">
          <p15:clr>
            <a:srgbClr val="5ACBF0"/>
          </p15:clr>
        </p15:guide>
        <p15:guide id="4" orient="horz" pos="2160">
          <p15:clr>
            <a:srgbClr val="A4A3A4"/>
          </p15:clr>
        </p15:guide>
        <p15:guide id="5" orient="horz" pos="231">
          <p15:clr>
            <a:srgbClr val="5ACBF0"/>
          </p15:clr>
        </p15:guide>
        <p15:guide id="6" pos="7391">
          <p15:clr>
            <a:srgbClr val="5ACBF0"/>
          </p15:clr>
        </p15:guide>
        <p15:guide id="7" orient="horz" pos="3772">
          <p15:clr>
            <a:srgbClr val="FBAE40"/>
          </p15:clr>
        </p15:guide>
        <p15:guide id="9" orient="horz" pos="4110">
          <p15:clr>
            <a:srgbClr val="5ACBF0"/>
          </p15:clr>
        </p15:guide>
        <p15:guide id="10" orient="horz" pos="537">
          <p15:clr>
            <a:srgbClr val="FDE53C"/>
          </p15:clr>
        </p15:guide>
        <p15:guide id="11" orient="horz" pos="846">
          <p15:clr>
            <a:srgbClr val="FDE53C"/>
          </p15:clr>
        </p15:guide>
        <p15:guide id="12" orient="horz" pos="962">
          <p15:clr>
            <a:srgbClr val="5ACBF0"/>
          </p15:clr>
        </p15:guide>
        <p15:guide id="13" orient="horz" pos="4032">
          <p15:clr>
            <a:srgbClr val="5ACBF0"/>
          </p15:clr>
        </p15:guide>
        <p15:guide id="14" pos="3752">
          <p15:clr>
            <a:srgbClr val="5ACBF0"/>
          </p15:clr>
        </p15:guide>
        <p15:guide id="15" pos="3927">
          <p15:clr>
            <a:srgbClr val="5ACBF0"/>
          </p15:clr>
        </p15:guide>
        <p15:guide id="16" orient="horz" pos="3947">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7.xml"/><Relationship Id="rId1" Type="http://schemas.openxmlformats.org/officeDocument/2006/relationships/tags" Target="../tags/tag22.xml"/><Relationship Id="rId5" Type="http://schemas.openxmlformats.org/officeDocument/2006/relationships/image" Target="../media/image6.emf"/><Relationship Id="rId4"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7.xml"/><Relationship Id="rId1" Type="http://schemas.openxmlformats.org/officeDocument/2006/relationships/tags" Target="../tags/tag18.xml"/><Relationship Id="rId5" Type="http://schemas.openxmlformats.org/officeDocument/2006/relationships/image" Target="../media/image6.emf"/><Relationship Id="rId4" Type="http://schemas.openxmlformats.org/officeDocument/2006/relationships/oleObject" Target="../embeddings/oleObject10.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7.xml"/><Relationship Id="rId1" Type="http://schemas.openxmlformats.org/officeDocument/2006/relationships/tags" Target="../tags/tag23.xml"/><Relationship Id="rId5" Type="http://schemas.openxmlformats.org/officeDocument/2006/relationships/image" Target="../media/image6.emf"/><Relationship Id="rId4" Type="http://schemas.openxmlformats.org/officeDocument/2006/relationships/oleObject" Target="../embeddings/oleObject12.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6.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17.xml"/><Relationship Id="rId1" Type="http://schemas.openxmlformats.org/officeDocument/2006/relationships/tags" Target="../tags/tag24.xml"/><Relationship Id="rId5" Type="http://schemas.openxmlformats.org/officeDocument/2006/relationships/image" Target="../media/image6.emf"/><Relationship Id="rId4" Type="http://schemas.openxmlformats.org/officeDocument/2006/relationships/oleObject" Target="../embeddings/oleObject13.bin"/></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7.xml"/><Relationship Id="rId1" Type="http://schemas.openxmlformats.org/officeDocument/2006/relationships/tags" Target="../tags/tag21.xml"/><Relationship Id="rId5" Type="http://schemas.openxmlformats.org/officeDocument/2006/relationships/image" Target="../media/image6.emf"/><Relationship Id="rId4" Type="http://schemas.openxmlformats.org/officeDocument/2006/relationships/oleObject" Target="../embeddings/oleObject10.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60A7C08B-4616-497F-8188-60AE5A6190C1}"/>
              </a:ext>
            </a:extLst>
          </p:cNvPr>
          <p:cNvGraphicFramePr>
            <a:graphicFrameLocks noChangeAspect="1"/>
          </p:cNvGraphicFramePr>
          <p:nvPr>
            <p:custDataLst>
              <p:tags r:id="rId1"/>
            </p:custDataLst>
            <p:extLst>
              <p:ext uri="{D42A27DB-BD31-4B8C-83A1-F6EECF244321}">
                <p14:modId xmlns:p14="http://schemas.microsoft.com/office/powerpoint/2010/main" val="20508798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25" imgH="424" progId="TCLayout.ActiveDocument.1">
                  <p:embed/>
                </p:oleObj>
              </mc:Choice>
              <mc:Fallback>
                <p:oleObj name="think-cell Slide" r:id="rId5" imgW="425" imgH="424" progId="TCLayout.ActiveDocument.1">
                  <p:embed/>
                  <p:pic>
                    <p:nvPicPr>
                      <p:cNvPr id="5" name="Object 4" hidden="1">
                        <a:extLst>
                          <a:ext uri="{FF2B5EF4-FFF2-40B4-BE49-F238E27FC236}">
                            <a16:creationId xmlns:a16="http://schemas.microsoft.com/office/drawing/2014/main" id="{60A7C08B-4616-497F-8188-60AE5A6190C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B7AEFAD7-CD91-4230-9093-435F6E176986}"/>
              </a:ext>
            </a:extLst>
          </p:cNvPr>
          <p:cNvSpPr/>
          <p:nvPr>
            <p:custDataLst>
              <p:tags r:id="rId2"/>
            </p:custDataLst>
          </p:nvPr>
        </p:nvSpPr>
        <p:spPr>
          <a:xfrm>
            <a:off x="0" y="0"/>
            <a:ext cx="158750" cy="158750"/>
          </a:xfrm>
          <a:prstGeom prst="rect">
            <a:avLst/>
          </a:prstGeom>
          <a:solidFill>
            <a:srgbClr val="D3D3D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en-US" sz="3600" dirty="0">
              <a:latin typeface="Arial Black" panose="020B0A04020102020204" pitchFamily="34" charset="0"/>
              <a:ea typeface="+mj-ea"/>
              <a:cs typeface="+mj-cs"/>
              <a:sym typeface="Arial Black" panose="020B0A04020102020204" pitchFamily="34" charset="0"/>
            </a:endParaRPr>
          </a:p>
        </p:txBody>
      </p:sp>
      <p:sp>
        <p:nvSpPr>
          <p:cNvPr id="6" name="Text Placeholder 5">
            <a:extLst>
              <a:ext uri="{FF2B5EF4-FFF2-40B4-BE49-F238E27FC236}">
                <a16:creationId xmlns:a16="http://schemas.microsoft.com/office/drawing/2014/main" id="{BC1D65F1-3B43-C029-3C2A-A41B6A1B464B}"/>
              </a:ext>
            </a:extLst>
          </p:cNvPr>
          <p:cNvSpPr>
            <a:spLocks noGrp="1"/>
          </p:cNvSpPr>
          <p:nvPr>
            <p:ph type="body" sz="quarter" idx="10"/>
          </p:nvPr>
        </p:nvSpPr>
        <p:spPr>
          <a:xfrm>
            <a:off x="2166861" y="3804785"/>
            <a:ext cx="4545024" cy="861774"/>
          </a:xfrm>
        </p:spPr>
        <p:txBody>
          <a:bodyPr/>
          <a:lstStyle/>
          <a:p>
            <a:r>
              <a:rPr lang="en-US" sz="1400" dirty="0">
                <a:solidFill>
                  <a:schemeClr val="tx2"/>
                </a:solidFill>
              </a:rPr>
              <a:t>CMU 2811</a:t>
            </a:r>
          </a:p>
          <a:p>
            <a:r>
              <a:rPr lang="en-US" sz="1400" dirty="0">
                <a:solidFill>
                  <a:schemeClr val="tx2"/>
                </a:solidFill>
              </a:rPr>
              <a:t>Colorado Mesa University HR &amp; Finance Software and System Integration Services RFP</a:t>
            </a:r>
          </a:p>
          <a:p>
            <a:r>
              <a:rPr lang="en-US" sz="1400" dirty="0">
                <a:solidFill>
                  <a:schemeClr val="tx2"/>
                </a:solidFill>
              </a:rPr>
              <a:t>Date: July 25, 2024</a:t>
            </a:r>
          </a:p>
        </p:txBody>
      </p:sp>
      <p:sp>
        <p:nvSpPr>
          <p:cNvPr id="2" name="Title 1"/>
          <p:cNvSpPr>
            <a:spLocks noGrp="1"/>
          </p:cNvSpPr>
          <p:nvPr>
            <p:ph type="ctrTitle"/>
          </p:nvPr>
        </p:nvSpPr>
        <p:spPr/>
        <p:txBody>
          <a:bodyPr/>
          <a:lstStyle/>
          <a:p>
            <a:r>
              <a:rPr lang="en-US" dirty="0"/>
              <a:t>5.6) </a:t>
            </a:r>
            <a:br>
              <a:rPr lang="en-US" dirty="0"/>
            </a:br>
            <a:r>
              <a:rPr lang="en-US" dirty="0"/>
              <a:t>Use Case Details</a:t>
            </a:r>
          </a:p>
        </p:txBody>
      </p:sp>
    </p:spTree>
    <p:extLst>
      <p:ext uri="{BB962C8B-B14F-4D97-AF65-F5344CB8AC3E}">
        <p14:creationId xmlns:p14="http://schemas.microsoft.com/office/powerpoint/2010/main" val="36406885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73E5C19-2C59-A22B-74EE-6684AC9696B2}"/>
              </a:ext>
            </a:extLst>
          </p:cNvPr>
          <p:cNvGraphicFramePr>
            <a:graphicFrameLocks noGrp="1"/>
          </p:cNvGraphicFramePr>
          <p:nvPr>
            <p:extLst>
              <p:ext uri="{D42A27DB-BD31-4B8C-83A1-F6EECF244321}">
                <p14:modId xmlns:p14="http://schemas.microsoft.com/office/powerpoint/2010/main" val="3608775545"/>
              </p:ext>
            </p:extLst>
          </p:nvPr>
        </p:nvGraphicFramePr>
        <p:xfrm>
          <a:off x="457201" y="1826850"/>
          <a:ext cx="11163299" cy="3945299"/>
        </p:xfrm>
        <a:graphic>
          <a:graphicData uri="http://schemas.openxmlformats.org/drawingml/2006/table">
            <a:tbl>
              <a:tblPr firstRow="1" bandRow="1">
                <a:tableStyleId>{B301B821-A1FF-4177-AEE7-76D212191A09}</a:tableStyleId>
              </a:tblPr>
              <a:tblGrid>
                <a:gridCol w="2352674">
                  <a:extLst>
                    <a:ext uri="{9D8B030D-6E8A-4147-A177-3AD203B41FA5}">
                      <a16:colId xmlns:a16="http://schemas.microsoft.com/office/drawing/2014/main" val="40014694"/>
                    </a:ext>
                  </a:extLst>
                </a:gridCol>
                <a:gridCol w="8810625">
                  <a:extLst>
                    <a:ext uri="{9D8B030D-6E8A-4147-A177-3AD203B41FA5}">
                      <a16:colId xmlns:a16="http://schemas.microsoft.com/office/drawing/2014/main" val="3468495897"/>
                    </a:ext>
                  </a:extLst>
                </a:gridCol>
              </a:tblGrid>
              <a:tr h="477947">
                <a:tc>
                  <a:txBody>
                    <a:bodyPr/>
                    <a:lstStyle/>
                    <a:p>
                      <a:pPr algn="l"/>
                      <a:r>
                        <a:rPr lang="en-US" sz="1200" baseline="0">
                          <a:solidFill>
                            <a:schemeClr val="bg1"/>
                          </a:solidFill>
                        </a:rPr>
                        <a:t>Capability Area</a:t>
                      </a:r>
                      <a:endParaRPr lang="en-US" sz="1200">
                        <a:solidFill>
                          <a:schemeClr val="bg1"/>
                        </a:solidFill>
                      </a:endParaRPr>
                    </a:p>
                  </a:txBody>
                  <a:tcPr anchor="ctr">
                    <a:solidFill>
                      <a:schemeClr val="accent1"/>
                    </a:solidFill>
                  </a:tcPr>
                </a:tc>
                <a:tc>
                  <a:txBody>
                    <a:bodyPr/>
                    <a:lstStyle/>
                    <a:p>
                      <a:pPr algn="l"/>
                      <a:r>
                        <a:rPr lang="en-US" sz="1200">
                          <a:solidFill>
                            <a:schemeClr val="bg1"/>
                          </a:solidFill>
                        </a:rPr>
                        <a:t>Use Case Focus</a:t>
                      </a:r>
                    </a:p>
                  </a:txBody>
                  <a:tcPr anchor="ctr">
                    <a:solidFill>
                      <a:schemeClr val="accent1"/>
                    </a:solidFill>
                  </a:tcPr>
                </a:tc>
                <a:extLst>
                  <a:ext uri="{0D108BD9-81ED-4DB2-BD59-A6C34878D82A}">
                    <a16:rowId xmlns:a16="http://schemas.microsoft.com/office/drawing/2014/main" val="817028240"/>
                  </a:ext>
                </a:extLst>
              </a:tr>
              <a:tr h="6127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dirty="0"/>
                        <a:t>Strategically Source</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dirty="0">
                          <a:solidFill>
                            <a:schemeClr val="tx1"/>
                          </a:solidFill>
                          <a:latin typeface="+mn-lt"/>
                          <a:ea typeface="+mn-ea"/>
                          <a:cs typeface="+mn-cs"/>
                        </a:rPr>
                        <a:t>P1</a:t>
                      </a:r>
                      <a:r>
                        <a:rPr lang="en-US" sz="1200" u="none" strike="noStrike" kern="1200" baseline="0" dirty="0">
                          <a:solidFill>
                            <a:schemeClr val="tx1"/>
                          </a:solidFill>
                          <a:latin typeface="+mn-lt"/>
                          <a:ea typeface="+mn-ea"/>
                          <a:cs typeface="+mn-cs"/>
                        </a:rPr>
                        <a:t>: Improve efficiency, gain better visibility into vendor performance, and provide for potential savings and better insight into current and forecasted spend by aggregating and reporting on award, order, and spend data at item and vendor levels across the various agencies, via sophisticated search capabilities.</a:t>
                      </a:r>
                    </a:p>
                  </a:txBody>
                  <a:tcPr marL="6350" marR="6350" marT="6350" marB="0" anchor="ctr"/>
                </a:tc>
                <a:extLst>
                  <a:ext uri="{0D108BD9-81ED-4DB2-BD59-A6C34878D82A}">
                    <a16:rowId xmlns:a16="http://schemas.microsoft.com/office/drawing/2014/main" val="165279191"/>
                  </a:ext>
                </a:extLst>
              </a:tr>
              <a:tr h="612710">
                <a:tc>
                  <a:txBody>
                    <a:bodyPr/>
                    <a:lstStyle/>
                    <a:p>
                      <a:pPr marL="91440" marR="0" lvl="0" indent="0" algn="ctr">
                        <a:lnSpc>
                          <a:spcPct val="100000"/>
                        </a:lnSpc>
                        <a:spcBef>
                          <a:spcPts val="600"/>
                        </a:spcBef>
                        <a:spcAft>
                          <a:spcPts val="600"/>
                        </a:spcAft>
                        <a:buNone/>
                      </a:pPr>
                      <a:r>
                        <a:rPr lang="en-US" sz="1200" b="1" i="0" u="none" strike="noStrike" kern="1200" noProof="0" dirty="0">
                          <a:solidFill>
                            <a:schemeClr val="tx1"/>
                          </a:solidFill>
                          <a:effectLst/>
                          <a:latin typeface="+mn-lt"/>
                        </a:rPr>
                        <a:t>Purchase Direct/Indirect Materials and Services</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dirty="0">
                          <a:solidFill>
                            <a:schemeClr val="tx1"/>
                          </a:solidFill>
                          <a:latin typeface="+mn-lt"/>
                          <a:ea typeface="+mn-ea"/>
                          <a:cs typeface="+mn-cs"/>
                        </a:rPr>
                        <a:t>P2</a:t>
                      </a:r>
                      <a:r>
                        <a:rPr lang="en-US" sz="1200" u="none" strike="noStrike" kern="1200" baseline="0" dirty="0">
                          <a:solidFill>
                            <a:schemeClr val="tx1"/>
                          </a:solidFill>
                          <a:latin typeface="+mn-lt"/>
                          <a:ea typeface="+mn-ea"/>
                          <a:cs typeface="+mn-cs"/>
                        </a:rPr>
                        <a:t>: </a:t>
                      </a:r>
                      <a:r>
                        <a:rPr lang="en-US" sz="1200" kern="1200" dirty="0">
                          <a:solidFill>
                            <a:schemeClr val="tx1"/>
                          </a:solidFill>
                          <a:latin typeface="+mn-lt"/>
                          <a:ea typeface="+mn-ea"/>
                          <a:cs typeface="+mn-cs"/>
                        </a:rPr>
                        <a:t>Efficiently develop, submit and approve requests for goods and services, and define the specific parameters to drive the sourcing of these requests (price, vendor, quantity, etc.) and create material /service receipts in order to update the inventory / service.</a:t>
                      </a:r>
                    </a:p>
                  </a:txBody>
                  <a:tcPr marL="6350" marR="6350" marT="6350" marB="0" anchor="ctr"/>
                </a:tc>
                <a:extLst>
                  <a:ext uri="{0D108BD9-81ED-4DB2-BD59-A6C34878D82A}">
                    <a16:rowId xmlns:a16="http://schemas.microsoft.com/office/drawing/2014/main" val="3355852449"/>
                  </a:ext>
                </a:extLst>
              </a:tr>
              <a:tr h="612710">
                <a:tc>
                  <a:txBody>
                    <a:bodyPr/>
                    <a:lstStyle/>
                    <a:p>
                      <a:pPr marL="91440" marR="0" lvl="0" indent="0" algn="ctr">
                        <a:lnSpc>
                          <a:spcPct val="100000"/>
                        </a:lnSpc>
                        <a:spcBef>
                          <a:spcPts val="0"/>
                        </a:spcBef>
                        <a:spcAft>
                          <a:spcPts val="0"/>
                        </a:spcAft>
                        <a:buNone/>
                      </a:pPr>
                      <a:r>
                        <a:rPr lang="en-US" sz="1200" b="1" dirty="0">
                          <a:solidFill>
                            <a:schemeClr val="tx1"/>
                          </a:solidFill>
                          <a:latin typeface="+mn-lt"/>
                        </a:rPr>
                        <a:t>Manage Vendor Relationships</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dirty="0">
                          <a:solidFill>
                            <a:schemeClr val="tx1"/>
                          </a:solidFill>
                          <a:latin typeface="+mn-lt"/>
                          <a:ea typeface="+mn-ea"/>
                          <a:cs typeface="+mn-cs"/>
                        </a:rPr>
                        <a:t>P3:</a:t>
                      </a:r>
                      <a:r>
                        <a:rPr lang="en-US" sz="1200" u="none" strike="noStrike" kern="1200" baseline="0" dirty="0">
                          <a:solidFill>
                            <a:schemeClr val="tx1"/>
                          </a:solidFill>
                          <a:latin typeface="+mn-lt"/>
                          <a:ea typeface="+mn-ea"/>
                          <a:cs typeface="+mn-cs"/>
                        </a:rPr>
                        <a:t> </a:t>
                      </a:r>
                      <a:r>
                        <a:rPr kumimoji="0" lang="en-US" sz="1200" b="0" i="0" u="none" strike="noStrike" kern="1200" cap="none" spc="0" normalizeH="0" baseline="0" noProof="0" dirty="0">
                          <a:ln>
                            <a:noFill/>
                          </a:ln>
                          <a:solidFill>
                            <a:prstClr val="black"/>
                          </a:solidFill>
                          <a:effectLst/>
                          <a:uLnTx/>
                          <a:uFillTx/>
                          <a:latin typeface="+mn-lt"/>
                          <a:ea typeface="+mn-ea"/>
                          <a:cs typeface="+mn-cs"/>
                        </a:rPr>
                        <a:t>Provide an efficient and standardized vendor evaluation and onboarding solution that streamlines vendor information management and includes vendor self-service, improvements to vendor selection capabilities, enhanced visibility into vendor performance, and reduced supply chain risk.</a:t>
                      </a:r>
                    </a:p>
                  </a:txBody>
                  <a:tcPr marL="6350" marR="6350" marT="6350" marB="0" anchor="ctr"/>
                </a:tc>
                <a:extLst>
                  <a:ext uri="{0D108BD9-81ED-4DB2-BD59-A6C34878D82A}">
                    <a16:rowId xmlns:a16="http://schemas.microsoft.com/office/drawing/2014/main" val="2468644646"/>
                  </a:ext>
                </a:extLst>
              </a:tr>
              <a:tr h="814611">
                <a:tc>
                  <a:txBody>
                    <a:bodyPr/>
                    <a:lstStyle/>
                    <a:p>
                      <a:pPr marL="91440" marR="0" lvl="0" indent="0" algn="ctr">
                        <a:lnSpc>
                          <a:spcPct val="100000"/>
                        </a:lnSpc>
                        <a:spcBef>
                          <a:spcPts val="0"/>
                        </a:spcBef>
                        <a:spcAft>
                          <a:spcPts val="0"/>
                        </a:spcAft>
                        <a:buNone/>
                      </a:pPr>
                      <a:r>
                        <a:rPr lang="en-US" sz="1200" b="1" dirty="0">
                          <a:solidFill>
                            <a:schemeClr val="tx1"/>
                          </a:solidFill>
                          <a:latin typeface="+mn-lt"/>
                        </a:rPr>
                        <a:t>Manage Supplier Contracts</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dirty="0">
                          <a:solidFill>
                            <a:schemeClr val="tx1"/>
                          </a:solidFill>
                          <a:latin typeface="+mn-lt"/>
                          <a:ea typeface="+mn-ea"/>
                          <a:cs typeface="+mn-cs"/>
                        </a:rPr>
                        <a:t>P4</a:t>
                      </a:r>
                      <a:r>
                        <a:rPr lang="en-US" sz="1200" u="none" strike="noStrike" kern="1200" baseline="0" dirty="0">
                          <a:solidFill>
                            <a:schemeClr val="tx1"/>
                          </a:solidFill>
                          <a:latin typeface="+mn-lt"/>
                          <a:ea typeface="+mn-ea"/>
                          <a:cs typeface="+mn-cs"/>
                        </a:rPr>
                        <a:t>: </a:t>
                      </a:r>
                      <a:r>
                        <a:rPr kumimoji="0" lang="en-US" sz="1200" b="0" i="0" u="none" strike="noStrike" kern="1200" cap="none" spc="0" normalizeH="0" baseline="0" noProof="0" dirty="0">
                          <a:ln>
                            <a:noFill/>
                          </a:ln>
                          <a:solidFill>
                            <a:prstClr val="black"/>
                          </a:solidFill>
                          <a:effectLst/>
                          <a:uLnTx/>
                          <a:uFillTx/>
                          <a:latin typeface="+mn-lt"/>
                          <a:ea typeface="+mn-ea"/>
                          <a:cs typeface="+mn-cs"/>
                        </a:rPr>
                        <a:t>Provide a collaborative platform to develop and iterate on RFP, T/Cs, scope of services, etc. between procurement and different departments. Efficiently develop contracts, continuously monitor contract status and expiration / milestone dates throughout the contract cycle and provide an online shopping like experience that enables purchasing selection from a customized, shopping cart-enabled interface.</a:t>
                      </a:r>
                    </a:p>
                  </a:txBody>
                  <a:tcPr marL="6350" marR="6350" marT="6350" marB="0" anchor="ctr"/>
                </a:tc>
                <a:extLst>
                  <a:ext uri="{0D108BD9-81ED-4DB2-BD59-A6C34878D82A}">
                    <a16:rowId xmlns:a16="http://schemas.microsoft.com/office/drawing/2014/main" val="3418432556"/>
                  </a:ext>
                </a:extLst>
              </a:tr>
              <a:tr h="814611">
                <a:tc>
                  <a:txBody>
                    <a:bodyPr/>
                    <a:lstStyle/>
                    <a:p>
                      <a:pPr marL="0" marR="0" algn="ctr">
                        <a:lnSpc>
                          <a:spcPct val="107000"/>
                        </a:lnSpc>
                        <a:spcBef>
                          <a:spcPts val="0"/>
                        </a:spcBef>
                        <a:spcAft>
                          <a:spcPts val="800"/>
                        </a:spcAft>
                      </a:pPr>
                      <a:r>
                        <a:rPr lang="en-US" sz="1200" b="1" i="0" u="none" strike="noStrike" kern="1200" dirty="0">
                          <a:solidFill>
                            <a:schemeClr val="tx1"/>
                          </a:solidFill>
                          <a:effectLst/>
                          <a:latin typeface="+mn-lt"/>
                          <a:ea typeface="+mn-ea"/>
                          <a:cs typeface="+mn-cs"/>
                        </a:rPr>
                        <a:t>Manage Solicitations</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dirty="0">
                          <a:solidFill>
                            <a:schemeClr val="tx1"/>
                          </a:solidFill>
                          <a:latin typeface="+mn-lt"/>
                          <a:ea typeface="+mn-ea"/>
                          <a:cs typeface="+mn-cs"/>
                        </a:rPr>
                        <a:t>P5</a:t>
                      </a:r>
                      <a:r>
                        <a:rPr lang="en-US" sz="1200" u="none" strike="noStrike" kern="1200" baseline="0" dirty="0">
                          <a:solidFill>
                            <a:schemeClr val="tx1"/>
                          </a:solidFill>
                          <a:latin typeface="+mn-lt"/>
                          <a:ea typeface="+mn-ea"/>
                          <a:cs typeface="+mn-cs"/>
                        </a:rPr>
                        <a:t>: </a:t>
                      </a:r>
                      <a:r>
                        <a:rPr kumimoji="0" lang="en-US" sz="1200" b="0" i="0" u="none" strike="noStrike" kern="1200" cap="none" spc="0" normalizeH="0" baseline="0" noProof="0" dirty="0">
                          <a:ln>
                            <a:noFill/>
                          </a:ln>
                          <a:solidFill>
                            <a:prstClr val="black"/>
                          </a:solidFill>
                          <a:effectLst/>
                          <a:uLnTx/>
                          <a:uFillTx/>
                          <a:latin typeface="+mn-lt"/>
                          <a:ea typeface="+mn-ea"/>
                          <a:cs typeface="+mn-cs"/>
                        </a:rPr>
                        <a:t>Management of the creation, publishing, receiving, and evaluating responses and awarding contracts for all types of solicitations. User-friendly system that streamlines document creation, vendor response, and maintains an organized repository for submissions, templates, and other related documents, with automated functionality for scoring and communications related tasks.</a:t>
                      </a:r>
                    </a:p>
                  </a:txBody>
                  <a:tcPr marL="6350" marR="6350" marT="6350" marB="0" anchor="ctr"/>
                </a:tc>
                <a:extLst>
                  <a:ext uri="{0D108BD9-81ED-4DB2-BD59-A6C34878D82A}">
                    <a16:rowId xmlns:a16="http://schemas.microsoft.com/office/drawing/2014/main" val="21994088"/>
                  </a:ext>
                </a:extLst>
              </a:tr>
            </a:tbl>
          </a:graphicData>
        </a:graphic>
      </p:graphicFrame>
      <p:sp>
        <p:nvSpPr>
          <p:cNvPr id="4" name="Rectangle 3">
            <a:extLst>
              <a:ext uri="{FF2B5EF4-FFF2-40B4-BE49-F238E27FC236}">
                <a16:creationId xmlns:a16="http://schemas.microsoft.com/office/drawing/2014/main" id="{29D2F6A1-CEB3-3FC9-411B-8CDB539D691F}"/>
              </a:ext>
            </a:extLst>
          </p:cNvPr>
          <p:cNvSpPr/>
          <p:nvPr/>
        </p:nvSpPr>
        <p:spPr>
          <a:xfrm>
            <a:off x="457199" y="1085850"/>
            <a:ext cx="10325101" cy="5266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a:solidFill>
                  <a:schemeClr val="bg1"/>
                </a:solidFill>
              </a:rPr>
              <a:t>The following use cases apply if CMU intends to replace JAGGAER and </a:t>
            </a:r>
            <a:r>
              <a:rPr lang="en-CA" b="1" err="1">
                <a:solidFill>
                  <a:schemeClr val="bg1"/>
                </a:solidFill>
              </a:rPr>
              <a:t>BidNetdirect</a:t>
            </a:r>
            <a:endParaRPr lang="en-CA" b="1">
              <a:solidFill>
                <a:schemeClr val="bg1"/>
              </a:solidFill>
            </a:endParaRPr>
          </a:p>
        </p:txBody>
      </p:sp>
      <p:sp>
        <p:nvSpPr>
          <p:cNvPr id="6" name="Title 5">
            <a:extLst>
              <a:ext uri="{FF2B5EF4-FFF2-40B4-BE49-F238E27FC236}">
                <a16:creationId xmlns:a16="http://schemas.microsoft.com/office/drawing/2014/main" id="{B8917D46-5909-1917-9DF9-78775BE5EC60}"/>
              </a:ext>
            </a:extLst>
          </p:cNvPr>
          <p:cNvSpPr>
            <a:spLocks noGrp="1"/>
          </p:cNvSpPr>
          <p:nvPr>
            <p:ph type="title"/>
          </p:nvPr>
        </p:nvSpPr>
        <p:spPr/>
        <p:txBody>
          <a:bodyPr/>
          <a:lstStyle/>
          <a:p>
            <a:r>
              <a:rPr lang="en-US" dirty="0"/>
              <a:t>Procurement Cases Index (1 of 2)</a:t>
            </a:r>
          </a:p>
        </p:txBody>
      </p:sp>
    </p:spTree>
    <p:extLst>
      <p:ext uri="{BB962C8B-B14F-4D97-AF65-F5344CB8AC3E}">
        <p14:creationId xmlns:p14="http://schemas.microsoft.com/office/powerpoint/2010/main" val="170147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73E5C19-2C59-A22B-74EE-6684AC9696B2}"/>
              </a:ext>
            </a:extLst>
          </p:cNvPr>
          <p:cNvGraphicFramePr>
            <a:graphicFrameLocks noGrp="1"/>
          </p:cNvGraphicFramePr>
          <p:nvPr>
            <p:extLst>
              <p:ext uri="{D42A27DB-BD31-4B8C-83A1-F6EECF244321}">
                <p14:modId xmlns:p14="http://schemas.microsoft.com/office/powerpoint/2010/main" val="2168369180"/>
              </p:ext>
            </p:extLst>
          </p:nvPr>
        </p:nvGraphicFramePr>
        <p:xfrm>
          <a:off x="457201" y="1826850"/>
          <a:ext cx="11163299" cy="1602149"/>
        </p:xfrm>
        <a:graphic>
          <a:graphicData uri="http://schemas.openxmlformats.org/drawingml/2006/table">
            <a:tbl>
              <a:tblPr firstRow="1" bandRow="1">
                <a:tableStyleId>{B301B821-A1FF-4177-AEE7-76D212191A09}</a:tableStyleId>
              </a:tblPr>
              <a:tblGrid>
                <a:gridCol w="2352674">
                  <a:extLst>
                    <a:ext uri="{9D8B030D-6E8A-4147-A177-3AD203B41FA5}">
                      <a16:colId xmlns:a16="http://schemas.microsoft.com/office/drawing/2014/main" val="40014694"/>
                    </a:ext>
                  </a:extLst>
                </a:gridCol>
                <a:gridCol w="8810625">
                  <a:extLst>
                    <a:ext uri="{9D8B030D-6E8A-4147-A177-3AD203B41FA5}">
                      <a16:colId xmlns:a16="http://schemas.microsoft.com/office/drawing/2014/main" val="3468495897"/>
                    </a:ext>
                  </a:extLst>
                </a:gridCol>
              </a:tblGrid>
              <a:tr h="456865">
                <a:tc>
                  <a:txBody>
                    <a:bodyPr/>
                    <a:lstStyle/>
                    <a:p>
                      <a:pPr algn="l"/>
                      <a:r>
                        <a:rPr lang="en-US" sz="1200" baseline="0">
                          <a:solidFill>
                            <a:schemeClr val="bg1"/>
                          </a:solidFill>
                        </a:rPr>
                        <a:t>Capability Area</a:t>
                      </a:r>
                      <a:endParaRPr lang="en-US" sz="1200">
                        <a:solidFill>
                          <a:schemeClr val="bg1"/>
                        </a:solidFill>
                      </a:endParaRPr>
                    </a:p>
                  </a:txBody>
                  <a:tcPr anchor="ctr">
                    <a:solidFill>
                      <a:schemeClr val="accent1"/>
                    </a:solidFill>
                  </a:tcPr>
                </a:tc>
                <a:tc>
                  <a:txBody>
                    <a:bodyPr/>
                    <a:lstStyle/>
                    <a:p>
                      <a:pPr algn="l"/>
                      <a:r>
                        <a:rPr lang="en-US" sz="1200">
                          <a:solidFill>
                            <a:schemeClr val="bg1"/>
                          </a:solidFill>
                        </a:rPr>
                        <a:t>Use Case Focus</a:t>
                      </a:r>
                    </a:p>
                  </a:txBody>
                  <a:tcPr anchor="ctr">
                    <a:solidFill>
                      <a:schemeClr val="accent1"/>
                    </a:solidFill>
                  </a:tcPr>
                </a:tc>
                <a:extLst>
                  <a:ext uri="{0D108BD9-81ED-4DB2-BD59-A6C34878D82A}">
                    <a16:rowId xmlns:a16="http://schemas.microsoft.com/office/drawing/2014/main" val="817028240"/>
                  </a:ext>
                </a:extLst>
              </a:tr>
              <a:tr h="5726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dirty="0"/>
                        <a:t>Purchase Direct/Indirect Materials and Services</a:t>
                      </a:r>
                    </a:p>
                  </a:txBody>
                  <a:tcPr anchor="ctr"/>
                </a:tc>
                <a:tc>
                  <a:txBody>
                    <a:bodyPr/>
                    <a:lstStyle/>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200" b="1" u="none" strike="noStrike" kern="1200" baseline="0" dirty="0">
                          <a:solidFill>
                            <a:schemeClr val="tx1"/>
                          </a:solidFill>
                          <a:latin typeface="+mn-lt"/>
                          <a:ea typeface="+mn-ea"/>
                          <a:cs typeface="+mn-cs"/>
                        </a:rPr>
                        <a:t>P6</a:t>
                      </a:r>
                      <a:r>
                        <a:rPr lang="en-US" sz="1200" u="none" strike="noStrike" kern="1200" baseline="0" dirty="0">
                          <a:solidFill>
                            <a:schemeClr val="tx1"/>
                          </a:solidFill>
                          <a:latin typeface="+mn-lt"/>
                          <a:ea typeface="+mn-ea"/>
                          <a:cs typeface="+mn-cs"/>
                        </a:rPr>
                        <a:t>: Efficiently manage a subset of the services procurement activities (not handled by JAGGAER), enable the creation and management of procurement plans, the management/processing of returns, and the management of materials.</a:t>
                      </a:r>
                    </a:p>
                  </a:txBody>
                  <a:tcPr marL="6350" marR="6350" marT="6350" marB="0" anchor="ctr"/>
                </a:tc>
                <a:extLst>
                  <a:ext uri="{0D108BD9-81ED-4DB2-BD59-A6C34878D82A}">
                    <a16:rowId xmlns:a16="http://schemas.microsoft.com/office/drawing/2014/main" val="165279191"/>
                  </a:ext>
                </a:extLst>
              </a:tr>
              <a:tr h="572642">
                <a:tc>
                  <a:txBody>
                    <a:bodyPr/>
                    <a:lstStyle/>
                    <a:p>
                      <a:pPr marL="91440" marR="0" lvl="0" indent="0" algn="ctr">
                        <a:lnSpc>
                          <a:spcPct val="100000"/>
                        </a:lnSpc>
                        <a:spcBef>
                          <a:spcPts val="600"/>
                        </a:spcBef>
                        <a:spcAft>
                          <a:spcPts val="600"/>
                        </a:spcAft>
                        <a:buNone/>
                      </a:pPr>
                      <a:r>
                        <a:rPr lang="en-US" sz="1200" b="1" i="0" u="none" strike="noStrike" kern="1200" noProof="0" dirty="0">
                          <a:solidFill>
                            <a:schemeClr val="tx1"/>
                          </a:solidFill>
                          <a:effectLst/>
                          <a:latin typeface="+mn-lt"/>
                        </a:rPr>
                        <a:t>Manage Vendor Relationships</a:t>
                      </a:r>
                    </a:p>
                  </a:txBody>
                  <a:tcPr anchor="ctr"/>
                </a:tc>
                <a:tc>
                  <a:txBody>
                    <a:bodyPr/>
                    <a:lstStyle/>
                    <a:p>
                      <a:pPr marL="171450" marR="0" lvl="0" indent="-1714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1200" b="1" u="none" strike="noStrike" kern="1200" baseline="0" dirty="0">
                          <a:solidFill>
                            <a:schemeClr val="tx1"/>
                          </a:solidFill>
                          <a:latin typeface="+mn-lt"/>
                          <a:ea typeface="+mn-ea"/>
                          <a:cs typeface="+mn-cs"/>
                        </a:rPr>
                        <a:t>P7</a:t>
                      </a:r>
                      <a:r>
                        <a:rPr lang="en-US" sz="1200" u="none" strike="noStrike" kern="1200" baseline="0" dirty="0">
                          <a:solidFill>
                            <a:schemeClr val="tx1"/>
                          </a:solidFill>
                          <a:latin typeface="+mn-lt"/>
                          <a:ea typeface="+mn-ea"/>
                          <a:cs typeface="+mn-cs"/>
                        </a:rPr>
                        <a:t>: </a:t>
                      </a:r>
                      <a:r>
                        <a:rPr lang="en-US" sz="1200" kern="1200" dirty="0">
                          <a:solidFill>
                            <a:schemeClr val="tx1"/>
                          </a:solidFill>
                          <a:latin typeface="+mn-lt"/>
                          <a:ea typeface="+mn-ea"/>
                          <a:cs typeface="+mn-cs"/>
                        </a:rPr>
                        <a:t>Provide an efficient and standardized vendor evaluation solution that streamlines vendor information management, enhances visibility into vendor performance, and reduces supply chain risk.</a:t>
                      </a:r>
                    </a:p>
                  </a:txBody>
                  <a:tcPr marL="6350" marR="6350" marT="6350" marB="0" anchor="ctr"/>
                </a:tc>
                <a:extLst>
                  <a:ext uri="{0D108BD9-81ED-4DB2-BD59-A6C34878D82A}">
                    <a16:rowId xmlns:a16="http://schemas.microsoft.com/office/drawing/2014/main" val="3355852449"/>
                  </a:ext>
                </a:extLst>
              </a:tr>
            </a:tbl>
          </a:graphicData>
        </a:graphic>
      </p:graphicFrame>
      <p:sp>
        <p:nvSpPr>
          <p:cNvPr id="4" name="Rectangle 3">
            <a:extLst>
              <a:ext uri="{FF2B5EF4-FFF2-40B4-BE49-F238E27FC236}">
                <a16:creationId xmlns:a16="http://schemas.microsoft.com/office/drawing/2014/main" id="{29D2F6A1-CEB3-3FC9-411B-8CDB539D691F}"/>
              </a:ext>
            </a:extLst>
          </p:cNvPr>
          <p:cNvSpPr/>
          <p:nvPr/>
        </p:nvSpPr>
        <p:spPr>
          <a:xfrm>
            <a:off x="457199" y="1085850"/>
            <a:ext cx="10534036" cy="5266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bg1"/>
                </a:solidFill>
              </a:rPr>
              <a:t>The following use cases apply if CMU intends to integrate with and/or supplement JAGGAER </a:t>
            </a:r>
          </a:p>
        </p:txBody>
      </p:sp>
      <p:sp>
        <p:nvSpPr>
          <p:cNvPr id="6" name="Title 5">
            <a:extLst>
              <a:ext uri="{FF2B5EF4-FFF2-40B4-BE49-F238E27FC236}">
                <a16:creationId xmlns:a16="http://schemas.microsoft.com/office/drawing/2014/main" id="{E05C47CA-AC5A-196B-DB70-D5345EEB377E}"/>
              </a:ext>
            </a:extLst>
          </p:cNvPr>
          <p:cNvSpPr>
            <a:spLocks noGrp="1"/>
          </p:cNvSpPr>
          <p:nvPr>
            <p:ph type="title"/>
          </p:nvPr>
        </p:nvSpPr>
        <p:spPr/>
        <p:txBody>
          <a:bodyPr/>
          <a:lstStyle/>
          <a:p>
            <a:r>
              <a:rPr lang="en-US" dirty="0"/>
              <a:t>Procurement Cases Index (2 of 2)</a:t>
            </a:r>
          </a:p>
        </p:txBody>
      </p:sp>
    </p:spTree>
    <p:extLst>
      <p:ext uri="{BB962C8B-B14F-4D97-AF65-F5344CB8AC3E}">
        <p14:creationId xmlns:p14="http://schemas.microsoft.com/office/powerpoint/2010/main" val="84929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D0D1B-04C0-B441-92D0-F68A6E088253}"/>
            </a:ext>
          </a:extLst>
        </p:cNvPr>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B141F8E2-E419-DD63-3736-EBA97373CEB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4" name="Object 3" hidden="1">
                        <a:extLst>
                          <a:ext uri="{FF2B5EF4-FFF2-40B4-BE49-F238E27FC236}">
                            <a16:creationId xmlns:a16="http://schemas.microsoft.com/office/drawing/2014/main" id="{B141F8E2-E419-DD63-3736-EBA97373CEB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DA120A6-4E12-DB2F-D6FA-72FD00962FAD}"/>
              </a:ext>
            </a:extLst>
          </p:cNvPr>
          <p:cNvSpPr>
            <a:spLocks noGrp="1"/>
          </p:cNvSpPr>
          <p:nvPr>
            <p:ph type="title"/>
          </p:nvPr>
        </p:nvSpPr>
        <p:spPr/>
        <p:txBody>
          <a:bodyPr vert="horz"/>
          <a:lstStyle/>
          <a:p>
            <a:r>
              <a:rPr lang="en-US"/>
              <a:t>Finance Use Cases</a:t>
            </a:r>
          </a:p>
        </p:txBody>
      </p:sp>
    </p:spTree>
    <p:extLst>
      <p:ext uri="{BB962C8B-B14F-4D97-AF65-F5344CB8AC3E}">
        <p14:creationId xmlns:p14="http://schemas.microsoft.com/office/powerpoint/2010/main" val="2475547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694443107"/>
              </p:ext>
            </p:extLst>
          </p:nvPr>
        </p:nvGraphicFramePr>
        <p:xfrm>
          <a:off x="461469" y="852491"/>
          <a:ext cx="11271744" cy="541028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217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F1: Perform General Accounting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540583">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a:lnSpc>
                          <a:spcPct val="100000"/>
                        </a:lnSpc>
                        <a:spcBef>
                          <a:spcPts val="0"/>
                        </a:spcBef>
                        <a:spcAft>
                          <a:spcPts val="300"/>
                        </a:spcAft>
                        <a:buClr>
                          <a:srgbClr val="000000"/>
                        </a:buClr>
                        <a:buFont typeface="Wingdings,Sans-Serif"/>
                        <a:buNone/>
                      </a:pPr>
                      <a:r>
                        <a:rPr lang="en-US" sz="1200" b="0" i="0" u="none" strike="noStrike" kern="1200" noProof="0">
                          <a:solidFill>
                            <a:schemeClr val="tx1"/>
                          </a:solidFill>
                          <a:latin typeface="Arial"/>
                        </a:rPr>
                        <a:t>Provide a standardized, automated accounting process that allows for business forecasting and includes an improved user experience and the minimization of manual processes, to improve efficiency and provide timely financial consolidation and period end closing and reporting.</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31685">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0" lang="en-US" sz="1200" b="0" i="0" u="none" strike="noStrike" kern="1200" cap="none" spc="0" normalizeH="0" baseline="0">
                          <a:ln>
                            <a:noFill/>
                          </a:ln>
                          <a:solidFill>
                            <a:schemeClr val="tx1"/>
                          </a:solidFill>
                          <a:effectLst/>
                          <a:uLnTx/>
                          <a:uFillTx/>
                          <a:latin typeface="+mn-lt"/>
                          <a:ea typeface="굴림"/>
                          <a:cs typeface="Arial"/>
                        </a:rPr>
                        <a:t>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(e.g., departmental accountants)</a:t>
                      </a:r>
                      <a:r>
                        <a:rPr lang="en-US" sz="1200" b="0" i="0" u="none" strike="noStrike" noProof="0">
                          <a:solidFill>
                            <a:schemeClr val="tx1"/>
                          </a:solidFill>
                          <a:latin typeface="Arial"/>
                        </a:rPr>
                        <a:t>, Operations</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6134">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kern="1200">
                          <a:solidFill>
                            <a:schemeClr val="tx1"/>
                          </a:solidFill>
                          <a:latin typeface="+mn-lt"/>
                          <a:ea typeface="+mn-ea"/>
                          <a:cs typeface="+mn-cs"/>
                        </a:rPr>
                        <a:t>Pending expense transactions to be posted in the sub-ledger and perform Journal Entry, track fund accounting, and manage project accounting.</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31685">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buNone/>
                      </a:pPr>
                      <a:r>
                        <a:rPr lang="en-US" sz="1200" b="0" i="0" u="none" strike="noStrike" kern="1200" noProof="0">
                          <a:solidFill>
                            <a:schemeClr val="tx1"/>
                          </a:solidFill>
                        </a:rPr>
                        <a:t>Allocate costs at the end month and complete accounting entries and complete reconciliations for end of month</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559813">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FS1: Enable Fund Accounting to record financial transactions in compliance with various fund-based rules (e.g., GASB, govt. regulations), Perform regulatory reporting and filings and manage accounting activities.​</a:t>
                      </a:r>
                    </a:p>
                    <a:p>
                      <a:pPr marL="171450"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FS2: Enable Encumbrance Accounting to record encumbering of funds for goods or services that were requested or purchased but have not been received yet, in accordance with GASB rules prior to the end of the fiscal year. Ability to put budgetary controls/restrictions in place prior to expending funds.​</a:t>
                      </a:r>
                    </a:p>
                    <a:p>
                      <a:pPr marL="171450"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FS3: Manage Ledgers and Chart of Accounts (CoA). Specifically:​</a:t>
                      </a:r>
                    </a:p>
                    <a:p>
                      <a:pPr marL="628650" lvl="1"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FS3.1: Manage various sets of books and complex CoA structures that include parents/summary-levels with multiple segments, multiple structures, multiple hierarchy structures for different reporting purposes ​</a:t>
                      </a:r>
                    </a:p>
                    <a:p>
                      <a:pPr marL="628650" lvl="1"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FS3.2: Define the GL COA blocks, create the GL accounts, subledger accounts (SLA) and crosswalk codes (CC). Demonstrate how various revenue codes can be easily determined/identified.</a:t>
                      </a:r>
                    </a:p>
                    <a:p>
                      <a:pPr marL="628650" lvl="1"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FS3.3: Define and manage recurring journal entries and validated prior to posting ​</a:t>
                      </a:r>
                    </a:p>
                    <a:p>
                      <a:pPr marL="628650" lvl="1"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FS3.4: Allow/disallow usage of the accounts across the following: recording transactions (AP, AR, Inventory, Cash, Assets etc.), managing sub-ledger posting, enabling period close, and generating financial and operational compliance reporting.​</a:t>
                      </a:r>
                    </a:p>
                    <a:p>
                      <a:pPr marL="171450"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FS4: Manage Financial Accounting and Compliance such as recording financial transactions, journal entries, with supporting workpapers and transactional documents in compliance with various rules (e.g., GASB, GAAP), perform regulatory reporting &amp; filings and management accounting activities. ​Demonstrate attachments to JEs and how easily the user that created a JE can be identified.</a:t>
                      </a:r>
                    </a:p>
                    <a:p>
                      <a:pPr marL="171450" indent="-171450" rtl="0" fontAlgn="base">
                        <a:buFont typeface="Arial" panose="020B0604020202020204" pitchFamily="34" charset="0"/>
                        <a:buChar char="•"/>
                      </a:pPr>
                      <a:r>
                        <a:rPr lang="en-US" sz="1200" b="0" i="0" u="none" strike="noStrike" kern="1200">
                          <a:solidFill>
                            <a:schemeClr val="tx1"/>
                          </a:solidFill>
                          <a:latin typeface="+mn-lt"/>
                          <a:ea typeface="+mn-ea"/>
                          <a:cs typeface="+mn-cs"/>
                        </a:rPr>
                        <a:t>FS5: Manage Allocations such as revenue, cost, overhead, etc. when distributed from one department to another based on preconfigured business rules. ​</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6" name="Text Box 9">
            <a:extLst>
              <a:ext uri="{FF2B5EF4-FFF2-40B4-BE49-F238E27FC236}">
                <a16:creationId xmlns:a16="http://schemas.microsoft.com/office/drawing/2014/main" id="{A0EA18C3-7994-5BF5-B96C-DB51FD3FBF05}"/>
              </a:ext>
            </a:extLst>
          </p:cNvPr>
          <p:cNvSpPr txBox="1">
            <a:spLocks/>
          </p:cNvSpPr>
          <p:nvPr/>
        </p:nvSpPr>
        <p:spPr bwMode="auto">
          <a:xfrm>
            <a:off x="1761067" y="48158"/>
            <a:ext cx="9304866" cy="741075"/>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sp>
        <p:nvSpPr>
          <p:cNvPr id="7" name="Text Box 19">
            <a:extLst>
              <a:ext uri="{FF2B5EF4-FFF2-40B4-BE49-F238E27FC236}">
                <a16:creationId xmlns:a16="http://schemas.microsoft.com/office/drawing/2014/main" id="{6A4DF892-0706-5E84-33B7-9DBEB03E9F3B}"/>
              </a:ext>
            </a:extLst>
          </p:cNvPr>
          <p:cNvSpPr txBox="1">
            <a:spLocks/>
          </p:cNvSpPr>
          <p:nvPr/>
        </p:nvSpPr>
        <p:spPr bwMode="auto">
          <a:xfrm>
            <a:off x="6563989"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Fund Accounting</a:t>
            </a:r>
          </a:p>
        </p:txBody>
      </p:sp>
      <p:sp>
        <p:nvSpPr>
          <p:cNvPr id="8" name="Text Box 19">
            <a:extLst>
              <a:ext uri="{FF2B5EF4-FFF2-40B4-BE49-F238E27FC236}">
                <a16:creationId xmlns:a16="http://schemas.microsoft.com/office/drawing/2014/main" id="{CBA0BC45-ACC7-DCEE-333A-17EDFF079F98}"/>
              </a:ext>
            </a:extLst>
          </p:cNvPr>
          <p:cNvSpPr txBox="1">
            <a:spLocks/>
          </p:cNvSpPr>
          <p:nvPr/>
        </p:nvSpPr>
        <p:spPr bwMode="auto">
          <a:xfrm>
            <a:off x="5004624"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 Manage Financial Accounting </a:t>
            </a:r>
          </a:p>
        </p:txBody>
      </p:sp>
      <p:sp>
        <p:nvSpPr>
          <p:cNvPr id="9" name="Text Box 19">
            <a:extLst>
              <a:ext uri="{FF2B5EF4-FFF2-40B4-BE49-F238E27FC236}">
                <a16:creationId xmlns:a16="http://schemas.microsoft.com/office/drawing/2014/main" id="{0489ADED-4785-0440-3A00-FB4A754A7973}"/>
              </a:ext>
            </a:extLst>
          </p:cNvPr>
          <p:cNvSpPr txBox="1">
            <a:spLocks/>
          </p:cNvSpPr>
          <p:nvPr/>
        </p:nvSpPr>
        <p:spPr bwMode="auto">
          <a:xfrm>
            <a:off x="3445260"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Subledger Accounting</a:t>
            </a:r>
          </a:p>
        </p:txBody>
      </p:sp>
      <p:sp>
        <p:nvSpPr>
          <p:cNvPr id="10" name="Text Box 19">
            <a:extLst>
              <a:ext uri="{FF2B5EF4-FFF2-40B4-BE49-F238E27FC236}">
                <a16:creationId xmlns:a16="http://schemas.microsoft.com/office/drawing/2014/main" id="{B649C00C-37FC-6522-4CCA-03DC6F8346BE}"/>
              </a:ext>
            </a:extLst>
          </p:cNvPr>
          <p:cNvSpPr txBox="1">
            <a:spLocks/>
          </p:cNvSpPr>
          <p:nvPr/>
        </p:nvSpPr>
        <p:spPr bwMode="auto">
          <a:xfrm>
            <a:off x="8123354" y="178778"/>
            <a:ext cx="1190439" cy="494746"/>
          </a:xfrm>
          <a:prstGeom prst="rect">
            <a:avLst/>
          </a:prstGeom>
          <a:solidFill>
            <a:schemeClr val="bg1"/>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Project Accounting</a:t>
            </a:r>
          </a:p>
        </p:txBody>
      </p:sp>
      <p:sp>
        <p:nvSpPr>
          <p:cNvPr id="11" name="Text Box 19">
            <a:extLst>
              <a:ext uri="{FF2B5EF4-FFF2-40B4-BE49-F238E27FC236}">
                <a16:creationId xmlns:a16="http://schemas.microsoft.com/office/drawing/2014/main" id="{A2781BBA-1EB5-2F36-BFE9-FA0DB5CEAB73}"/>
              </a:ext>
            </a:extLst>
          </p:cNvPr>
          <p:cNvSpPr txBox="1">
            <a:spLocks/>
          </p:cNvSpPr>
          <p:nvPr/>
        </p:nvSpPr>
        <p:spPr bwMode="auto">
          <a:xfrm>
            <a:off x="1885895"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Ledgers &amp; Chart of Accounts</a:t>
            </a:r>
          </a:p>
        </p:txBody>
      </p:sp>
      <p:sp>
        <p:nvSpPr>
          <p:cNvPr id="12" name="Text Box 19">
            <a:extLst>
              <a:ext uri="{FF2B5EF4-FFF2-40B4-BE49-F238E27FC236}">
                <a16:creationId xmlns:a16="http://schemas.microsoft.com/office/drawing/2014/main" id="{270EFEA9-048F-F2CE-54ED-0945394BCC5A}"/>
              </a:ext>
            </a:extLst>
          </p:cNvPr>
          <p:cNvSpPr txBox="1">
            <a:spLocks/>
          </p:cNvSpPr>
          <p:nvPr/>
        </p:nvSpPr>
        <p:spPr bwMode="auto">
          <a:xfrm>
            <a:off x="9682718"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rPr>
              <a:t>Manage Lease Accounting</a:t>
            </a:r>
          </a:p>
        </p:txBody>
      </p:sp>
    </p:spTree>
    <p:extLst>
      <p:ext uri="{BB962C8B-B14F-4D97-AF65-F5344CB8AC3E}">
        <p14:creationId xmlns:p14="http://schemas.microsoft.com/office/powerpoint/2010/main" val="3559137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3185901544"/>
              </p:ext>
            </p:extLst>
          </p:nvPr>
        </p:nvGraphicFramePr>
        <p:xfrm>
          <a:off x="461469" y="852491"/>
          <a:ext cx="11271744" cy="5486442"/>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29720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F1: Perform General Accounting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676575">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FS6: Enable Workflows and Business Rules for funds, grants, and project accounting information and data flow between submodules and the general ledger. ​</a:t>
                      </a:r>
                    </a:p>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FS7: Manage Project Accounting within the solution (vs. requiring external Excel manipulation of data) and expedite the project close.</a:t>
                      </a:r>
                    </a:p>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FS7: Enable Lease Accounting based on the type of lease (i.e., capital or operating lease); record fixed/variable lease costs, charge back to tenants for purchased on their behalf, impairment or amortization, conduct pass-through true-ups. Compliant with GASB requirements. </a:t>
                      </a:r>
                      <a:r>
                        <a:rPr lang="en-US" sz="1200" b="0" i="1" u="none" strike="noStrike" kern="1200" noProof="0">
                          <a:solidFill>
                            <a:schemeClr val="accent2"/>
                          </a:solidFill>
                          <a:effectLst/>
                          <a:latin typeface="+mn-lt"/>
                        </a:rPr>
                        <a:t>[Note:This is a low priority for CMU]</a:t>
                      </a:r>
                    </a:p>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FS8: Enable Sub-Module Data Synchronization to ensure sub-modules sync with the GL asset and liability accounts (e.g., AP, AR, Capital) and sub-leger reporting available to validate and document sub-ledger matching to the general ledger. ​CMU is interested in understanding how changes to accounts and other key data will automatically be carried into other systems (i.e., master data mgmt.).</a:t>
                      </a:r>
                    </a:p>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FS9: Enable Interdepartmental Charges for the processing of interdepartmental charges (e.g., transaction for interdepartmental charges for services or goods; transferring to GL for revenue or expenses or budgetary considerations; managing approvals). ​</a:t>
                      </a:r>
                    </a:p>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FS10: Provide the ability to automatically reconcile accounts and report outstanding items, including those that may lead to overspend. Demonstrate the ability to reconcile the subledger reports with the trail balance.</a:t>
                      </a:r>
                    </a:p>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FS11: Provide the ability to generate, schedule, and distribute reports, including those that satisfy the State Reporting requirements.</a:t>
                      </a:r>
                    </a:p>
                    <a:p>
                      <a:pPr marL="171450" marR="0" lvl="0" indent="-171450" algn="l">
                        <a:lnSpc>
                          <a:spcPct val="100000"/>
                        </a:lnSpc>
                        <a:spcBef>
                          <a:spcPts val="0"/>
                        </a:spcBef>
                        <a:spcAft>
                          <a:spcPts val="300"/>
                        </a:spcAft>
                        <a:buClr>
                          <a:srgbClr val="000000"/>
                        </a:buClr>
                        <a:buFont typeface="Wingdings,Sans-Serif"/>
                        <a:buChar char="§"/>
                      </a:pPr>
                      <a:r>
                        <a:rPr lang="en-US" sz="1200" b="0" i="0" u="none" strike="noStrike" kern="1200" noProof="0">
                          <a:solidFill>
                            <a:schemeClr val="tx1"/>
                          </a:solidFill>
                          <a:effectLst/>
                          <a:latin typeface="+mn-lt"/>
                        </a:rPr>
                        <a:t>FS12:Use artificial intelligence or other advancements in technology to showcase increased automation and less manual processing.</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0">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dirty="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dirty="0">
                          <a:solidFill>
                            <a:schemeClr val="tx1"/>
                          </a:solidFill>
                          <a:latin typeface="+mn-lt"/>
                        </a:rPr>
                        <a:t>JAGGAER (e.g., Purchasing, Student Stipends, Accounts Payable). Include methods for managing digital documents across the ERP and JAGGAER.</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dirty="0"/>
                        <a:t>Digital Signature solutions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dirty="0"/>
                        <a:t>Microsoft Office 365</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dirty="0">
                          <a:solidFill>
                            <a:schemeClr val="tx1"/>
                          </a:solidFill>
                          <a:effectLst/>
                          <a:latin typeface="+mn-lt"/>
                          <a:ea typeface="+mn-ea"/>
                          <a:cs typeface="+mn-cs"/>
                        </a:rPr>
                        <a:t>Tax solutions (currently, CMU the management of tax is manual)</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dirty="0">
                          <a:solidFill>
                            <a:schemeClr val="tx1"/>
                          </a:solidFill>
                          <a:effectLst/>
                          <a:latin typeface="+mn-lt"/>
                          <a:ea typeface="+mn-ea"/>
                          <a:cs typeface="+mn-cs"/>
                        </a:rPr>
                        <a:t>State financial solution (currently, CMU extracts financial accounting data for a monthly upload to the State solution)</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dirty="0">
                          <a:solidFill>
                            <a:schemeClr val="tx1"/>
                          </a:solidFill>
                          <a:effectLst/>
                          <a:latin typeface="+mn-lt"/>
                          <a:ea typeface="+mn-ea"/>
                          <a:cs typeface="+mn-cs"/>
                        </a:rPr>
                        <a:t>Data Lake (currently, CMU is implementing a Data Lake in waves)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dirty="0">
                          <a:solidFill>
                            <a:schemeClr val="tx1"/>
                          </a:solidFill>
                          <a:effectLst/>
                          <a:latin typeface="+mn-lt"/>
                          <a:ea typeface="+mn-ea"/>
                          <a:cs typeface="+mn-cs"/>
                        </a:rPr>
                        <a:t>Ellucian Banner Student Information System</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6767119"/>
                  </a:ext>
                </a:extLst>
              </a:tr>
            </a:tbl>
          </a:graphicData>
        </a:graphic>
      </p:graphicFrame>
      <p:sp>
        <p:nvSpPr>
          <p:cNvPr id="2" name="Text Box 9">
            <a:extLst>
              <a:ext uri="{FF2B5EF4-FFF2-40B4-BE49-F238E27FC236}">
                <a16:creationId xmlns:a16="http://schemas.microsoft.com/office/drawing/2014/main" id="{44E17853-65BA-D8DF-AAAB-329DA893417A}"/>
              </a:ext>
            </a:extLst>
          </p:cNvPr>
          <p:cNvSpPr txBox="1">
            <a:spLocks/>
          </p:cNvSpPr>
          <p:nvPr/>
        </p:nvSpPr>
        <p:spPr bwMode="auto">
          <a:xfrm>
            <a:off x="1761067" y="48158"/>
            <a:ext cx="9304866" cy="741075"/>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sp>
        <p:nvSpPr>
          <p:cNvPr id="4" name="Text Box 19">
            <a:extLst>
              <a:ext uri="{FF2B5EF4-FFF2-40B4-BE49-F238E27FC236}">
                <a16:creationId xmlns:a16="http://schemas.microsoft.com/office/drawing/2014/main" id="{801A8F51-5841-2FB4-752A-CB9D94D5B7D7}"/>
              </a:ext>
            </a:extLst>
          </p:cNvPr>
          <p:cNvSpPr txBox="1">
            <a:spLocks/>
          </p:cNvSpPr>
          <p:nvPr/>
        </p:nvSpPr>
        <p:spPr bwMode="auto">
          <a:xfrm>
            <a:off x="6563989"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Fund Accounting</a:t>
            </a:r>
          </a:p>
        </p:txBody>
      </p:sp>
      <p:sp>
        <p:nvSpPr>
          <p:cNvPr id="5" name="Text Box 19">
            <a:extLst>
              <a:ext uri="{FF2B5EF4-FFF2-40B4-BE49-F238E27FC236}">
                <a16:creationId xmlns:a16="http://schemas.microsoft.com/office/drawing/2014/main" id="{B25EA076-7E5C-7BD2-ADE3-9B0CD4A4D978}"/>
              </a:ext>
            </a:extLst>
          </p:cNvPr>
          <p:cNvSpPr txBox="1">
            <a:spLocks/>
          </p:cNvSpPr>
          <p:nvPr/>
        </p:nvSpPr>
        <p:spPr bwMode="auto">
          <a:xfrm>
            <a:off x="5004624"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 Manage Financial Accounting </a:t>
            </a:r>
          </a:p>
        </p:txBody>
      </p:sp>
      <p:sp>
        <p:nvSpPr>
          <p:cNvPr id="6" name="Text Box 19">
            <a:extLst>
              <a:ext uri="{FF2B5EF4-FFF2-40B4-BE49-F238E27FC236}">
                <a16:creationId xmlns:a16="http://schemas.microsoft.com/office/drawing/2014/main" id="{2B91A99A-41BC-A8C5-3816-53172024809D}"/>
              </a:ext>
            </a:extLst>
          </p:cNvPr>
          <p:cNvSpPr txBox="1">
            <a:spLocks/>
          </p:cNvSpPr>
          <p:nvPr/>
        </p:nvSpPr>
        <p:spPr bwMode="auto">
          <a:xfrm>
            <a:off x="3445260"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Subledger Accounting</a:t>
            </a:r>
          </a:p>
        </p:txBody>
      </p:sp>
      <p:sp>
        <p:nvSpPr>
          <p:cNvPr id="7" name="Text Box 19">
            <a:extLst>
              <a:ext uri="{FF2B5EF4-FFF2-40B4-BE49-F238E27FC236}">
                <a16:creationId xmlns:a16="http://schemas.microsoft.com/office/drawing/2014/main" id="{26E0EAFB-AE86-EC44-8E3F-42AA5881AAA6}"/>
              </a:ext>
            </a:extLst>
          </p:cNvPr>
          <p:cNvSpPr txBox="1">
            <a:spLocks/>
          </p:cNvSpPr>
          <p:nvPr/>
        </p:nvSpPr>
        <p:spPr bwMode="auto">
          <a:xfrm>
            <a:off x="8123354" y="178778"/>
            <a:ext cx="1190439" cy="494746"/>
          </a:xfrm>
          <a:prstGeom prst="rect">
            <a:avLst/>
          </a:prstGeom>
          <a:solidFill>
            <a:schemeClr val="bg1"/>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Project Accounting</a:t>
            </a:r>
          </a:p>
        </p:txBody>
      </p:sp>
      <p:sp>
        <p:nvSpPr>
          <p:cNvPr id="8" name="Text Box 19">
            <a:extLst>
              <a:ext uri="{FF2B5EF4-FFF2-40B4-BE49-F238E27FC236}">
                <a16:creationId xmlns:a16="http://schemas.microsoft.com/office/drawing/2014/main" id="{A897368C-1BE5-7DDD-1BEF-11CBFFD951AF}"/>
              </a:ext>
            </a:extLst>
          </p:cNvPr>
          <p:cNvSpPr txBox="1">
            <a:spLocks/>
          </p:cNvSpPr>
          <p:nvPr/>
        </p:nvSpPr>
        <p:spPr bwMode="auto">
          <a:xfrm>
            <a:off x="1885895"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Ledgers &amp; Chart of Accounts</a:t>
            </a:r>
          </a:p>
        </p:txBody>
      </p:sp>
      <p:sp>
        <p:nvSpPr>
          <p:cNvPr id="9" name="Text Box 19">
            <a:extLst>
              <a:ext uri="{FF2B5EF4-FFF2-40B4-BE49-F238E27FC236}">
                <a16:creationId xmlns:a16="http://schemas.microsoft.com/office/drawing/2014/main" id="{4494254B-16FF-F071-A2AE-F8230DA5D316}"/>
              </a:ext>
            </a:extLst>
          </p:cNvPr>
          <p:cNvSpPr txBox="1">
            <a:spLocks/>
          </p:cNvSpPr>
          <p:nvPr/>
        </p:nvSpPr>
        <p:spPr bwMode="auto">
          <a:xfrm>
            <a:off x="9682718" y="178778"/>
            <a:ext cx="1190439" cy="49474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rPr>
              <a:t>Manage Lease Accounting</a:t>
            </a:r>
          </a:p>
        </p:txBody>
      </p:sp>
    </p:spTree>
    <p:extLst>
      <p:ext uri="{BB962C8B-B14F-4D97-AF65-F5344CB8AC3E}">
        <p14:creationId xmlns:p14="http://schemas.microsoft.com/office/powerpoint/2010/main" val="2530288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336006640"/>
              </p:ext>
            </p:extLst>
          </p:nvPr>
        </p:nvGraphicFramePr>
        <p:xfrm>
          <a:off x="480519" y="852491"/>
          <a:ext cx="11271744" cy="4955197"/>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3220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F2: Perform Period Close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717542">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a:lnSpc>
                          <a:spcPct val="100000"/>
                        </a:lnSpc>
                        <a:spcBef>
                          <a:spcPts val="0"/>
                        </a:spcBef>
                        <a:spcAft>
                          <a:spcPts val="300"/>
                        </a:spcAft>
                        <a:buClr>
                          <a:srgbClr val="000000"/>
                        </a:buClr>
                        <a:buFont typeface="Wingdings,Sans-Serif"/>
                        <a:buNone/>
                      </a:pPr>
                      <a:r>
                        <a:rPr lang="en-US" sz="1200" b="0" i="0" u="none" strike="noStrike" kern="1200" noProof="0">
                          <a:solidFill>
                            <a:schemeClr val="tx1"/>
                          </a:solidFill>
                          <a:latin typeface="+mn-lt"/>
                        </a:rPr>
                        <a:t>Ability to quickly, accurately and efficiently close the books and produce reports reflecting the financial position and changes in financial position and performance. This includes the adoption of leading processes available in a modern ERP, including improved management of financial data, self-service reporting, and drill-down and filtering capabilities.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39189">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0" lang="en-US" sz="1200" b="0" i="0" u="none" strike="noStrike" kern="1200" cap="none" spc="0" normalizeH="0" baseline="0">
                          <a:ln>
                            <a:noFill/>
                          </a:ln>
                          <a:solidFill>
                            <a:schemeClr val="tx1"/>
                          </a:solidFill>
                          <a:effectLst/>
                          <a:uLnTx/>
                          <a:uFillTx/>
                          <a:latin typeface="+mn-lt"/>
                          <a:ea typeface="굴림"/>
                          <a:cs typeface="Arial"/>
                        </a:rPr>
                        <a:t>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a:t>
                      </a:r>
                      <a:endParaRPr lang="en-US" sz="1200" strike="sngStrike">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39189">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algn="l" defTabSz="914400" rtl="0" eaLnBrk="1" latinLnBrk="0" hangingPunct="1">
                        <a:buNone/>
                      </a:pPr>
                      <a:r>
                        <a:rPr kumimoji="0" lang="en-US" sz="1200" b="0" i="0" u="none" strike="noStrike" kern="1200" cap="none" spc="0" normalizeH="0" baseline="0" noProof="0">
                          <a:ln>
                            <a:noFill/>
                          </a:ln>
                          <a:solidFill>
                            <a:schemeClr val="tx1"/>
                          </a:solidFill>
                          <a:effectLst/>
                          <a:uLnTx/>
                          <a:uFillTx/>
                          <a:latin typeface="+mn-lt"/>
                          <a:ea typeface="굴림"/>
                          <a:cs typeface="Arial"/>
                        </a:rPr>
                        <a:t>The start of the Period-End process</a:t>
                      </a:r>
                      <a:endParaRPr kumimoji="0" lang="en-US" sz="1200" b="0" i="0" u="none" strike="noStrike" kern="1200" cap="none" spc="0" normalizeH="0" baseline="0">
                        <a:ln>
                          <a:noFill/>
                        </a:ln>
                        <a:solidFill>
                          <a:schemeClr val="tx1"/>
                        </a:solidFill>
                        <a:effectLst/>
                        <a:uLnTx/>
                        <a:uFillTx/>
                        <a:latin typeface="+mn-lt"/>
                        <a:ea typeface="굴림"/>
                        <a:cs typeface="Aria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39189">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algn="l" defTabSz="914400" rtl="0" eaLnBrk="1" latinLnBrk="0" hangingPunct="1">
                        <a:lnSpc>
                          <a:spcPct val="100000"/>
                        </a:lnSpc>
                        <a:spcBef>
                          <a:spcPts val="0"/>
                        </a:spcBef>
                        <a:spcAft>
                          <a:spcPts val="0"/>
                        </a:spcAft>
                        <a:buNone/>
                      </a:pPr>
                      <a:r>
                        <a:rPr kumimoji="0" lang="en-US" sz="1200" b="0" i="0" u="none" strike="noStrike" kern="1200" cap="none" spc="0" normalizeH="0" baseline="0" noProof="0">
                          <a:ln>
                            <a:noFill/>
                          </a:ln>
                          <a:solidFill>
                            <a:schemeClr val="tx1"/>
                          </a:solidFill>
                          <a:effectLst/>
                          <a:uLnTx/>
                          <a:uFillTx/>
                          <a:latin typeface="+mn-lt"/>
                          <a:ea typeface="굴림"/>
                          <a:cs typeface="Arial"/>
                        </a:rPr>
                        <a:t>The completion of the Period-End close; financial reports are generated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033639">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1" indent="-171450" algn="l">
                        <a:lnSpc>
                          <a:spcPct val="100000"/>
                        </a:lnSpc>
                        <a:spcBef>
                          <a:spcPts val="300"/>
                        </a:spcBef>
                        <a:spcAft>
                          <a:spcPts val="0"/>
                        </a:spcAft>
                        <a:buClr>
                          <a:srgbClr val="000000"/>
                        </a:buClr>
                        <a:buFont typeface="Wingdings,Sans-Serif"/>
                        <a:buChar char="§"/>
                      </a:pPr>
                      <a:r>
                        <a:rPr lang="en-US" sz="1200" b="0" i="0" u="none" strike="noStrike" kern="1200" noProof="0">
                          <a:solidFill>
                            <a:schemeClr val="tx1"/>
                          </a:solidFill>
                          <a:effectLst/>
                        </a:rPr>
                        <a:t>FS1: Demonstrate the entire end-to-end month-end close process and how your solution supports close management, including account reconciliation (grant, org, and fund reconciliation), transaction matching, journal entry processing, variance analysis.</a:t>
                      </a:r>
                    </a:p>
                    <a:p>
                      <a:pPr marL="171450" marR="0" lvl="1" indent="-171450" algn="l">
                        <a:lnSpc>
                          <a:spcPct val="100000"/>
                        </a:lnSpc>
                        <a:spcBef>
                          <a:spcPts val="300"/>
                        </a:spcBef>
                        <a:spcAft>
                          <a:spcPts val="0"/>
                        </a:spcAft>
                        <a:buClr>
                          <a:srgbClr val="000000"/>
                        </a:buClr>
                        <a:buFont typeface="Wingdings,Sans-Serif"/>
                        <a:buChar char="§"/>
                      </a:pPr>
                      <a:r>
                        <a:rPr lang="en-US" sz="1200" b="0" i="0" u="none" strike="noStrike" kern="1200" noProof="0">
                          <a:solidFill>
                            <a:schemeClr val="tx1"/>
                          </a:solidFill>
                          <a:effectLst/>
                        </a:rPr>
                        <a:t>FS2: Demonstrate ability of the system to report the percentage of transactions posting to accounts with workflow-triggered alerts to department/finance users/groups to drive efficient reconciliation; show how this will be supported by drill-through capabilities to transaction/journal entry as well as supporting documents attached to those transactions/entries.</a:t>
                      </a:r>
                    </a:p>
                    <a:p>
                      <a:pPr marL="171450" marR="0" lvl="1" indent="-171450" algn="l">
                        <a:lnSpc>
                          <a:spcPct val="100000"/>
                        </a:lnSpc>
                        <a:spcBef>
                          <a:spcPts val="300"/>
                        </a:spcBef>
                        <a:spcAft>
                          <a:spcPts val="0"/>
                        </a:spcAft>
                        <a:buClr>
                          <a:srgbClr val="000000"/>
                        </a:buClr>
                        <a:buFont typeface="Wingdings,Sans-Serif"/>
                        <a:buChar char="§"/>
                      </a:pPr>
                      <a:r>
                        <a:rPr lang="en-US" sz="1200" b="0" i="0" u="none" strike="noStrike" kern="1200" noProof="0">
                          <a:solidFill>
                            <a:schemeClr val="tx1"/>
                          </a:solidFill>
                          <a:effectLst/>
                        </a:rPr>
                        <a:t>FS3: Describe how your system promotes a single version of truth and accurate financial reporting through CoA (Chart of Accounts) master data mgmt., a flexible chart of accounts (e.g., dynamic insertion), and legal entity setup and maintenance (incl. changes, consolidation).</a:t>
                      </a:r>
                    </a:p>
                    <a:p>
                      <a:pPr marL="171450" marR="0" lvl="1" indent="-171450" algn="l">
                        <a:lnSpc>
                          <a:spcPct val="100000"/>
                        </a:lnSpc>
                        <a:spcBef>
                          <a:spcPts val="300"/>
                        </a:spcBef>
                        <a:spcAft>
                          <a:spcPts val="0"/>
                        </a:spcAft>
                        <a:buClr>
                          <a:srgbClr val="000000"/>
                        </a:buClr>
                        <a:buFont typeface="Wingdings,Sans-Serif"/>
                        <a:buChar char="§"/>
                      </a:pPr>
                      <a:r>
                        <a:rPr lang="en-US" sz="1200" b="0" i="0" u="none" strike="noStrike" kern="1200" noProof="0">
                          <a:solidFill>
                            <a:schemeClr val="tx1"/>
                          </a:solidFill>
                          <a:effectLst/>
                        </a:rPr>
                        <a:t>FS4: Demonstrate the generation of self-service and standard reports with 1. drill-down (for additional granularity) and filtering capabilities; 2. different categories/segments of general ledger; and 3. consolidation under different department entities and codes to generate financial consolidation reporting.</a:t>
                      </a:r>
                    </a:p>
                    <a:p>
                      <a:pPr marL="171450" marR="0" lvl="1" indent="-171450" algn="l">
                        <a:lnSpc>
                          <a:spcPct val="100000"/>
                        </a:lnSpc>
                        <a:spcBef>
                          <a:spcPts val="300"/>
                        </a:spcBef>
                        <a:spcAft>
                          <a:spcPts val="0"/>
                        </a:spcAft>
                        <a:buClr>
                          <a:srgbClr val="000000"/>
                        </a:buClr>
                        <a:buFont typeface="Wingdings,Sans-Serif"/>
                        <a:buChar char="§"/>
                      </a:pPr>
                      <a:r>
                        <a:rPr lang="en-US" sz="1200" b="0" i="0" u="none" strike="noStrike" kern="1200" noProof="0">
                          <a:solidFill>
                            <a:schemeClr val="tx1"/>
                          </a:solidFill>
                          <a:effectLst/>
                        </a:rPr>
                        <a:t>FS5: Demonstrate how data access is controlled based on user role and permissions; discuss the access framework.</a:t>
                      </a:r>
                    </a:p>
                    <a:p>
                      <a:pPr marL="171450" marR="0" lvl="1" indent="-171450" algn="l">
                        <a:lnSpc>
                          <a:spcPct val="100000"/>
                        </a:lnSpc>
                        <a:spcBef>
                          <a:spcPts val="300"/>
                        </a:spcBef>
                        <a:spcAft>
                          <a:spcPts val="200"/>
                        </a:spcAft>
                        <a:buClr>
                          <a:srgbClr val="000000"/>
                        </a:buClr>
                        <a:buFont typeface="Wingdings,Sans-Serif"/>
                        <a:buChar char="§"/>
                      </a:pPr>
                      <a:r>
                        <a:rPr lang="en-US" sz="1200" b="0" i="0" u="none" strike="noStrike" kern="1200" noProof="0">
                          <a:solidFill>
                            <a:schemeClr val="tx1"/>
                          </a:solidFill>
                          <a:effectLst/>
                        </a:rPr>
                        <a:t>FS6: Show out-of-box ability to generate Financial Statements with drill-through capability.</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2" name="Text Box 9">
            <a:extLst>
              <a:ext uri="{FF2B5EF4-FFF2-40B4-BE49-F238E27FC236}">
                <a16:creationId xmlns:a16="http://schemas.microsoft.com/office/drawing/2014/main" id="{6C18027D-B5FB-B82A-250D-1EC6DCE5F791}"/>
              </a:ext>
            </a:extLst>
          </p:cNvPr>
          <p:cNvSpPr txBox="1">
            <a:spLocks/>
          </p:cNvSpPr>
          <p:nvPr/>
        </p:nvSpPr>
        <p:spPr bwMode="auto">
          <a:xfrm>
            <a:off x="2370667" y="93133"/>
            <a:ext cx="7899400" cy="668867"/>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grpSp>
        <p:nvGrpSpPr>
          <p:cNvPr id="4" name="Group 3">
            <a:extLst>
              <a:ext uri="{FF2B5EF4-FFF2-40B4-BE49-F238E27FC236}">
                <a16:creationId xmlns:a16="http://schemas.microsoft.com/office/drawing/2014/main" id="{BB9A112B-EFA2-F8D7-382A-7CBB755783FD}"/>
              </a:ext>
            </a:extLst>
          </p:cNvPr>
          <p:cNvGrpSpPr/>
          <p:nvPr/>
        </p:nvGrpSpPr>
        <p:grpSpPr>
          <a:xfrm>
            <a:off x="2472268" y="191845"/>
            <a:ext cx="7662336" cy="443198"/>
            <a:chOff x="1627238" y="1200556"/>
            <a:chExt cx="8914775" cy="628586"/>
          </a:xfrm>
        </p:grpSpPr>
        <p:sp>
          <p:nvSpPr>
            <p:cNvPr id="5" name="Text Box 19">
              <a:extLst>
                <a:ext uri="{FF2B5EF4-FFF2-40B4-BE49-F238E27FC236}">
                  <a16:creationId xmlns:a16="http://schemas.microsoft.com/office/drawing/2014/main" id="{4683EAC5-8956-C5BF-9A0B-77D0D20664B6}"/>
                </a:ext>
              </a:extLst>
            </p:cNvPr>
            <p:cNvSpPr txBox="1">
              <a:spLocks/>
            </p:cNvSpPr>
            <p:nvPr/>
          </p:nvSpPr>
          <p:spPr bwMode="auto">
            <a:xfrm>
              <a:off x="3155865" y="1200556"/>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Consolidate Financials</a:t>
              </a:r>
            </a:p>
          </p:txBody>
        </p:sp>
        <p:sp>
          <p:nvSpPr>
            <p:cNvPr id="6" name="Text Box 19">
              <a:extLst>
                <a:ext uri="{FF2B5EF4-FFF2-40B4-BE49-F238E27FC236}">
                  <a16:creationId xmlns:a16="http://schemas.microsoft.com/office/drawing/2014/main" id="{3438B30D-D1E9-7C80-FFC6-A7E446F716BB}"/>
                </a:ext>
              </a:extLst>
            </p:cNvPr>
            <p:cNvSpPr txBox="1">
              <a:spLocks/>
            </p:cNvSpPr>
            <p:nvPr/>
          </p:nvSpPr>
          <p:spPr bwMode="auto">
            <a:xfrm>
              <a:off x="4705991" y="1200556"/>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Perform Final Reconciliation</a:t>
              </a:r>
            </a:p>
          </p:txBody>
        </p:sp>
        <p:sp>
          <p:nvSpPr>
            <p:cNvPr id="7" name="Text Box 19">
              <a:extLst>
                <a:ext uri="{FF2B5EF4-FFF2-40B4-BE49-F238E27FC236}">
                  <a16:creationId xmlns:a16="http://schemas.microsoft.com/office/drawing/2014/main" id="{8AC531FD-01DB-5C43-B895-A796B4E843B6}"/>
                </a:ext>
              </a:extLst>
            </p:cNvPr>
            <p:cNvSpPr txBox="1">
              <a:spLocks/>
            </p:cNvSpPr>
            <p:nvPr/>
          </p:nvSpPr>
          <p:spPr bwMode="auto">
            <a:xfrm>
              <a:off x="1627238" y="1200556"/>
              <a:ext cx="1207770" cy="628586"/>
            </a:xfrm>
            <a:prstGeom prst="rect">
              <a:avLst/>
            </a:prstGeom>
            <a:solidFill>
              <a:schemeClr val="bg1"/>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 Manage Cost Allocation</a:t>
              </a:r>
            </a:p>
          </p:txBody>
        </p:sp>
        <p:sp>
          <p:nvSpPr>
            <p:cNvPr id="8" name="Text Box 19">
              <a:extLst>
                <a:ext uri="{FF2B5EF4-FFF2-40B4-BE49-F238E27FC236}">
                  <a16:creationId xmlns:a16="http://schemas.microsoft.com/office/drawing/2014/main" id="{EA320AB4-D790-4ED3-CCBF-C64D985E4465}"/>
                </a:ext>
              </a:extLst>
            </p:cNvPr>
            <p:cNvSpPr txBox="1">
              <a:spLocks/>
            </p:cNvSpPr>
            <p:nvPr/>
          </p:nvSpPr>
          <p:spPr bwMode="auto">
            <a:xfrm>
              <a:off x="7806243" y="1200556"/>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Labor Distribution</a:t>
              </a:r>
            </a:p>
          </p:txBody>
        </p:sp>
        <p:sp>
          <p:nvSpPr>
            <p:cNvPr id="9" name="Text Box 19">
              <a:extLst>
                <a:ext uri="{FF2B5EF4-FFF2-40B4-BE49-F238E27FC236}">
                  <a16:creationId xmlns:a16="http://schemas.microsoft.com/office/drawing/2014/main" id="{B6D5EB0D-D511-C096-D087-1515DA14749B}"/>
                </a:ext>
              </a:extLst>
            </p:cNvPr>
            <p:cNvSpPr txBox="1">
              <a:spLocks/>
            </p:cNvSpPr>
            <p:nvPr/>
          </p:nvSpPr>
          <p:spPr bwMode="auto">
            <a:xfrm>
              <a:off x="6256117" y="1200556"/>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Period / Cycle Close</a:t>
              </a:r>
            </a:p>
          </p:txBody>
        </p:sp>
        <p:sp>
          <p:nvSpPr>
            <p:cNvPr id="10" name="Text Box 19">
              <a:extLst>
                <a:ext uri="{FF2B5EF4-FFF2-40B4-BE49-F238E27FC236}">
                  <a16:creationId xmlns:a16="http://schemas.microsoft.com/office/drawing/2014/main" id="{B41C569A-E1B3-0D1C-2345-6A43DDA63D33}"/>
                </a:ext>
              </a:extLst>
            </p:cNvPr>
            <p:cNvSpPr txBox="1">
              <a:spLocks/>
            </p:cNvSpPr>
            <p:nvPr/>
          </p:nvSpPr>
          <p:spPr bwMode="auto">
            <a:xfrm>
              <a:off x="9334243" y="1200556"/>
              <a:ext cx="1207770" cy="628586"/>
            </a:xfrm>
            <a:prstGeom prst="rect">
              <a:avLst/>
            </a:prstGeom>
            <a:solidFill>
              <a:schemeClr val="bg1"/>
            </a:solidFill>
            <a:ln w="19050">
              <a:solidFill>
                <a:srgbClr val="002856"/>
              </a:solidFill>
              <a:miter lim="800000"/>
              <a:headEnd/>
              <a:tailEnd/>
            </a:ln>
            <a:effectLst/>
          </p:spPr>
          <p:txBody>
            <a:bodyPr lIns="91440" tIns="45720" rIns="91440" bIns="45720" anchor="ctr"/>
            <a:lstStyle/>
            <a:p>
              <a:pPr algn="ctr">
                <a:buClr>
                  <a:srgbClr val="00529B"/>
                </a:buClr>
                <a:defRPr/>
              </a:pPr>
              <a:r>
                <a:rPr lang="en-US" altLang="en-US" sz="1050">
                  <a:latin typeface="Arial"/>
                </a:rPr>
                <a:t>Manage Commitments</a:t>
              </a:r>
              <a:endParaRPr lang="en-US" altLang="en-US" sz="1050" b="0" i="0" u="none" strike="noStrike" kern="1200" cap="none" spc="0" normalizeH="0" baseline="0" noProof="0">
                <a:ln>
                  <a:noFill/>
                </a:ln>
                <a:effectLst/>
                <a:uLnTx/>
                <a:uFillTx/>
                <a:latin typeface="Arial"/>
                <a:cs typeface="Arial"/>
              </a:endParaRPr>
            </a:p>
          </p:txBody>
        </p:sp>
      </p:grpSp>
    </p:spTree>
    <p:extLst>
      <p:ext uri="{BB962C8B-B14F-4D97-AF65-F5344CB8AC3E}">
        <p14:creationId xmlns:p14="http://schemas.microsoft.com/office/powerpoint/2010/main" val="1956309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1359380921"/>
              </p:ext>
            </p:extLst>
          </p:nvPr>
        </p:nvGraphicFramePr>
        <p:xfrm>
          <a:off x="461469" y="852491"/>
          <a:ext cx="11271744" cy="2974382"/>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27720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F2: Perform Period Close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3941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a:lnSpc>
                          <a:spcPct val="100000"/>
                        </a:lnSpc>
                        <a:spcBef>
                          <a:spcPts val="0"/>
                        </a:spcBef>
                        <a:spcAft>
                          <a:spcPts val="200"/>
                        </a:spcAft>
                        <a:buClr>
                          <a:srgbClr val="000000"/>
                        </a:buClr>
                        <a:buFont typeface="Wingdings,Sans-Serif"/>
                        <a:buChar char="§"/>
                      </a:pPr>
                      <a:r>
                        <a:rPr lang="en-US" sz="1200" b="0" i="0" u="none" strike="noStrike" kern="1200" noProof="0">
                          <a:solidFill>
                            <a:schemeClr val="tx1"/>
                          </a:solidFill>
                          <a:effectLst/>
                          <a:latin typeface="+mn-lt"/>
                        </a:rPr>
                        <a:t>FS7: Allow for multiple open periods in order to reconcile transactions made in a non-current period </a:t>
                      </a:r>
                      <a:endParaRPr lang="en-US" sz="1200">
                        <a:solidFill>
                          <a:schemeClr val="tx1"/>
                        </a:solidFill>
                        <a:cs typeface="Arial"/>
                      </a:endParaRP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cs typeface="Arial"/>
                        </a:rPr>
                        <a:t>FS8: Analyze, reconcile, consolidate, summarize and aggregate financial data, based on different accounting standards and federal regulations, and track eliminations.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cs typeface="Arial"/>
                        </a:rPr>
                        <a:t>FS9: Establish and manage budgetary controls on spend and revenue amounts (committed and actual). This includes the accounting of planned (e.g., estimated future spend), pre-encumbrance (e.g., purchase requisitions), encumbrance (e.g., open purchase orders), and recognized revenue (booked revenue that has not yet been received) amounts.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endParaRPr lang="en-US" sz="1200" b="0" i="0" u="none" strike="noStrike"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963836"/>
                  </a:ext>
                </a:extLst>
              </a:tr>
              <a:tr h="394127">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1" indent="-171450" algn="l" defTabSz="914400" rtl="0" eaLnBrk="1" fontAlgn="auto" latinLnBrk="0" hangingPunct="1">
                        <a:lnSpc>
                          <a:spcPct val="100000"/>
                        </a:lnSpc>
                        <a:spcBef>
                          <a:spcPts val="300"/>
                        </a:spcBef>
                        <a:spcAft>
                          <a:spcPts val="0"/>
                        </a:spcAft>
                        <a:buClr>
                          <a:srgbClr val="000000"/>
                        </a:buClr>
                        <a:buSzTx/>
                        <a:buFont typeface="Wingdings,Sans-Serif"/>
                        <a:buChar char="§"/>
                        <a:tabLst/>
                        <a:defRPr/>
                      </a:pPr>
                      <a:r>
                        <a:rPr lang="en-US" sz="1200" b="0" i="0" u="none" strike="noStrike" kern="1200">
                          <a:solidFill>
                            <a:schemeClr val="tx1"/>
                          </a:solidFill>
                          <a:effectLst/>
                          <a:latin typeface="+mn-lt"/>
                          <a:ea typeface="+mn-ea"/>
                          <a:cs typeface="+mn-cs"/>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a:solidFill>
                            <a:schemeClr val="tx1"/>
                          </a:solidFill>
                          <a:effectLst/>
                          <a:latin typeface="+mn-lt"/>
                          <a:ea typeface="+mn-ea"/>
                          <a:cs typeface="+mn-cs"/>
                        </a:rPr>
                        <a:t>State financial solution (currently, CMU extracts financial accounting data for a monthly upload to the State solution; maintenance is required for this monthly upload including setting up new funds so that the appropriate data is included in the State upload)</a:t>
                      </a:r>
                    </a:p>
                    <a:p>
                      <a:pPr marL="628650" marR="0" lvl="1"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a:solidFill>
                            <a:schemeClr val="tx1"/>
                          </a:solidFill>
                          <a:effectLst/>
                          <a:latin typeface="+mn-lt"/>
                          <a:ea typeface="+mn-ea"/>
                          <a:cs typeface="+mn-cs"/>
                        </a:rPr>
                        <a:t>Data Lake (currently, CMU is implementing a Data Lake in waves)</a:t>
                      </a:r>
                    </a:p>
                    <a:p>
                      <a:pPr marL="628650" marR="0" lvl="2" indent="-171450" algn="l" defTabSz="914400" rtl="0" eaLnBrk="1" fontAlgn="auto" latinLnBrk="0" hangingPunct="1">
                        <a:lnSpc>
                          <a:spcPct val="100000"/>
                        </a:lnSpc>
                        <a:spcBef>
                          <a:spcPts val="300"/>
                        </a:spcBef>
                        <a:spcAft>
                          <a:spcPts val="0"/>
                        </a:spcAft>
                        <a:buClr>
                          <a:srgbClr val="000000"/>
                        </a:buClr>
                        <a:buSzTx/>
                        <a:buFont typeface="Wingdings,Sans-Serif"/>
                        <a:buChar char="§"/>
                        <a:tabLst/>
                        <a:defRPr/>
                      </a:pPr>
                      <a:r>
                        <a:rPr lang="en-US" sz="1200" b="0" i="0" u="none" strike="noStrike" kern="1200" noProof="0">
                          <a:solidFill>
                            <a:schemeClr val="tx1"/>
                          </a:solidFill>
                          <a:effectLst/>
                          <a:latin typeface="+mn-lt"/>
                          <a:cs typeface="Arial"/>
                        </a:rPr>
                        <a:t>Support automation of the period-close reconciliation process, flagging only those records for non-matching transactions. </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027562"/>
                  </a:ext>
                </a:extLst>
              </a:tr>
            </a:tbl>
          </a:graphicData>
        </a:graphic>
      </p:graphicFrame>
      <p:sp>
        <p:nvSpPr>
          <p:cNvPr id="2" name="Text Box 9">
            <a:extLst>
              <a:ext uri="{FF2B5EF4-FFF2-40B4-BE49-F238E27FC236}">
                <a16:creationId xmlns:a16="http://schemas.microsoft.com/office/drawing/2014/main" id="{9C72FB31-4A1E-BAFA-F726-4BD71A36C5E0}"/>
              </a:ext>
            </a:extLst>
          </p:cNvPr>
          <p:cNvSpPr txBox="1">
            <a:spLocks/>
          </p:cNvSpPr>
          <p:nvPr/>
        </p:nvSpPr>
        <p:spPr bwMode="auto">
          <a:xfrm>
            <a:off x="2370667" y="93133"/>
            <a:ext cx="7899400" cy="668867"/>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grpSp>
        <p:nvGrpSpPr>
          <p:cNvPr id="4" name="Group 3">
            <a:extLst>
              <a:ext uri="{FF2B5EF4-FFF2-40B4-BE49-F238E27FC236}">
                <a16:creationId xmlns:a16="http://schemas.microsoft.com/office/drawing/2014/main" id="{DEA6A667-2C7C-60B8-76C7-DCC088F1F8B0}"/>
              </a:ext>
            </a:extLst>
          </p:cNvPr>
          <p:cNvGrpSpPr/>
          <p:nvPr/>
        </p:nvGrpSpPr>
        <p:grpSpPr>
          <a:xfrm>
            <a:off x="2472268" y="191845"/>
            <a:ext cx="7662336" cy="443198"/>
            <a:chOff x="1627238" y="1200556"/>
            <a:chExt cx="8914775" cy="628586"/>
          </a:xfrm>
        </p:grpSpPr>
        <p:sp>
          <p:nvSpPr>
            <p:cNvPr id="5" name="Text Box 19">
              <a:extLst>
                <a:ext uri="{FF2B5EF4-FFF2-40B4-BE49-F238E27FC236}">
                  <a16:creationId xmlns:a16="http://schemas.microsoft.com/office/drawing/2014/main" id="{1812CEDA-05A3-F4D0-90ED-72C6B7F436B6}"/>
                </a:ext>
              </a:extLst>
            </p:cNvPr>
            <p:cNvSpPr txBox="1">
              <a:spLocks/>
            </p:cNvSpPr>
            <p:nvPr/>
          </p:nvSpPr>
          <p:spPr bwMode="auto">
            <a:xfrm>
              <a:off x="3155865" y="1200556"/>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Consolidate Financials</a:t>
              </a:r>
            </a:p>
          </p:txBody>
        </p:sp>
        <p:sp>
          <p:nvSpPr>
            <p:cNvPr id="6" name="Text Box 19">
              <a:extLst>
                <a:ext uri="{FF2B5EF4-FFF2-40B4-BE49-F238E27FC236}">
                  <a16:creationId xmlns:a16="http://schemas.microsoft.com/office/drawing/2014/main" id="{B9E5A9D5-7A86-5621-7F89-5E1739073CB1}"/>
                </a:ext>
              </a:extLst>
            </p:cNvPr>
            <p:cNvSpPr txBox="1">
              <a:spLocks/>
            </p:cNvSpPr>
            <p:nvPr/>
          </p:nvSpPr>
          <p:spPr bwMode="auto">
            <a:xfrm>
              <a:off x="4705991" y="1200556"/>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Perform Final Reconciliation</a:t>
              </a:r>
            </a:p>
          </p:txBody>
        </p:sp>
        <p:sp>
          <p:nvSpPr>
            <p:cNvPr id="7" name="Text Box 19">
              <a:extLst>
                <a:ext uri="{FF2B5EF4-FFF2-40B4-BE49-F238E27FC236}">
                  <a16:creationId xmlns:a16="http://schemas.microsoft.com/office/drawing/2014/main" id="{EFD76FD0-3C16-EF6C-7B19-C0D4C84DFFC3}"/>
                </a:ext>
              </a:extLst>
            </p:cNvPr>
            <p:cNvSpPr txBox="1">
              <a:spLocks/>
            </p:cNvSpPr>
            <p:nvPr/>
          </p:nvSpPr>
          <p:spPr bwMode="auto">
            <a:xfrm>
              <a:off x="1627238" y="1200556"/>
              <a:ext cx="1207770" cy="628586"/>
            </a:xfrm>
            <a:prstGeom prst="rect">
              <a:avLst/>
            </a:prstGeom>
            <a:solidFill>
              <a:schemeClr val="bg1"/>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 Manage Cost Allocation</a:t>
              </a:r>
            </a:p>
          </p:txBody>
        </p:sp>
        <p:sp>
          <p:nvSpPr>
            <p:cNvPr id="8" name="Text Box 19">
              <a:extLst>
                <a:ext uri="{FF2B5EF4-FFF2-40B4-BE49-F238E27FC236}">
                  <a16:creationId xmlns:a16="http://schemas.microsoft.com/office/drawing/2014/main" id="{4549A115-F6F0-8239-335A-18C142F4FBAC}"/>
                </a:ext>
              </a:extLst>
            </p:cNvPr>
            <p:cNvSpPr txBox="1">
              <a:spLocks/>
            </p:cNvSpPr>
            <p:nvPr/>
          </p:nvSpPr>
          <p:spPr bwMode="auto">
            <a:xfrm>
              <a:off x="7806243" y="1200556"/>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Labor Distribution</a:t>
              </a:r>
            </a:p>
          </p:txBody>
        </p:sp>
        <p:sp>
          <p:nvSpPr>
            <p:cNvPr id="9" name="Text Box 19">
              <a:extLst>
                <a:ext uri="{FF2B5EF4-FFF2-40B4-BE49-F238E27FC236}">
                  <a16:creationId xmlns:a16="http://schemas.microsoft.com/office/drawing/2014/main" id="{18E0F645-5594-AAA2-9457-587C9B6C3744}"/>
                </a:ext>
              </a:extLst>
            </p:cNvPr>
            <p:cNvSpPr txBox="1">
              <a:spLocks/>
            </p:cNvSpPr>
            <p:nvPr/>
          </p:nvSpPr>
          <p:spPr bwMode="auto">
            <a:xfrm>
              <a:off x="6256117" y="1200556"/>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Period / Cycle Close</a:t>
              </a:r>
            </a:p>
          </p:txBody>
        </p:sp>
        <p:sp>
          <p:nvSpPr>
            <p:cNvPr id="10" name="Text Box 19">
              <a:extLst>
                <a:ext uri="{FF2B5EF4-FFF2-40B4-BE49-F238E27FC236}">
                  <a16:creationId xmlns:a16="http://schemas.microsoft.com/office/drawing/2014/main" id="{286F45F9-52A7-5C4D-F9F9-DB0064E8E5B2}"/>
                </a:ext>
              </a:extLst>
            </p:cNvPr>
            <p:cNvSpPr txBox="1">
              <a:spLocks/>
            </p:cNvSpPr>
            <p:nvPr/>
          </p:nvSpPr>
          <p:spPr bwMode="auto">
            <a:xfrm>
              <a:off x="9334243" y="1200556"/>
              <a:ext cx="1207770" cy="628586"/>
            </a:xfrm>
            <a:prstGeom prst="rect">
              <a:avLst/>
            </a:prstGeom>
            <a:solidFill>
              <a:schemeClr val="bg1"/>
            </a:solidFill>
            <a:ln w="19050">
              <a:solidFill>
                <a:srgbClr val="002856"/>
              </a:solidFill>
              <a:miter lim="800000"/>
              <a:headEnd/>
              <a:tailEnd/>
            </a:ln>
            <a:effectLst/>
          </p:spPr>
          <p:txBody>
            <a:bodyPr lIns="91440" tIns="45720" rIns="91440" bIns="45720" anchor="ctr"/>
            <a:lstStyle/>
            <a:p>
              <a:pPr algn="ctr">
                <a:buClr>
                  <a:srgbClr val="00529B"/>
                </a:buClr>
                <a:defRPr/>
              </a:pPr>
              <a:r>
                <a:rPr lang="en-US" altLang="en-US" sz="1050">
                  <a:latin typeface="Arial"/>
                </a:rPr>
                <a:t>Manage Commitments</a:t>
              </a:r>
              <a:endParaRPr lang="en-US" altLang="en-US" sz="1050" b="0" i="0" u="none" strike="noStrike" kern="1200" cap="none" spc="0" normalizeH="0" baseline="0" noProof="0">
                <a:ln>
                  <a:noFill/>
                </a:ln>
                <a:effectLst/>
                <a:uLnTx/>
                <a:uFillTx/>
                <a:latin typeface="Arial"/>
                <a:cs typeface="Arial"/>
              </a:endParaRPr>
            </a:p>
          </p:txBody>
        </p:sp>
      </p:grpSp>
    </p:spTree>
    <p:extLst>
      <p:ext uri="{BB962C8B-B14F-4D97-AF65-F5344CB8AC3E}">
        <p14:creationId xmlns:p14="http://schemas.microsoft.com/office/powerpoint/2010/main" val="2712586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1108135701"/>
              </p:ext>
            </p:extLst>
          </p:nvPr>
        </p:nvGraphicFramePr>
        <p:xfrm>
          <a:off x="461469" y="852488"/>
          <a:ext cx="11271744" cy="528074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F3: Manage Accounts Payable – General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189839">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300"/>
                        </a:spcAft>
                        <a:buClr>
                          <a:srgbClr val="000000"/>
                        </a:buClr>
                        <a:buSzTx/>
                        <a:buFont typeface="Wingdings,Sans-Serif"/>
                        <a:buNone/>
                        <a:tabLst/>
                        <a:defRPr/>
                      </a:pPr>
                      <a:r>
                        <a:rPr lang="en-US" sz="1200" b="0" i="0" u="none" strike="noStrike" kern="1200" noProof="0">
                          <a:solidFill>
                            <a:schemeClr val="tx1"/>
                          </a:solidFill>
                          <a:latin typeface="+mn-lt"/>
                        </a:rPr>
                        <a:t>Manages a streamlined process for paying vendors and reporting on payments, with automation and workflows where possible to increase efficiency, including</a:t>
                      </a:r>
                      <a:r>
                        <a:rPr lang="en-US" sz="1200">
                          <a:solidFill>
                            <a:schemeClr val="tx1"/>
                          </a:solidFill>
                        </a:rPr>
                        <a:t> updates to comply with IRS rules. </a:t>
                      </a:r>
                      <a:endParaRPr lang="en-US" sz="1200" b="0" i="0" u="none" strike="noStrike" kern="1200" noProof="0">
                        <a:solidFill>
                          <a:schemeClr val="tx1"/>
                        </a:solidFill>
                        <a:latin typeface="+mn-lt"/>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(e.g., departmental budgeting staff, AP staff), Vendor</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1135">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b="0" kern="1200">
                          <a:solidFill>
                            <a:schemeClr val="tx1"/>
                          </a:solidFill>
                        </a:rPr>
                        <a:t>Incoming invoices are matched and verified against 2 categories (1) general vouchers with PO, and (2) general vouchers with no PO</a:t>
                      </a:r>
                      <a:endParaRPr lang="en-US" sz="1200" b="0" strike="sngStrike" kern="120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35597">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a:solidFill>
                            <a:schemeClr val="tx1"/>
                          </a:solidFill>
                        </a:rPr>
                        <a:t>Payments are sent with minimal manual work at appropriate times to maximize available discounts and comply with payment terms.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702847">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FS1: Ability to provide an automated workflow for receiving materials (e.g., bar code scanning), matching invoices, and submitting payments based on user defined approval needs.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FS2: Ability to automate the processing of vouchers (e.g., scanning, automatically extracting data elements from the scanned images, and pre-populating data elements from the scanned paper-based vouchers).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FS3: Automated workflow for (1) AP disbursement, (2) PO, (3) non-PO invoice with authorization matrix, audit trail for approval users. Approval workflows that take into consideration segregation of duties policy pre-established by Finance leadership.</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FS4: Ability to automatically assign bank codes for certain vendors.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FS5: Ability to exclude certain types of checks (e.g., payments made on a ghost card that must be reported to a certain budget).</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FS6: Ability to manage typical university payment types, including payments made to vendors, students (e.g., refunds), and parents of students (e.g., refunds sent to parents of students who received financial aid).</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FS7: Ability to list the various disbursements made by type (e.g., EFT, check, ACH).</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FS8: Ability to produce and edit 1099s. Please demonstrate how the data is managed to ensure that the correct 1099 data is sent.</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FS9: Ability to report on various 1099 requirements, including the ability o exclude certain corporations from the 1099 process.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FS10: Ability for the ERP vendor to provide, and apply, regular IRS rule updates.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FS11: Ability to monitor p-Card compliance (e.g., ensure that appropriate receipts are provided, appropriate accounting codes are used).</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FS12: Ability to report on AP data and generate tailored AP reports through self-service (i.e., without requiring IT involvement). Please provide a list of standard AP reports available through the ERP.</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2" name="Text Box 9">
            <a:extLst>
              <a:ext uri="{FF2B5EF4-FFF2-40B4-BE49-F238E27FC236}">
                <a16:creationId xmlns:a16="http://schemas.microsoft.com/office/drawing/2014/main" id="{C7C0C28F-0B5E-C533-4175-BBCE062DA25D}"/>
              </a:ext>
            </a:extLst>
          </p:cNvPr>
          <p:cNvSpPr txBox="1">
            <a:spLocks/>
          </p:cNvSpPr>
          <p:nvPr/>
        </p:nvSpPr>
        <p:spPr bwMode="auto">
          <a:xfrm>
            <a:off x="2261966" y="89088"/>
            <a:ext cx="7457768"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4" name="Group 3">
            <a:extLst>
              <a:ext uri="{FF2B5EF4-FFF2-40B4-BE49-F238E27FC236}">
                <a16:creationId xmlns:a16="http://schemas.microsoft.com/office/drawing/2014/main" id="{AEA882C3-C9BD-B6BE-4233-455B07133644}"/>
              </a:ext>
            </a:extLst>
          </p:cNvPr>
          <p:cNvGrpSpPr/>
          <p:nvPr/>
        </p:nvGrpSpPr>
        <p:grpSpPr>
          <a:xfrm>
            <a:off x="2379133" y="174453"/>
            <a:ext cx="7230534" cy="510118"/>
            <a:chOff x="2359152" y="1248581"/>
            <a:chExt cx="7501045" cy="628586"/>
          </a:xfrm>
        </p:grpSpPr>
        <p:sp>
          <p:nvSpPr>
            <p:cNvPr id="12" name="Text Box 10">
              <a:extLst>
                <a:ext uri="{FF2B5EF4-FFF2-40B4-BE49-F238E27FC236}">
                  <a16:creationId xmlns:a16="http://schemas.microsoft.com/office/drawing/2014/main" id="{B8AF8475-6D26-C5CB-082F-FCA6ADD5E61F}"/>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Invoices</a:t>
              </a:r>
              <a:endParaRPr kumimoji="0" altLang="en-US" sz="1050" b="0" i="0" u="none" strike="noStrike" kern="1200" cap="none" spc="0" normalizeH="0" baseline="0" noProof="0">
                <a:ln>
                  <a:noFill/>
                </a:ln>
                <a:effectLst/>
                <a:uLnTx/>
                <a:uFillTx/>
                <a:latin typeface="Arial"/>
                <a:ea typeface="+mn-ea"/>
                <a:cs typeface="+mn-cs"/>
              </a:endParaRPr>
            </a:p>
          </p:txBody>
        </p:sp>
        <p:sp>
          <p:nvSpPr>
            <p:cNvPr id="13" name="Text Box 11">
              <a:extLst>
                <a:ext uri="{FF2B5EF4-FFF2-40B4-BE49-F238E27FC236}">
                  <a16:creationId xmlns:a16="http://schemas.microsoft.com/office/drawing/2014/main" id="{10E78788-D18E-B4EF-4A9A-6A91165C1A04}"/>
                </a:ext>
              </a:extLst>
            </p:cNvPr>
            <p:cNvSpPr txBox="1">
              <a:spLocks/>
            </p:cNvSpPr>
            <p:nvPr/>
          </p:nvSpPr>
          <p:spPr bwMode="auto">
            <a:xfrm>
              <a:off x="865242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Payments</a:t>
              </a:r>
              <a:endParaRPr kumimoji="0" altLang="en-US" sz="1050" b="0" i="0" u="none" strike="noStrike" kern="1200" cap="none" spc="0" normalizeH="0" baseline="0" noProof="0">
                <a:ln>
                  <a:noFill/>
                </a:ln>
                <a:effectLst/>
                <a:uLnTx/>
                <a:uFillTx/>
                <a:latin typeface="Arial"/>
                <a:ea typeface="+mn-ea"/>
                <a:cs typeface="+mn-cs"/>
              </a:endParaRPr>
            </a:p>
          </p:txBody>
        </p:sp>
        <p:sp>
          <p:nvSpPr>
            <p:cNvPr id="14" name="Text Box 12">
              <a:extLst>
                <a:ext uri="{FF2B5EF4-FFF2-40B4-BE49-F238E27FC236}">
                  <a16:creationId xmlns:a16="http://schemas.microsoft.com/office/drawing/2014/main" id="{AD660DB4-8AE0-5637-F5AD-B18D2AC82910}"/>
                </a:ext>
              </a:extLst>
            </p:cNvPr>
            <p:cNvSpPr txBox="1">
              <a:spLocks/>
            </p:cNvSpPr>
            <p:nvPr/>
          </p:nvSpPr>
          <p:spPr bwMode="auto">
            <a:xfrm>
              <a:off x="739377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solidFill>
                    <a:srgbClr val="000000"/>
                  </a:solidFill>
                  <a:effectLst/>
                  <a:uLnTx/>
                  <a:uFillTx/>
                  <a:latin typeface="Arial"/>
                </a:defRPr>
              </a:lvl1pPr>
            </a:lstStyle>
            <a:p>
              <a:r>
                <a:rPr lang="en-US" altLang="en-US" sz="1050">
                  <a:solidFill>
                    <a:schemeClr val="tx1"/>
                  </a:solidFill>
                </a:rPr>
                <a:t>Manage Payables Debit / Credit Memos</a:t>
              </a:r>
              <a:endParaRPr altLang="en-US" sz="1050">
                <a:solidFill>
                  <a:schemeClr val="tx1"/>
                </a:solidFill>
              </a:endParaRPr>
            </a:p>
          </p:txBody>
        </p:sp>
        <p:sp>
          <p:nvSpPr>
            <p:cNvPr id="15" name="Text Box 12">
              <a:extLst>
                <a:ext uri="{FF2B5EF4-FFF2-40B4-BE49-F238E27FC236}">
                  <a16:creationId xmlns:a16="http://schemas.microsoft.com/office/drawing/2014/main" id="{696FC59F-9831-D335-EC29-03970EB63941}"/>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Travel &amp; Expenses</a:t>
              </a:r>
              <a:endParaRPr kumimoji="0" altLang="en-US" sz="1050" b="0" i="0" u="none" strike="noStrike" kern="1200" cap="none" spc="0" normalizeH="0" baseline="0" noProof="0">
                <a:ln>
                  <a:noFill/>
                </a:ln>
                <a:effectLst/>
                <a:uLnTx/>
                <a:uFillTx/>
                <a:latin typeface="Arial"/>
                <a:ea typeface="+mn-ea"/>
                <a:cs typeface="+mn-cs"/>
              </a:endParaRPr>
            </a:p>
          </p:txBody>
        </p:sp>
        <p:sp>
          <p:nvSpPr>
            <p:cNvPr id="16" name="Text Box 11">
              <a:extLst>
                <a:ext uri="{FF2B5EF4-FFF2-40B4-BE49-F238E27FC236}">
                  <a16:creationId xmlns:a16="http://schemas.microsoft.com/office/drawing/2014/main" id="{12E77929-39BB-C7AB-3D2B-7E85ABFAC356}"/>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P-Cards</a:t>
              </a:r>
              <a:endParaRPr kumimoji="0" altLang="en-US" sz="1050" b="0" i="0" u="none" strike="noStrike" kern="1200" cap="none" spc="0" normalizeH="0" baseline="0" noProof="0">
                <a:ln>
                  <a:noFill/>
                </a:ln>
                <a:effectLst/>
                <a:uLnTx/>
                <a:uFillTx/>
                <a:latin typeface="Arial"/>
                <a:ea typeface="+mn-ea"/>
                <a:cs typeface="+mn-cs"/>
              </a:endParaRPr>
            </a:p>
          </p:txBody>
        </p:sp>
        <p:sp>
          <p:nvSpPr>
            <p:cNvPr id="17" name="Text Box 11">
              <a:extLst>
                <a:ext uri="{FF2B5EF4-FFF2-40B4-BE49-F238E27FC236}">
                  <a16:creationId xmlns:a16="http://schemas.microsoft.com/office/drawing/2014/main" id="{6FCD2AD6-E058-A97A-3B28-2C93996076E5}"/>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1099s</a:t>
              </a:r>
              <a:endParaRPr kumimoji="0" altLang="en-US" sz="1050" b="0" i="0" u="none" strike="noStrike" kern="1200" cap="none" spc="0" normalizeH="0" baseline="0" noProof="0">
                <a:ln>
                  <a:noFill/>
                </a:ln>
                <a:effectLst/>
                <a:uLnTx/>
                <a:uFillTx/>
                <a:latin typeface="Arial"/>
                <a:ea typeface="+mn-ea"/>
                <a:cs typeface="+mn-cs"/>
              </a:endParaRPr>
            </a:p>
          </p:txBody>
        </p:sp>
      </p:grpSp>
    </p:spTree>
    <p:extLst>
      <p:ext uri="{BB962C8B-B14F-4D97-AF65-F5344CB8AC3E}">
        <p14:creationId xmlns:p14="http://schemas.microsoft.com/office/powerpoint/2010/main" val="2119738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764563803"/>
              </p:ext>
            </p:extLst>
          </p:nvPr>
        </p:nvGraphicFramePr>
        <p:xfrm>
          <a:off x="461469" y="852488"/>
          <a:ext cx="11271744" cy="1905028"/>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F3: Manage Accounts Payable – General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189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US Banks (e.g., p-card receipts)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JAGGAER. Note: Some invoices, payments, payable debit/credit memos, and 1099s are processed through JAGGAER today. Depending upon the capabilities of the proposed ERP, CMU will either look for the new ERP to replace JAGGAER or integrate with JAGGAER. Please discuss, or ideally demonstrate, the capabilities under each scenario.</a:t>
                      </a:r>
                      <a:endParaRPr lang="en-US" sz="1200" b="0" i="0" u="none" strike="noStrike" noProof="0">
                        <a:solidFill>
                          <a:schemeClr val="tx1"/>
                        </a:solidFill>
                        <a:highlight>
                          <a:srgbClr val="FFFF00"/>
                        </a:highlight>
                        <a:latin typeface="+mn-lt"/>
                      </a:endParaRP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eVisions Intellicheck</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Microsoft Office (Excel)</a:t>
                      </a:r>
                      <a:endParaRPr lang="en-US" sz="1200" b="0" i="0" u="none" strike="noStrike" noProof="0" dirty="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6940607"/>
                  </a:ext>
                </a:extLst>
              </a:tr>
            </a:tbl>
          </a:graphicData>
        </a:graphic>
      </p:graphicFrame>
      <p:sp>
        <p:nvSpPr>
          <p:cNvPr id="5" name="Text Box 9">
            <a:extLst>
              <a:ext uri="{FF2B5EF4-FFF2-40B4-BE49-F238E27FC236}">
                <a16:creationId xmlns:a16="http://schemas.microsoft.com/office/drawing/2014/main" id="{79468326-47FF-AD75-C409-0C2159A587B0}"/>
              </a:ext>
            </a:extLst>
          </p:cNvPr>
          <p:cNvSpPr txBox="1">
            <a:spLocks/>
          </p:cNvSpPr>
          <p:nvPr/>
        </p:nvSpPr>
        <p:spPr bwMode="auto">
          <a:xfrm>
            <a:off x="2261966" y="89088"/>
            <a:ext cx="7457768"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6" name="Group 5">
            <a:extLst>
              <a:ext uri="{FF2B5EF4-FFF2-40B4-BE49-F238E27FC236}">
                <a16:creationId xmlns:a16="http://schemas.microsoft.com/office/drawing/2014/main" id="{75A1FC57-9D13-FC67-3018-AD633793637A}"/>
              </a:ext>
            </a:extLst>
          </p:cNvPr>
          <p:cNvGrpSpPr/>
          <p:nvPr/>
        </p:nvGrpSpPr>
        <p:grpSpPr>
          <a:xfrm>
            <a:off x="2379133" y="174453"/>
            <a:ext cx="7230534" cy="510118"/>
            <a:chOff x="2359152" y="1248581"/>
            <a:chExt cx="7501045" cy="628586"/>
          </a:xfrm>
        </p:grpSpPr>
        <p:sp>
          <p:nvSpPr>
            <p:cNvPr id="7" name="Text Box 10">
              <a:extLst>
                <a:ext uri="{FF2B5EF4-FFF2-40B4-BE49-F238E27FC236}">
                  <a16:creationId xmlns:a16="http://schemas.microsoft.com/office/drawing/2014/main" id="{2DEA5BE7-3BAC-1D0A-97BC-53495AD83284}"/>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Invoices</a:t>
              </a:r>
              <a:endParaRPr kumimoji="0" altLang="en-US" sz="1050" b="0" i="0" u="none" strike="noStrike" kern="1200" cap="none" spc="0" normalizeH="0" baseline="0" noProof="0">
                <a:ln>
                  <a:noFill/>
                </a:ln>
                <a:effectLst/>
                <a:uLnTx/>
                <a:uFillTx/>
                <a:latin typeface="Arial"/>
                <a:ea typeface="+mn-ea"/>
                <a:cs typeface="+mn-cs"/>
              </a:endParaRPr>
            </a:p>
          </p:txBody>
        </p:sp>
        <p:sp>
          <p:nvSpPr>
            <p:cNvPr id="8" name="Text Box 11">
              <a:extLst>
                <a:ext uri="{FF2B5EF4-FFF2-40B4-BE49-F238E27FC236}">
                  <a16:creationId xmlns:a16="http://schemas.microsoft.com/office/drawing/2014/main" id="{35BE30BB-B01A-8807-F3C9-68C803102B95}"/>
                </a:ext>
              </a:extLst>
            </p:cNvPr>
            <p:cNvSpPr txBox="1">
              <a:spLocks/>
            </p:cNvSpPr>
            <p:nvPr/>
          </p:nvSpPr>
          <p:spPr bwMode="auto">
            <a:xfrm>
              <a:off x="865242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Payments</a:t>
              </a:r>
              <a:endParaRPr kumimoji="0" altLang="en-US" sz="1050" b="0" i="0" u="none" strike="noStrike" kern="1200" cap="none" spc="0" normalizeH="0" baseline="0" noProof="0">
                <a:ln>
                  <a:noFill/>
                </a:ln>
                <a:effectLst/>
                <a:uLnTx/>
                <a:uFillTx/>
                <a:latin typeface="Arial"/>
                <a:ea typeface="+mn-ea"/>
                <a:cs typeface="+mn-cs"/>
              </a:endParaRPr>
            </a:p>
          </p:txBody>
        </p:sp>
        <p:sp>
          <p:nvSpPr>
            <p:cNvPr id="9" name="Text Box 12">
              <a:extLst>
                <a:ext uri="{FF2B5EF4-FFF2-40B4-BE49-F238E27FC236}">
                  <a16:creationId xmlns:a16="http://schemas.microsoft.com/office/drawing/2014/main" id="{92AC64C4-3E84-BE1D-2ABB-ADBDE83115BE}"/>
                </a:ext>
              </a:extLst>
            </p:cNvPr>
            <p:cNvSpPr txBox="1">
              <a:spLocks/>
            </p:cNvSpPr>
            <p:nvPr/>
          </p:nvSpPr>
          <p:spPr bwMode="auto">
            <a:xfrm>
              <a:off x="739377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solidFill>
                    <a:srgbClr val="000000"/>
                  </a:solidFill>
                  <a:effectLst/>
                  <a:uLnTx/>
                  <a:uFillTx/>
                  <a:latin typeface="Arial"/>
                </a:defRPr>
              </a:lvl1pPr>
            </a:lstStyle>
            <a:p>
              <a:r>
                <a:rPr lang="en-US" altLang="en-US" sz="1050">
                  <a:solidFill>
                    <a:schemeClr val="tx1"/>
                  </a:solidFill>
                </a:rPr>
                <a:t>Manage Payables Debit / Credit Memos</a:t>
              </a:r>
              <a:endParaRPr altLang="en-US" sz="1050">
                <a:solidFill>
                  <a:schemeClr val="tx1"/>
                </a:solidFill>
              </a:endParaRPr>
            </a:p>
          </p:txBody>
        </p:sp>
        <p:sp>
          <p:nvSpPr>
            <p:cNvPr id="10" name="Text Box 12">
              <a:extLst>
                <a:ext uri="{FF2B5EF4-FFF2-40B4-BE49-F238E27FC236}">
                  <a16:creationId xmlns:a16="http://schemas.microsoft.com/office/drawing/2014/main" id="{D7B93D32-2949-33D7-C82C-B196294FE354}"/>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Travel &amp; Expenses</a:t>
              </a:r>
              <a:endParaRPr kumimoji="0" altLang="en-US" sz="1050" b="0" i="0" u="none" strike="noStrike" kern="1200" cap="none" spc="0" normalizeH="0" baseline="0" noProof="0">
                <a:ln>
                  <a:noFill/>
                </a:ln>
                <a:effectLst/>
                <a:uLnTx/>
                <a:uFillTx/>
                <a:latin typeface="Arial"/>
                <a:ea typeface="+mn-ea"/>
                <a:cs typeface="+mn-cs"/>
              </a:endParaRPr>
            </a:p>
          </p:txBody>
        </p:sp>
        <p:sp>
          <p:nvSpPr>
            <p:cNvPr id="11" name="Text Box 11">
              <a:extLst>
                <a:ext uri="{FF2B5EF4-FFF2-40B4-BE49-F238E27FC236}">
                  <a16:creationId xmlns:a16="http://schemas.microsoft.com/office/drawing/2014/main" id="{8342C46A-8E51-5827-5B58-199D2ABB91F7}"/>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P-Cards</a:t>
              </a:r>
              <a:endParaRPr kumimoji="0" altLang="en-US" sz="1050" b="0" i="0" u="none" strike="noStrike" kern="1200" cap="none" spc="0" normalizeH="0" baseline="0" noProof="0">
                <a:ln>
                  <a:noFill/>
                </a:ln>
                <a:effectLst/>
                <a:uLnTx/>
                <a:uFillTx/>
                <a:latin typeface="Arial"/>
                <a:ea typeface="+mn-ea"/>
                <a:cs typeface="+mn-cs"/>
              </a:endParaRPr>
            </a:p>
          </p:txBody>
        </p:sp>
        <p:sp>
          <p:nvSpPr>
            <p:cNvPr id="12" name="Text Box 11">
              <a:extLst>
                <a:ext uri="{FF2B5EF4-FFF2-40B4-BE49-F238E27FC236}">
                  <a16:creationId xmlns:a16="http://schemas.microsoft.com/office/drawing/2014/main" id="{A3866027-2D42-7C89-2DD0-F2BEBEDABA72}"/>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1099s</a:t>
              </a:r>
              <a:endParaRPr kumimoji="0" altLang="en-US" sz="1050" b="0" i="0" u="none" strike="noStrike" kern="1200" cap="none" spc="0" normalizeH="0" baseline="0" noProof="0">
                <a:ln>
                  <a:noFill/>
                </a:ln>
                <a:effectLst/>
                <a:uLnTx/>
                <a:uFillTx/>
                <a:latin typeface="Arial"/>
                <a:ea typeface="+mn-ea"/>
                <a:cs typeface="+mn-cs"/>
              </a:endParaRPr>
            </a:p>
          </p:txBody>
        </p:sp>
      </p:grpSp>
    </p:spTree>
    <p:extLst>
      <p:ext uri="{BB962C8B-B14F-4D97-AF65-F5344CB8AC3E}">
        <p14:creationId xmlns:p14="http://schemas.microsoft.com/office/powerpoint/2010/main" val="1221997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3208222263"/>
              </p:ext>
            </p:extLst>
          </p:nvPr>
        </p:nvGraphicFramePr>
        <p:xfrm>
          <a:off x="461469" y="852488"/>
          <a:ext cx="11271744" cy="476258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3665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F4: Manage Accounts Payable – Employee Travel and Expenses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403984">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300"/>
                        </a:spcAft>
                        <a:buClr>
                          <a:srgbClr val="000000"/>
                        </a:buClr>
                        <a:buSzTx/>
                        <a:buFont typeface="Wingdings,Sans-Serif"/>
                        <a:buNone/>
                        <a:tabLst/>
                        <a:defRPr/>
                      </a:pPr>
                      <a:r>
                        <a:rPr lang="en-US" sz="1200" b="0" i="0" u="none" strike="noStrike" kern="1200" noProof="0">
                          <a:solidFill>
                            <a:schemeClr val="tx1"/>
                          </a:solidFill>
                          <a:latin typeface="+mn-lt"/>
                        </a:rPr>
                        <a:t>Manages the employee travel request and expenses process, in compliance with travel policies, reporting on payments, with automation and workflows where possible to increase efficiency.</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42395">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Employee (Traveler), Manager (Travel Approval),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42395">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b="0" kern="1200">
                          <a:solidFill>
                            <a:schemeClr val="tx1"/>
                          </a:solidFill>
                        </a:rPr>
                        <a:t>Employee requests travel authorization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42395">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a:solidFill>
                            <a:schemeClr val="tx1"/>
                          </a:solidFill>
                        </a:rPr>
                        <a:t>Travel policies are enforced, and payments are issued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349781">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FS1: Ability to r</a:t>
                      </a:r>
                      <a:r>
                        <a:rPr lang="en-US" sz="1200" kern="1200"/>
                        <a:t>equest travel authorization, approve travel authorization, submit expenses, reimburse, and reconcile travel and expense. </a:t>
                      </a:r>
                      <a:endParaRPr lang="en-US" sz="1200">
                        <a:solidFill>
                          <a:schemeClr val="tx1"/>
                        </a:solidFill>
                      </a:endParaRPr>
                    </a:p>
                    <a:p>
                      <a:pPr marL="171450" marR="0" lvl="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FS2: Ability to initiate a travel authorization request that includes: the number of employees, method of travel (e.g., plane, rail), date requested, employee name(s), employee dept.(s), destination(s), reason for travel, travel start date, funding source, and travel return date.</a:t>
                      </a:r>
                    </a:p>
                    <a:p>
                      <a:pPr marL="171450" marR="0" lvl="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FS3: Ability to process travel and expenses through an automated workflow that covers the full lifecycle - from the authorization request for travel through to authorization to payment.</a:t>
                      </a:r>
                    </a:p>
                    <a:p>
                      <a:pPr marL="171450" marR="0" lvl="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FS4: Ability for travel to be submitted “on behalf” of someone (e.g., candidates for employment and students).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FS5: Ability to provide approval workflows for employee travel amounts in excess of per diem, per Travel and Expense policy. Support business rules for approvals of travel and expense transactions that assign different approval levels for specific roles, as well as supporting workflow to re-route approvals based upon predefined excess percentages.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FS6: Ability to identify the location of travelers (duty of care).</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FS7: Ability to perform travel and expense functionality on mobile device, including the capturing of receipt photos, association of receipts with expenses, and matching of receipts to corporate card transactions.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FS8: Ability to generate travel reports (e.g., report on travel authorization request issued over a given period of time or by travel authorization number range)</a:t>
                      </a:r>
                      <a:endParaRPr lang="en-US" sz="1200">
                        <a:solidFill>
                          <a:schemeClr val="tx1"/>
                        </a:solidFill>
                        <a:highlight>
                          <a:srgbClr val="FFFF00"/>
                        </a:highligh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5" name="Text Box 9">
            <a:extLst>
              <a:ext uri="{FF2B5EF4-FFF2-40B4-BE49-F238E27FC236}">
                <a16:creationId xmlns:a16="http://schemas.microsoft.com/office/drawing/2014/main" id="{2E6A54B7-C421-9376-B58B-E1BDED15CDE1}"/>
              </a:ext>
            </a:extLst>
          </p:cNvPr>
          <p:cNvSpPr txBox="1">
            <a:spLocks/>
          </p:cNvSpPr>
          <p:nvPr/>
        </p:nvSpPr>
        <p:spPr bwMode="auto">
          <a:xfrm>
            <a:off x="2261966" y="89088"/>
            <a:ext cx="7457768"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6" name="Group 5">
            <a:extLst>
              <a:ext uri="{FF2B5EF4-FFF2-40B4-BE49-F238E27FC236}">
                <a16:creationId xmlns:a16="http://schemas.microsoft.com/office/drawing/2014/main" id="{1C31A4A4-F8DA-9B7A-C74C-D1E5D8B82BAF}"/>
              </a:ext>
            </a:extLst>
          </p:cNvPr>
          <p:cNvGrpSpPr/>
          <p:nvPr/>
        </p:nvGrpSpPr>
        <p:grpSpPr>
          <a:xfrm>
            <a:off x="2379133" y="174453"/>
            <a:ext cx="7230534" cy="510118"/>
            <a:chOff x="2359152" y="1248581"/>
            <a:chExt cx="7501045" cy="628586"/>
          </a:xfrm>
        </p:grpSpPr>
        <p:sp>
          <p:nvSpPr>
            <p:cNvPr id="7" name="Text Box 10">
              <a:extLst>
                <a:ext uri="{FF2B5EF4-FFF2-40B4-BE49-F238E27FC236}">
                  <a16:creationId xmlns:a16="http://schemas.microsoft.com/office/drawing/2014/main" id="{AD30AA25-3C6C-86CE-9B27-9F94E797FCEC}"/>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Invoices</a:t>
              </a:r>
              <a:endParaRPr kumimoji="0" altLang="en-US" sz="1050" b="0" i="0" u="none" strike="noStrike" kern="1200" cap="none" spc="0" normalizeH="0" baseline="0" noProof="0">
                <a:ln>
                  <a:noFill/>
                </a:ln>
                <a:effectLst/>
                <a:uLnTx/>
                <a:uFillTx/>
                <a:latin typeface="Arial"/>
                <a:ea typeface="+mn-ea"/>
                <a:cs typeface="+mn-cs"/>
              </a:endParaRPr>
            </a:p>
          </p:txBody>
        </p:sp>
        <p:sp>
          <p:nvSpPr>
            <p:cNvPr id="8" name="Text Box 11">
              <a:extLst>
                <a:ext uri="{FF2B5EF4-FFF2-40B4-BE49-F238E27FC236}">
                  <a16:creationId xmlns:a16="http://schemas.microsoft.com/office/drawing/2014/main" id="{61D6E941-9FC5-0142-E1A3-19327307E474}"/>
                </a:ext>
              </a:extLst>
            </p:cNvPr>
            <p:cNvSpPr txBox="1">
              <a:spLocks/>
            </p:cNvSpPr>
            <p:nvPr/>
          </p:nvSpPr>
          <p:spPr bwMode="auto">
            <a:xfrm>
              <a:off x="865242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Payments</a:t>
              </a:r>
              <a:endParaRPr kumimoji="0" altLang="en-US" sz="1050" b="0" i="0" u="none" strike="noStrike" kern="1200" cap="none" spc="0" normalizeH="0" baseline="0" noProof="0">
                <a:ln>
                  <a:noFill/>
                </a:ln>
                <a:effectLst/>
                <a:uLnTx/>
                <a:uFillTx/>
                <a:latin typeface="Arial"/>
                <a:ea typeface="+mn-ea"/>
                <a:cs typeface="+mn-cs"/>
              </a:endParaRPr>
            </a:p>
          </p:txBody>
        </p:sp>
        <p:sp>
          <p:nvSpPr>
            <p:cNvPr id="9" name="Text Box 12">
              <a:extLst>
                <a:ext uri="{FF2B5EF4-FFF2-40B4-BE49-F238E27FC236}">
                  <a16:creationId xmlns:a16="http://schemas.microsoft.com/office/drawing/2014/main" id="{324D3281-A043-671C-F61B-2404BDDB9341}"/>
                </a:ext>
              </a:extLst>
            </p:cNvPr>
            <p:cNvSpPr txBox="1">
              <a:spLocks/>
            </p:cNvSpPr>
            <p:nvPr/>
          </p:nvSpPr>
          <p:spPr bwMode="auto">
            <a:xfrm>
              <a:off x="739377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solidFill>
                    <a:srgbClr val="000000"/>
                  </a:solidFill>
                  <a:effectLst/>
                  <a:uLnTx/>
                  <a:uFillTx/>
                  <a:latin typeface="Arial"/>
                </a:defRPr>
              </a:lvl1pPr>
            </a:lstStyle>
            <a:p>
              <a:r>
                <a:rPr lang="en-US" altLang="en-US" sz="1050">
                  <a:solidFill>
                    <a:schemeClr val="tx1"/>
                  </a:solidFill>
                </a:rPr>
                <a:t>Manage Payables Debit / Credit Memos</a:t>
              </a:r>
              <a:endParaRPr altLang="en-US" sz="1050">
                <a:solidFill>
                  <a:schemeClr val="tx1"/>
                </a:solidFill>
              </a:endParaRPr>
            </a:p>
          </p:txBody>
        </p:sp>
        <p:sp>
          <p:nvSpPr>
            <p:cNvPr id="10" name="Text Box 12">
              <a:extLst>
                <a:ext uri="{FF2B5EF4-FFF2-40B4-BE49-F238E27FC236}">
                  <a16:creationId xmlns:a16="http://schemas.microsoft.com/office/drawing/2014/main" id="{2F3F6427-E3D6-79F9-F477-79F011588DCC}"/>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Travel &amp; Expenses</a:t>
              </a:r>
              <a:endParaRPr kumimoji="0" altLang="en-US" sz="1050" b="0" i="0" u="none" strike="noStrike" kern="1200" cap="none" spc="0" normalizeH="0" baseline="0" noProof="0">
                <a:ln>
                  <a:noFill/>
                </a:ln>
                <a:effectLst/>
                <a:uLnTx/>
                <a:uFillTx/>
                <a:latin typeface="Arial"/>
                <a:ea typeface="+mn-ea"/>
                <a:cs typeface="+mn-cs"/>
              </a:endParaRPr>
            </a:p>
          </p:txBody>
        </p:sp>
        <p:sp>
          <p:nvSpPr>
            <p:cNvPr id="11" name="Text Box 11">
              <a:extLst>
                <a:ext uri="{FF2B5EF4-FFF2-40B4-BE49-F238E27FC236}">
                  <a16:creationId xmlns:a16="http://schemas.microsoft.com/office/drawing/2014/main" id="{11C3C5D4-26C0-812F-7EC8-415107BEEE8D}"/>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P-Cards</a:t>
              </a:r>
              <a:endParaRPr kumimoji="0" altLang="en-US" sz="1050" b="0" i="0" u="none" strike="noStrike" kern="1200" cap="none" spc="0" normalizeH="0" baseline="0" noProof="0">
                <a:ln>
                  <a:noFill/>
                </a:ln>
                <a:effectLst/>
                <a:uLnTx/>
                <a:uFillTx/>
                <a:latin typeface="Arial"/>
                <a:ea typeface="+mn-ea"/>
                <a:cs typeface="+mn-cs"/>
              </a:endParaRPr>
            </a:p>
          </p:txBody>
        </p:sp>
        <p:sp>
          <p:nvSpPr>
            <p:cNvPr id="12" name="Text Box 11">
              <a:extLst>
                <a:ext uri="{FF2B5EF4-FFF2-40B4-BE49-F238E27FC236}">
                  <a16:creationId xmlns:a16="http://schemas.microsoft.com/office/drawing/2014/main" id="{68AEDFBE-CDEB-ECD0-C456-3AC4B9AD010A}"/>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1099s</a:t>
              </a:r>
              <a:endParaRPr kumimoji="0" altLang="en-US" sz="1050" b="0" i="0" u="none" strike="noStrike" kern="1200" cap="none" spc="0" normalizeH="0" baseline="0" noProof="0">
                <a:ln>
                  <a:noFill/>
                </a:ln>
                <a:effectLst/>
                <a:uLnTx/>
                <a:uFillTx/>
                <a:latin typeface="Arial"/>
                <a:ea typeface="+mn-ea"/>
                <a:cs typeface="+mn-cs"/>
              </a:endParaRPr>
            </a:p>
          </p:txBody>
        </p:sp>
      </p:grpSp>
    </p:spTree>
    <p:extLst>
      <p:ext uri="{BB962C8B-B14F-4D97-AF65-F5344CB8AC3E}">
        <p14:creationId xmlns:p14="http://schemas.microsoft.com/office/powerpoint/2010/main" val="1211940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Object 44" hidden="1"/>
          <p:cNvGraphicFramePr>
            <a:graphicFrameLocks noChangeAspect="1"/>
          </p:cNvGraphicFramePr>
          <p:nvPr>
            <p:custDataLst>
              <p:tags r:id="rId1"/>
            </p:custDataLst>
          </p:nvPr>
        </p:nvGraphicFramePr>
        <p:xfrm>
          <a:off x="3177" y="1589"/>
          <a:ext cx="1587" cy="1587"/>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45" name="Object 44" hidden="1"/>
                      <p:cNvPicPr/>
                      <p:nvPr/>
                    </p:nvPicPr>
                    <p:blipFill>
                      <a:blip r:embed="rId6"/>
                      <a:stretch>
                        <a:fillRect/>
                      </a:stretch>
                    </p:blipFill>
                    <p:spPr>
                      <a:xfrm>
                        <a:off x="3177" y="1589"/>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7A066E3-8860-455F-93C1-8BE94F47BDBA}"/>
              </a:ext>
            </a:extLst>
          </p:cNvPr>
          <p:cNvSpPr/>
          <p:nvPr>
            <p:custDataLst>
              <p:tags r:id="rId2"/>
            </p:custDataLst>
          </p:nvPr>
        </p:nvSpPr>
        <p:spPr>
          <a:xfrm>
            <a:off x="0" y="0"/>
            <a:ext cx="158750" cy="158750"/>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Arial Black" panose="020B0A04020102020204" pitchFamily="34" charset="0"/>
              <a:ea typeface="+mn-ea"/>
              <a:cs typeface="+mn-cs"/>
              <a:sym typeface="Arial Black" panose="020B0A04020102020204" pitchFamily="34" charset="0"/>
            </a:endParaRPr>
          </a:p>
        </p:txBody>
      </p:sp>
      <p:sp>
        <p:nvSpPr>
          <p:cNvPr id="2" name="Title 1"/>
          <p:cNvSpPr>
            <a:spLocks noGrp="1"/>
          </p:cNvSpPr>
          <p:nvPr>
            <p:ph type="title"/>
          </p:nvPr>
        </p:nvSpPr>
        <p:spPr bwMode="gray"/>
        <p:txBody>
          <a:bodyPr vert="horz"/>
          <a:lstStyle/>
          <a:p>
            <a:r>
              <a:rPr lang="en-US"/>
              <a:t>Contents</a:t>
            </a:r>
          </a:p>
        </p:txBody>
      </p:sp>
      <p:graphicFrame>
        <p:nvGraphicFramePr>
          <p:cNvPr id="6" name="Table 5">
            <a:extLst>
              <a:ext uri="{FF2B5EF4-FFF2-40B4-BE49-F238E27FC236}">
                <a16:creationId xmlns:a16="http://schemas.microsoft.com/office/drawing/2014/main" id="{A7B5BA74-ABF5-4988-9923-5D266EED3973}"/>
              </a:ext>
            </a:extLst>
          </p:cNvPr>
          <p:cNvGraphicFramePr>
            <a:graphicFrameLocks noGrp="1"/>
          </p:cNvGraphicFramePr>
          <p:nvPr>
            <p:extLst>
              <p:ext uri="{D42A27DB-BD31-4B8C-83A1-F6EECF244321}">
                <p14:modId xmlns:p14="http://schemas.microsoft.com/office/powerpoint/2010/main" val="3371470329"/>
              </p:ext>
            </p:extLst>
          </p:nvPr>
        </p:nvGraphicFramePr>
        <p:xfrm>
          <a:off x="455613" y="1060476"/>
          <a:ext cx="6317720" cy="3966035"/>
        </p:xfrm>
        <a:graphic>
          <a:graphicData uri="http://schemas.openxmlformats.org/drawingml/2006/table">
            <a:tbl>
              <a:tblPr firstRow="1" bandRow="1">
                <a:tableStyleId>{5C22544A-7EE6-4342-B048-85BDC9FD1C3A}</a:tableStyleId>
              </a:tblPr>
              <a:tblGrid>
                <a:gridCol w="5047720">
                  <a:extLst>
                    <a:ext uri="{9D8B030D-6E8A-4147-A177-3AD203B41FA5}">
                      <a16:colId xmlns:a16="http://schemas.microsoft.com/office/drawing/2014/main" val="20000"/>
                    </a:ext>
                  </a:extLst>
                </a:gridCol>
                <a:gridCol w="1270000">
                  <a:extLst>
                    <a:ext uri="{9D8B030D-6E8A-4147-A177-3AD203B41FA5}">
                      <a16:colId xmlns:a16="http://schemas.microsoft.com/office/drawing/2014/main" val="1409402143"/>
                    </a:ext>
                  </a:extLst>
                </a:gridCol>
              </a:tblGrid>
              <a:tr h="793207">
                <a:tc>
                  <a:txBody>
                    <a:bodyPr/>
                    <a:lstStyle/>
                    <a:p>
                      <a:r>
                        <a:rPr lang="en-US" b="1" dirty="0">
                          <a:solidFill>
                            <a:schemeClr val="tx1"/>
                          </a:solidFill>
                        </a:rPr>
                        <a:t>Instructions</a:t>
                      </a:r>
                    </a:p>
                  </a:txBody>
                  <a:tcPr marL="274320" anchor="ct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tc>
                  <a:txBody>
                    <a:bodyPr/>
                    <a:lstStyle/>
                    <a:p>
                      <a:r>
                        <a:rPr lang="en-US" sz="1100" b="1" dirty="0">
                          <a:solidFill>
                            <a:schemeClr val="tx1"/>
                          </a:solidFill>
                        </a:rPr>
                        <a:t>Page 3 </a:t>
                      </a:r>
                    </a:p>
                  </a:txBody>
                  <a:tcPr marL="274320" anchor="ctr">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93207">
                <a:tc>
                  <a:txBody>
                    <a:bodyPr/>
                    <a:lstStyle/>
                    <a:p>
                      <a:r>
                        <a:rPr lang="en-US" b="1">
                          <a:solidFill>
                            <a:schemeClr val="tx1"/>
                          </a:solidFill>
                        </a:rPr>
                        <a:t>Use Case Summary</a:t>
                      </a:r>
                      <a:endParaRPr lang="en-US" b="1" dirty="0">
                        <a:solidFill>
                          <a:schemeClr val="tx1"/>
                        </a:solidFill>
                      </a:endParaRPr>
                    </a:p>
                  </a:txBody>
                  <a:tcPr marL="274320" anchor="ct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tc>
                  <a:txBody>
                    <a:bodyPr/>
                    <a:lstStyle/>
                    <a:p>
                      <a:r>
                        <a:rPr lang="en-US" sz="1100" b="1" dirty="0">
                          <a:solidFill>
                            <a:schemeClr val="tx1"/>
                          </a:solidFill>
                        </a:rPr>
                        <a:t>Page 5</a:t>
                      </a:r>
                    </a:p>
                  </a:txBody>
                  <a:tcPr marL="274320" anchor="ctr">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93207">
                <a:tc>
                  <a:txBody>
                    <a:bodyPr/>
                    <a:lstStyle/>
                    <a:p>
                      <a:r>
                        <a:rPr lang="en-US" b="1" dirty="0">
                          <a:solidFill>
                            <a:schemeClr val="tx1"/>
                          </a:solidFill>
                        </a:rPr>
                        <a:t>Finance Use Cases</a:t>
                      </a:r>
                    </a:p>
                  </a:txBody>
                  <a:tcPr marL="274320" anchor="ct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tc>
                  <a:txBody>
                    <a:bodyPr/>
                    <a:lstStyle/>
                    <a:p>
                      <a:r>
                        <a:rPr lang="en-US" sz="1100" b="1">
                          <a:solidFill>
                            <a:schemeClr val="tx1"/>
                          </a:solidFill>
                        </a:rPr>
                        <a:t>Page 12</a:t>
                      </a:r>
                      <a:endParaRPr lang="en-US" sz="1100" b="1" dirty="0">
                        <a:solidFill>
                          <a:schemeClr val="tx1"/>
                        </a:solidFill>
                      </a:endParaRPr>
                    </a:p>
                  </a:txBody>
                  <a:tcPr marL="274320" anchor="ctr">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93207">
                <a:tc>
                  <a:txBody>
                    <a:bodyPr/>
                    <a:lstStyle/>
                    <a:p>
                      <a:r>
                        <a:rPr lang="en-US" b="1">
                          <a:solidFill>
                            <a:schemeClr val="tx1"/>
                          </a:solidFill>
                        </a:rPr>
                        <a:t>HR Use Cases</a:t>
                      </a:r>
                      <a:endParaRPr lang="en-US" b="1" dirty="0">
                        <a:solidFill>
                          <a:schemeClr val="tx1"/>
                        </a:solidFill>
                      </a:endParaRPr>
                    </a:p>
                  </a:txBody>
                  <a:tcPr marL="274320" anchor="ct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tc>
                  <a:txBody>
                    <a:bodyPr/>
                    <a:lstStyle/>
                    <a:p>
                      <a:r>
                        <a:rPr lang="en-US" sz="1100" b="1">
                          <a:solidFill>
                            <a:schemeClr val="tx1"/>
                          </a:solidFill>
                        </a:rPr>
                        <a:t>Page 31</a:t>
                      </a:r>
                      <a:endParaRPr lang="en-US" sz="1100" b="1" dirty="0">
                        <a:solidFill>
                          <a:schemeClr val="tx1"/>
                        </a:solidFill>
                      </a:endParaRPr>
                    </a:p>
                  </a:txBody>
                  <a:tcPr marL="274320" anchor="ctr">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121579386"/>
                  </a:ext>
                </a:extLst>
              </a:tr>
              <a:tr h="793207">
                <a:tc>
                  <a:txBody>
                    <a:bodyPr/>
                    <a:lstStyle/>
                    <a:p>
                      <a:r>
                        <a:rPr lang="en-US" b="1" dirty="0">
                          <a:solidFill>
                            <a:schemeClr val="tx1"/>
                          </a:solidFill>
                        </a:rPr>
                        <a:t>Procurement Use Cases</a:t>
                      </a:r>
                    </a:p>
                  </a:txBody>
                  <a:tcPr marL="274320" anchor="ct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tc>
                  <a:txBody>
                    <a:bodyPr/>
                    <a:lstStyle/>
                    <a:p>
                      <a:r>
                        <a:rPr lang="en-US" sz="1100" b="1" dirty="0">
                          <a:solidFill>
                            <a:schemeClr val="tx1"/>
                          </a:solidFill>
                        </a:rPr>
                        <a:t>Page 47</a:t>
                      </a:r>
                    </a:p>
                  </a:txBody>
                  <a:tcPr marL="274320" anchor="ctr">
                    <a:lnR w="12700" cap="flat" cmpd="sng" algn="ctr">
                      <a:no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717787347"/>
                  </a:ext>
                </a:extLst>
              </a:tr>
            </a:tbl>
          </a:graphicData>
        </a:graphic>
      </p:graphicFrame>
    </p:spTree>
    <p:extLst>
      <p:ext uri="{BB962C8B-B14F-4D97-AF65-F5344CB8AC3E}">
        <p14:creationId xmlns:p14="http://schemas.microsoft.com/office/powerpoint/2010/main" val="16232969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042501747"/>
              </p:ext>
            </p:extLst>
          </p:nvPr>
        </p:nvGraphicFramePr>
        <p:xfrm>
          <a:off x="461469" y="852488"/>
          <a:ext cx="11271744" cy="1318288"/>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1959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F4: Manage Accounts Payable – Employee Travel and Expenses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8783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US Banks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eVisions Intellicheck</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Microsoft Office (Excel)</a:t>
                      </a:r>
                      <a:endParaRPr lang="en-US" sz="1200" b="0" i="0" u="none" strike="noStrike" noProof="0" dirty="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3517887"/>
                  </a:ext>
                </a:extLst>
              </a:tr>
            </a:tbl>
          </a:graphicData>
        </a:graphic>
      </p:graphicFrame>
      <p:sp>
        <p:nvSpPr>
          <p:cNvPr id="5" name="Text Box 9">
            <a:extLst>
              <a:ext uri="{FF2B5EF4-FFF2-40B4-BE49-F238E27FC236}">
                <a16:creationId xmlns:a16="http://schemas.microsoft.com/office/drawing/2014/main" id="{1FB8B881-45AD-8976-3F4E-B80ED6548FEE}"/>
              </a:ext>
            </a:extLst>
          </p:cNvPr>
          <p:cNvSpPr txBox="1">
            <a:spLocks/>
          </p:cNvSpPr>
          <p:nvPr/>
        </p:nvSpPr>
        <p:spPr bwMode="auto">
          <a:xfrm>
            <a:off x="2261966" y="89088"/>
            <a:ext cx="7457768"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6" name="Group 5">
            <a:extLst>
              <a:ext uri="{FF2B5EF4-FFF2-40B4-BE49-F238E27FC236}">
                <a16:creationId xmlns:a16="http://schemas.microsoft.com/office/drawing/2014/main" id="{A5155A61-4B29-8570-E0A3-98AF579B47BB}"/>
              </a:ext>
            </a:extLst>
          </p:cNvPr>
          <p:cNvGrpSpPr/>
          <p:nvPr/>
        </p:nvGrpSpPr>
        <p:grpSpPr>
          <a:xfrm>
            <a:off x="2379133" y="174453"/>
            <a:ext cx="7230534" cy="510118"/>
            <a:chOff x="2359152" y="1248581"/>
            <a:chExt cx="7501045" cy="628586"/>
          </a:xfrm>
        </p:grpSpPr>
        <p:sp>
          <p:nvSpPr>
            <p:cNvPr id="7" name="Text Box 10">
              <a:extLst>
                <a:ext uri="{FF2B5EF4-FFF2-40B4-BE49-F238E27FC236}">
                  <a16:creationId xmlns:a16="http://schemas.microsoft.com/office/drawing/2014/main" id="{1D62378E-7825-1ABD-35CD-6989A9E80554}"/>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Invoices</a:t>
              </a:r>
              <a:endParaRPr kumimoji="0" altLang="en-US" sz="1050" b="0" i="0" u="none" strike="noStrike" kern="1200" cap="none" spc="0" normalizeH="0" baseline="0" noProof="0">
                <a:ln>
                  <a:noFill/>
                </a:ln>
                <a:effectLst/>
                <a:uLnTx/>
                <a:uFillTx/>
                <a:latin typeface="Arial"/>
                <a:ea typeface="+mn-ea"/>
                <a:cs typeface="+mn-cs"/>
              </a:endParaRPr>
            </a:p>
          </p:txBody>
        </p:sp>
        <p:sp>
          <p:nvSpPr>
            <p:cNvPr id="8" name="Text Box 11">
              <a:extLst>
                <a:ext uri="{FF2B5EF4-FFF2-40B4-BE49-F238E27FC236}">
                  <a16:creationId xmlns:a16="http://schemas.microsoft.com/office/drawing/2014/main" id="{37AD7415-496A-8BF5-00CE-2CD9E6EEEFC5}"/>
                </a:ext>
              </a:extLst>
            </p:cNvPr>
            <p:cNvSpPr txBox="1">
              <a:spLocks/>
            </p:cNvSpPr>
            <p:nvPr/>
          </p:nvSpPr>
          <p:spPr bwMode="auto">
            <a:xfrm>
              <a:off x="865242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Process Payments</a:t>
              </a:r>
              <a:endParaRPr kumimoji="0" altLang="en-US" sz="1050" b="0" i="0" u="none" strike="noStrike" kern="1200" cap="none" spc="0" normalizeH="0" baseline="0" noProof="0">
                <a:ln>
                  <a:noFill/>
                </a:ln>
                <a:effectLst/>
                <a:uLnTx/>
                <a:uFillTx/>
                <a:latin typeface="Arial"/>
                <a:ea typeface="+mn-ea"/>
                <a:cs typeface="+mn-cs"/>
              </a:endParaRPr>
            </a:p>
          </p:txBody>
        </p:sp>
        <p:sp>
          <p:nvSpPr>
            <p:cNvPr id="9" name="Text Box 12">
              <a:extLst>
                <a:ext uri="{FF2B5EF4-FFF2-40B4-BE49-F238E27FC236}">
                  <a16:creationId xmlns:a16="http://schemas.microsoft.com/office/drawing/2014/main" id="{E425E01D-C13C-0999-2510-C80CD8E82559}"/>
                </a:ext>
              </a:extLst>
            </p:cNvPr>
            <p:cNvSpPr txBox="1">
              <a:spLocks/>
            </p:cNvSpPr>
            <p:nvPr/>
          </p:nvSpPr>
          <p:spPr bwMode="auto">
            <a:xfrm>
              <a:off x="739377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solidFill>
                    <a:srgbClr val="000000"/>
                  </a:solidFill>
                  <a:effectLst/>
                  <a:uLnTx/>
                  <a:uFillTx/>
                  <a:latin typeface="Arial"/>
                </a:defRPr>
              </a:lvl1pPr>
            </a:lstStyle>
            <a:p>
              <a:r>
                <a:rPr lang="en-US" altLang="en-US" sz="1050">
                  <a:solidFill>
                    <a:schemeClr val="tx1"/>
                  </a:solidFill>
                </a:rPr>
                <a:t>Manage Payables Debit / Credit Memos</a:t>
              </a:r>
              <a:endParaRPr altLang="en-US" sz="1050">
                <a:solidFill>
                  <a:schemeClr val="tx1"/>
                </a:solidFill>
              </a:endParaRPr>
            </a:p>
          </p:txBody>
        </p:sp>
        <p:sp>
          <p:nvSpPr>
            <p:cNvPr id="10" name="Text Box 12">
              <a:extLst>
                <a:ext uri="{FF2B5EF4-FFF2-40B4-BE49-F238E27FC236}">
                  <a16:creationId xmlns:a16="http://schemas.microsoft.com/office/drawing/2014/main" id="{8795093D-9492-8B39-FD8A-58FD4C281B38}"/>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Travel &amp; Expenses</a:t>
              </a:r>
              <a:endParaRPr kumimoji="0" altLang="en-US" sz="1050" b="0" i="0" u="none" strike="noStrike" kern="1200" cap="none" spc="0" normalizeH="0" baseline="0" noProof="0">
                <a:ln>
                  <a:noFill/>
                </a:ln>
                <a:effectLst/>
                <a:uLnTx/>
                <a:uFillTx/>
                <a:latin typeface="Arial"/>
                <a:ea typeface="+mn-ea"/>
                <a:cs typeface="+mn-cs"/>
              </a:endParaRPr>
            </a:p>
          </p:txBody>
        </p:sp>
        <p:sp>
          <p:nvSpPr>
            <p:cNvPr id="11" name="Text Box 11">
              <a:extLst>
                <a:ext uri="{FF2B5EF4-FFF2-40B4-BE49-F238E27FC236}">
                  <a16:creationId xmlns:a16="http://schemas.microsoft.com/office/drawing/2014/main" id="{11BB8716-9E9F-1FE8-03F1-808BE20FDAEE}"/>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P-Cards</a:t>
              </a:r>
              <a:endParaRPr kumimoji="0" altLang="en-US" sz="1050" b="0" i="0" u="none" strike="noStrike" kern="1200" cap="none" spc="0" normalizeH="0" baseline="0" noProof="0">
                <a:ln>
                  <a:noFill/>
                </a:ln>
                <a:effectLst/>
                <a:uLnTx/>
                <a:uFillTx/>
                <a:latin typeface="Arial"/>
                <a:ea typeface="+mn-ea"/>
                <a:cs typeface="+mn-cs"/>
              </a:endParaRPr>
            </a:p>
          </p:txBody>
        </p:sp>
        <p:sp>
          <p:nvSpPr>
            <p:cNvPr id="12" name="Text Box 11">
              <a:extLst>
                <a:ext uri="{FF2B5EF4-FFF2-40B4-BE49-F238E27FC236}">
                  <a16:creationId xmlns:a16="http://schemas.microsoft.com/office/drawing/2014/main" id="{2CC97ECC-0CFD-5311-7C6C-ABBE962F0C22}"/>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1099s</a:t>
              </a:r>
              <a:endParaRPr kumimoji="0" altLang="en-US" sz="1050" b="0" i="0" u="none" strike="noStrike" kern="1200" cap="none" spc="0" normalizeH="0" baseline="0" noProof="0">
                <a:ln>
                  <a:noFill/>
                </a:ln>
                <a:effectLst/>
                <a:uLnTx/>
                <a:uFillTx/>
                <a:latin typeface="Arial"/>
                <a:ea typeface="+mn-ea"/>
                <a:cs typeface="+mn-cs"/>
              </a:endParaRPr>
            </a:p>
          </p:txBody>
        </p:sp>
      </p:grpSp>
    </p:spTree>
    <p:extLst>
      <p:ext uri="{BB962C8B-B14F-4D97-AF65-F5344CB8AC3E}">
        <p14:creationId xmlns:p14="http://schemas.microsoft.com/office/powerpoint/2010/main" val="1396362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486841043"/>
              </p:ext>
            </p:extLst>
          </p:nvPr>
        </p:nvGraphicFramePr>
        <p:xfrm>
          <a:off x="461469" y="911776"/>
          <a:ext cx="11271744" cy="523502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62337">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F5: Manage Budgeting &amp; Planning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782631">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Provide the ability to perform more dynamic Budgeting and Planning activities in a fully integrated budgeting tools that offer Excel integration (e.g., setup fields, spread funding, pull actuals), allowing for the tracking of multiple revisions throughout the budgeting cycle and speeding up the time to decision. Reduce time spent developing the budget and provide the capability to drill down into financial metrics with views for long-term financial planning.</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60886">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Finance Manager(s), Finance Director,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(e.g., departmental budgeting staff)</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60886">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lgn="l">
                        <a:lnSpc>
                          <a:spcPct val="100000"/>
                        </a:lnSpc>
                        <a:spcBef>
                          <a:spcPts val="0"/>
                        </a:spcBef>
                        <a:spcAft>
                          <a:spcPts val="0"/>
                        </a:spcAft>
                        <a:buNone/>
                      </a:pPr>
                      <a:r>
                        <a:rPr lang="en-US" sz="1200" b="0" i="0" u="none" strike="noStrike" kern="1200" noProof="0">
                          <a:solidFill>
                            <a:schemeClr val="tx1"/>
                          </a:solidFill>
                          <a:latin typeface="+mn-lt"/>
                        </a:rPr>
                        <a:t>Annual budgeting process begins, departments begin to generate their budgets for the next year.</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60886">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buNone/>
                      </a:pPr>
                      <a:r>
                        <a:rPr lang="en-US" sz="1200" b="0" i="0" u="none" strike="noStrike" kern="1200" noProof="0">
                          <a:solidFill>
                            <a:schemeClr val="tx1"/>
                          </a:solidFill>
                          <a:latin typeface="+mn-lt"/>
                        </a:rPr>
                        <a:t>Budget approvals are available in the ERP system to drive ongoing Financial Planning and Budget reporting throughout the fiscal year.</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050774">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kern="1200">
                          <a:solidFill>
                            <a:schemeClr val="tx1"/>
                          </a:solidFill>
                          <a:effectLst/>
                          <a:latin typeface="+mn-lt"/>
                          <a:ea typeface="+mn-ea"/>
                          <a:cs typeface="+mn-cs"/>
                        </a:rPr>
                        <a:t>FS1: Budget managers have the flexibility to design the budget </a:t>
                      </a:r>
                      <a:r>
                        <a:rPr lang="en-US" sz="1200">
                          <a:cs typeface="Arial"/>
                        </a:rPr>
                        <a:t>(e.g., budgeting to account pools vs. account codes) and</a:t>
                      </a:r>
                      <a:r>
                        <a:rPr lang="en-US" sz="1200" kern="1200">
                          <a:solidFill>
                            <a:schemeClr val="tx1"/>
                          </a:solidFill>
                          <a:effectLst/>
                          <a:latin typeface="+mn-lt"/>
                          <a:ea typeface="+mn-ea"/>
                          <a:cs typeface="+mn-cs"/>
                        </a:rPr>
                        <a:t> are provided self-service capabilities that allow for accessible, direct views of the budget at any points in time to provide early and more confident decisions to be made regarding the forecast.</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FS2: Provide the ability for departmental budgeting staff to enter their own budgeting data based on established budget templates (including formulas), to analyze and reallocate their own budgets, and to attach supporting documents to their budgetary submissions. Enable budgetary submissions to be processed through an approval workflow before they are consolidated.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FS3: Ability to manage cost allocation models and projections to feed top-line understanding of the budget as it evolves throughout the budget process.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FS4: Highlight the native capabilities for staffing and compensation models – payroll, budget, and HR (e.g., managing staffing changes)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FS5: Provide the </a:t>
                      </a:r>
                      <a:r>
                        <a:rPr lang="en-US" sz="1200" b="0" i="0" u="none" strike="noStrike" kern="1200" noProof="0">
                          <a:solidFill>
                            <a:schemeClr val="tx1"/>
                          </a:solidFill>
                          <a:effectLst/>
                          <a:latin typeface="+mn-lt"/>
                        </a:rPr>
                        <a:t>ability to download and upload budget inputs for use in a dedicated budget solution for variance analysis to improve decision making through greater granularity in the decision-making process. </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FS6: Provide rolling 12-month forecast capabilities, with different views of the budget available to serve the needs of different roles (department leader, finance director, etc.). Capturing and forecasting tuition, room and board, and financial aid needs </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FS7: Provide the ability to aggregate the budgets as per the organization structure and provide managers with a consolidated view that can be used for day-to-day operational purpose.​ Perform ongoing revisions to budget spread and create projections (revision of last year’s budget). Maintain total committed annual budgetary amounts. Annually request additional funding and revise the budget.</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9" name="Text Box 9">
            <a:extLst>
              <a:ext uri="{FF2B5EF4-FFF2-40B4-BE49-F238E27FC236}">
                <a16:creationId xmlns:a16="http://schemas.microsoft.com/office/drawing/2014/main" id="{71961652-6E95-7312-CEA9-38D9F6905287}"/>
              </a:ext>
            </a:extLst>
          </p:cNvPr>
          <p:cNvSpPr txBox="1">
            <a:spLocks/>
          </p:cNvSpPr>
          <p:nvPr/>
        </p:nvSpPr>
        <p:spPr bwMode="auto">
          <a:xfrm>
            <a:off x="1871133" y="76200"/>
            <a:ext cx="7806268" cy="807143"/>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10" name="Group 9">
            <a:extLst>
              <a:ext uri="{FF2B5EF4-FFF2-40B4-BE49-F238E27FC236}">
                <a16:creationId xmlns:a16="http://schemas.microsoft.com/office/drawing/2014/main" id="{F3B4F367-391A-DD28-3FB9-DE9AA34BE322}"/>
              </a:ext>
            </a:extLst>
          </p:cNvPr>
          <p:cNvGrpSpPr/>
          <p:nvPr/>
        </p:nvGrpSpPr>
        <p:grpSpPr>
          <a:xfrm>
            <a:off x="2034176" y="170718"/>
            <a:ext cx="7564746" cy="540481"/>
            <a:chOff x="2665243" y="1288257"/>
            <a:chExt cx="6734326" cy="628586"/>
          </a:xfrm>
        </p:grpSpPr>
        <p:sp>
          <p:nvSpPr>
            <p:cNvPr id="11" name="Text Box 19">
              <a:extLst>
                <a:ext uri="{FF2B5EF4-FFF2-40B4-BE49-F238E27FC236}">
                  <a16:creationId xmlns:a16="http://schemas.microsoft.com/office/drawing/2014/main" id="{F7C8F665-B774-7743-D685-0202A92D9E3D}"/>
                </a:ext>
              </a:extLst>
            </p:cNvPr>
            <p:cNvSpPr txBox="1">
              <a:spLocks/>
            </p:cNvSpPr>
            <p:nvPr/>
          </p:nvSpPr>
          <p:spPr bwMode="auto">
            <a:xfrm>
              <a:off x="8191799"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effectLst/>
                  <a:uLnTx/>
                  <a:uFillTx/>
                  <a:latin typeface="Arial"/>
                </a:defRPr>
              </a:lvl1pPr>
            </a:lstStyle>
            <a:p>
              <a:r>
                <a:rPr lang="en-US" altLang="en-US" sz="900"/>
                <a:t>Perform Long-Term Financial Planning</a:t>
              </a:r>
            </a:p>
          </p:txBody>
        </p:sp>
        <p:sp>
          <p:nvSpPr>
            <p:cNvPr id="12" name="Text Box 19">
              <a:extLst>
                <a:ext uri="{FF2B5EF4-FFF2-40B4-BE49-F238E27FC236}">
                  <a16:creationId xmlns:a16="http://schemas.microsoft.com/office/drawing/2014/main" id="{9487A37E-76E8-E57A-91AD-2F5342D23CE1}"/>
                </a:ext>
              </a:extLst>
            </p:cNvPr>
            <p:cNvSpPr txBox="1">
              <a:spLocks/>
            </p:cNvSpPr>
            <p:nvPr/>
          </p:nvSpPr>
          <p:spPr bwMode="auto">
            <a:xfrm>
              <a:off x="5428521"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900"/>
                <a:t>Manage Financial Performance</a:t>
              </a:r>
              <a:endParaRPr lang="en-US" sz="900">
                <a:solidFill>
                  <a:schemeClr val="tx1"/>
                </a:solidFill>
              </a:endParaRPr>
            </a:p>
          </p:txBody>
        </p:sp>
        <p:sp>
          <p:nvSpPr>
            <p:cNvPr id="13" name="Text Box 19">
              <a:extLst>
                <a:ext uri="{FF2B5EF4-FFF2-40B4-BE49-F238E27FC236}">
                  <a16:creationId xmlns:a16="http://schemas.microsoft.com/office/drawing/2014/main" id="{5189D2AC-BFE8-6A17-D99E-3FF7717731BD}"/>
                </a:ext>
              </a:extLst>
            </p:cNvPr>
            <p:cNvSpPr txBox="1">
              <a:spLocks/>
            </p:cNvSpPr>
            <p:nvPr/>
          </p:nvSpPr>
          <p:spPr bwMode="auto">
            <a:xfrm>
              <a:off x="6810160" y="1288257"/>
              <a:ext cx="1207770" cy="628586"/>
            </a:xfrm>
            <a:prstGeom prst="rect">
              <a:avLst/>
            </a:prstGeom>
            <a:solidFill>
              <a:schemeClr val="bg1"/>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900" b="0" i="0" u="none" strike="noStrike" kern="1200" cap="none" spc="0" normalizeH="0" baseline="0" noProof="0">
                  <a:ln>
                    <a:noFill/>
                  </a:ln>
                  <a:effectLst/>
                  <a:uLnTx/>
                  <a:uFillTx/>
                  <a:ea typeface="+mn-ea"/>
                  <a:cs typeface="+mn-cs"/>
                </a:rPr>
                <a:t>Perform Capital Planning</a:t>
              </a:r>
              <a:endParaRPr kumimoji="0" altLang="en-US" sz="900" b="0" i="0" u="none" strike="noStrike" kern="1200" cap="none" spc="0" normalizeH="0" baseline="0" noProof="0">
                <a:ln>
                  <a:noFill/>
                </a:ln>
                <a:effectLst/>
                <a:uLnTx/>
                <a:uFillTx/>
                <a:ea typeface="+mn-ea"/>
                <a:cs typeface="+mn-cs"/>
              </a:endParaRPr>
            </a:p>
          </p:txBody>
        </p:sp>
        <p:sp>
          <p:nvSpPr>
            <p:cNvPr id="14" name="Text Box 19">
              <a:extLst>
                <a:ext uri="{FF2B5EF4-FFF2-40B4-BE49-F238E27FC236}">
                  <a16:creationId xmlns:a16="http://schemas.microsoft.com/office/drawing/2014/main" id="{92B65881-CABD-318B-9939-03D14E2173CE}"/>
                </a:ext>
              </a:extLst>
            </p:cNvPr>
            <p:cNvSpPr txBox="1">
              <a:spLocks/>
            </p:cNvSpPr>
            <p:nvPr/>
          </p:nvSpPr>
          <p:spPr bwMode="auto">
            <a:xfrm>
              <a:off x="2665243"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lvl="0" algn="ctr">
                <a:buClr>
                  <a:srgbClr val="00529B"/>
                </a:buClr>
                <a:defRPr/>
              </a:pPr>
              <a:r>
                <a:rPr lang="en-US" altLang="en-US" sz="900"/>
                <a:t>Create Budgetary Estimates, Plans and Forecasts</a:t>
              </a:r>
              <a:endParaRPr kumimoji="0" altLang="en-US" sz="900" b="0" i="0" u="none" strike="noStrike" kern="1200" cap="none" spc="0" normalizeH="0" baseline="0" noProof="0">
                <a:ln>
                  <a:noFill/>
                </a:ln>
                <a:effectLst/>
                <a:uLnTx/>
                <a:uFillTx/>
              </a:endParaRPr>
            </a:p>
          </p:txBody>
        </p:sp>
        <p:sp>
          <p:nvSpPr>
            <p:cNvPr id="15" name="Text Box 19">
              <a:extLst>
                <a:ext uri="{FF2B5EF4-FFF2-40B4-BE49-F238E27FC236}">
                  <a16:creationId xmlns:a16="http://schemas.microsoft.com/office/drawing/2014/main" id="{D16CB815-A3D4-8605-9DF0-16A3094B0055}"/>
                </a:ext>
              </a:extLst>
            </p:cNvPr>
            <p:cNvSpPr txBox="1">
              <a:spLocks/>
            </p:cNvSpPr>
            <p:nvPr/>
          </p:nvSpPr>
          <p:spPr bwMode="auto">
            <a:xfrm>
              <a:off x="4046882"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900"/>
                <a:t>Consolidate &amp; Revise Budgets</a:t>
              </a:r>
              <a:endParaRPr lang="en-US" sz="900">
                <a:solidFill>
                  <a:schemeClr val="tx1"/>
                </a:solidFill>
              </a:endParaRPr>
            </a:p>
          </p:txBody>
        </p:sp>
      </p:grpSp>
    </p:spTree>
    <p:extLst>
      <p:ext uri="{BB962C8B-B14F-4D97-AF65-F5344CB8AC3E}">
        <p14:creationId xmlns:p14="http://schemas.microsoft.com/office/powerpoint/2010/main" val="1287870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668028851"/>
              </p:ext>
            </p:extLst>
          </p:nvPr>
        </p:nvGraphicFramePr>
        <p:xfrm>
          <a:off x="461469" y="1013354"/>
          <a:ext cx="11271744" cy="4937802"/>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6578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F5: Manage Budgeting &amp; Planning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3262684">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ea typeface="+mn-ea"/>
                          <a:cs typeface="+mn-cs"/>
                        </a:rPr>
                        <a:t>FS8: </a:t>
                      </a:r>
                      <a:r>
                        <a:rPr lang="en-US" sz="1200" b="0" i="0" u="none" strike="noStrike" kern="1200" noProof="0">
                          <a:solidFill>
                            <a:schemeClr val="tx1"/>
                          </a:solidFill>
                          <a:effectLst/>
                          <a:latin typeface="+mn-lt"/>
                        </a:rPr>
                        <a:t>Provide the ability to have budget data more readily accessible in the GL with a simplified reporting process and improved decision tracking at a detailed level (e.g., the ability to understand the source of adjustment and reasoning).</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FS9: Provide visibility into variance and plan vs. actual throughout the year, including updates based on actual project expenditures.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rPr>
                        <a:t>FS10: Provide the ability to integrate financial forecasts (e.g., current budget and plan; cost reports of budget vs forecast). Demonstrate ability to roll-forward balances and </a:t>
                      </a:r>
                      <a:r>
                        <a:rPr lang="en-US" sz="1200">
                          <a:cs typeface="Arial"/>
                        </a:rPr>
                        <a:t>forecast construction inflation and the total amount that the project will cost.</a:t>
                      </a:r>
                      <a:endParaRPr lang="en-US" sz="1200" b="0" i="0" u="none" strike="noStrike" kern="1200" noProof="0">
                        <a:solidFill>
                          <a:schemeClr val="tx1"/>
                        </a:solidFill>
                        <a:effectLst/>
                        <a:latin typeface="+mn-lt"/>
                      </a:endParaRP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FS11: Automatically integrate information on maintenance agreements and software renewals from finance and procurement modules.</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FS12: Ability to pull in data and build out data from multiple data sources (e.g., utility debt costs).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rPr>
                        <a:t>FS13: Delineate and capture types of adjustments made to budget (e.g., new funding from the State, salary adjustments, healthcare costs) for improved revision tracking at a detailed level.</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FS14: Provide ability to monitor budgets across various departments and reallocate funds and programs as needed.</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FS15: Support rules that restrict transfer of funds.</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FS16: Provide ability to capture long-term forecasted expenses, including notifications of anticipated renewals, staffing/payroll changes, and various depreciation schedules. Pull data from multiple years to create trending forecasts. </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FS17: Provide the ability to incorporate key drivers in the systems’ extended planning and analytics capabilities, including the integration of procurement planning and HR planning (e.g., people costs) and the ability for users to create manage reports for finance metrics.</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FS18: Ability to establish and manage budgets by Fund, Program and Grant.</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111955">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JAGGEAR (e.g., Purchasing, Student Stipends, Accounts Payable)</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err="1">
                          <a:solidFill>
                            <a:schemeClr val="tx1"/>
                          </a:solidFill>
                          <a:latin typeface="+mn-lt"/>
                        </a:rPr>
                        <a:t>LCPTracker</a:t>
                      </a:r>
                      <a:r>
                        <a:rPr lang="en-US" sz="1200" b="0" i="0" u="none" strike="noStrike" noProof="0">
                          <a:solidFill>
                            <a:schemeClr val="tx1"/>
                          </a:solidFill>
                          <a:latin typeface="+mn-lt"/>
                        </a:rPr>
                        <a:t> (State software – houses labor, wage)</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Data Lakes (including the ability to manage planning data that comes from data sources outside the ERP)</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Microsoft Office 365</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5951234"/>
                  </a:ext>
                </a:extLst>
              </a:tr>
            </a:tbl>
          </a:graphicData>
        </a:graphic>
      </p:graphicFrame>
      <p:sp>
        <p:nvSpPr>
          <p:cNvPr id="2" name="Text Box 9">
            <a:extLst>
              <a:ext uri="{FF2B5EF4-FFF2-40B4-BE49-F238E27FC236}">
                <a16:creationId xmlns:a16="http://schemas.microsoft.com/office/drawing/2014/main" id="{040ADD90-8DC1-E7FD-2659-82AD21E344A2}"/>
              </a:ext>
            </a:extLst>
          </p:cNvPr>
          <p:cNvSpPr txBox="1">
            <a:spLocks/>
          </p:cNvSpPr>
          <p:nvPr/>
        </p:nvSpPr>
        <p:spPr bwMode="auto">
          <a:xfrm>
            <a:off x="1871133" y="76200"/>
            <a:ext cx="7806268" cy="807143"/>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4" name="Group 3">
            <a:extLst>
              <a:ext uri="{FF2B5EF4-FFF2-40B4-BE49-F238E27FC236}">
                <a16:creationId xmlns:a16="http://schemas.microsoft.com/office/drawing/2014/main" id="{BD86AA95-546C-29FF-1387-8EB975A2BA50}"/>
              </a:ext>
            </a:extLst>
          </p:cNvPr>
          <p:cNvGrpSpPr/>
          <p:nvPr/>
        </p:nvGrpSpPr>
        <p:grpSpPr>
          <a:xfrm>
            <a:off x="2034176" y="170718"/>
            <a:ext cx="7564746" cy="540481"/>
            <a:chOff x="2665243" y="1288257"/>
            <a:chExt cx="6734326" cy="628586"/>
          </a:xfrm>
        </p:grpSpPr>
        <p:sp>
          <p:nvSpPr>
            <p:cNvPr id="5" name="Text Box 19">
              <a:extLst>
                <a:ext uri="{FF2B5EF4-FFF2-40B4-BE49-F238E27FC236}">
                  <a16:creationId xmlns:a16="http://schemas.microsoft.com/office/drawing/2014/main" id="{1EBC9F8E-E9B7-4854-13A6-5D86F2C0A0DD}"/>
                </a:ext>
              </a:extLst>
            </p:cNvPr>
            <p:cNvSpPr txBox="1">
              <a:spLocks/>
            </p:cNvSpPr>
            <p:nvPr/>
          </p:nvSpPr>
          <p:spPr bwMode="auto">
            <a:xfrm>
              <a:off x="8191799"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effectLst/>
                  <a:uLnTx/>
                  <a:uFillTx/>
                  <a:latin typeface="Arial"/>
                </a:defRPr>
              </a:lvl1pPr>
            </a:lstStyle>
            <a:p>
              <a:r>
                <a:rPr lang="en-US" altLang="en-US" sz="900"/>
                <a:t>Perform Long-Term Financial Planning</a:t>
              </a:r>
            </a:p>
          </p:txBody>
        </p:sp>
        <p:sp>
          <p:nvSpPr>
            <p:cNvPr id="6" name="Text Box 19">
              <a:extLst>
                <a:ext uri="{FF2B5EF4-FFF2-40B4-BE49-F238E27FC236}">
                  <a16:creationId xmlns:a16="http://schemas.microsoft.com/office/drawing/2014/main" id="{681F2256-9701-F3FC-4097-124285078FFD}"/>
                </a:ext>
              </a:extLst>
            </p:cNvPr>
            <p:cNvSpPr txBox="1">
              <a:spLocks/>
            </p:cNvSpPr>
            <p:nvPr/>
          </p:nvSpPr>
          <p:spPr bwMode="auto">
            <a:xfrm>
              <a:off x="5428521"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900"/>
                <a:t>Manage Financial Performance</a:t>
              </a:r>
              <a:endParaRPr lang="en-US" sz="900">
                <a:solidFill>
                  <a:schemeClr val="tx1"/>
                </a:solidFill>
              </a:endParaRPr>
            </a:p>
          </p:txBody>
        </p:sp>
        <p:sp>
          <p:nvSpPr>
            <p:cNvPr id="7" name="Text Box 19">
              <a:extLst>
                <a:ext uri="{FF2B5EF4-FFF2-40B4-BE49-F238E27FC236}">
                  <a16:creationId xmlns:a16="http://schemas.microsoft.com/office/drawing/2014/main" id="{2E1E909F-E737-4418-26E8-FE5CDA06F0C5}"/>
                </a:ext>
              </a:extLst>
            </p:cNvPr>
            <p:cNvSpPr txBox="1">
              <a:spLocks/>
            </p:cNvSpPr>
            <p:nvPr/>
          </p:nvSpPr>
          <p:spPr bwMode="auto">
            <a:xfrm>
              <a:off x="6810160" y="1288257"/>
              <a:ext cx="1207770" cy="628586"/>
            </a:xfrm>
            <a:prstGeom prst="rect">
              <a:avLst/>
            </a:prstGeom>
            <a:solidFill>
              <a:schemeClr val="bg1"/>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900" b="0" i="0" u="none" strike="noStrike" kern="1200" cap="none" spc="0" normalizeH="0" baseline="0" noProof="0">
                  <a:ln>
                    <a:noFill/>
                  </a:ln>
                  <a:effectLst/>
                  <a:uLnTx/>
                  <a:uFillTx/>
                  <a:ea typeface="+mn-ea"/>
                  <a:cs typeface="+mn-cs"/>
                </a:rPr>
                <a:t>Perform Capital Planning</a:t>
              </a:r>
              <a:endParaRPr kumimoji="0" altLang="en-US" sz="900" b="0" i="0" u="none" strike="noStrike" kern="1200" cap="none" spc="0" normalizeH="0" baseline="0" noProof="0">
                <a:ln>
                  <a:noFill/>
                </a:ln>
                <a:effectLst/>
                <a:uLnTx/>
                <a:uFillTx/>
                <a:ea typeface="+mn-ea"/>
                <a:cs typeface="+mn-cs"/>
              </a:endParaRPr>
            </a:p>
          </p:txBody>
        </p:sp>
        <p:sp>
          <p:nvSpPr>
            <p:cNvPr id="8" name="Text Box 19">
              <a:extLst>
                <a:ext uri="{FF2B5EF4-FFF2-40B4-BE49-F238E27FC236}">
                  <a16:creationId xmlns:a16="http://schemas.microsoft.com/office/drawing/2014/main" id="{30C1A6B5-2FDD-047E-EAC5-C0DE617D4F9B}"/>
                </a:ext>
              </a:extLst>
            </p:cNvPr>
            <p:cNvSpPr txBox="1">
              <a:spLocks/>
            </p:cNvSpPr>
            <p:nvPr/>
          </p:nvSpPr>
          <p:spPr bwMode="auto">
            <a:xfrm>
              <a:off x="2665243"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lvl="0" algn="ctr">
                <a:buClr>
                  <a:srgbClr val="00529B"/>
                </a:buClr>
                <a:defRPr/>
              </a:pPr>
              <a:r>
                <a:rPr lang="en-US" altLang="en-US" sz="900"/>
                <a:t>Create Budgetary Estimates, Plans and Forecasts</a:t>
              </a:r>
              <a:endParaRPr kumimoji="0" altLang="en-US" sz="900" b="0" i="0" u="none" strike="noStrike" kern="1200" cap="none" spc="0" normalizeH="0" baseline="0" noProof="0">
                <a:ln>
                  <a:noFill/>
                </a:ln>
                <a:effectLst/>
                <a:uLnTx/>
                <a:uFillTx/>
              </a:endParaRPr>
            </a:p>
          </p:txBody>
        </p:sp>
        <p:sp>
          <p:nvSpPr>
            <p:cNvPr id="9" name="Text Box 19">
              <a:extLst>
                <a:ext uri="{FF2B5EF4-FFF2-40B4-BE49-F238E27FC236}">
                  <a16:creationId xmlns:a16="http://schemas.microsoft.com/office/drawing/2014/main" id="{C992E58D-49EB-332C-DC73-756E4D0BCD3D}"/>
                </a:ext>
              </a:extLst>
            </p:cNvPr>
            <p:cNvSpPr txBox="1">
              <a:spLocks/>
            </p:cNvSpPr>
            <p:nvPr/>
          </p:nvSpPr>
          <p:spPr bwMode="auto">
            <a:xfrm>
              <a:off x="4046882" y="1288257"/>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900"/>
                <a:t>Consolidate &amp; Revise Budgets</a:t>
              </a:r>
              <a:endParaRPr lang="en-US" sz="900">
                <a:solidFill>
                  <a:schemeClr val="tx1"/>
                </a:solidFill>
              </a:endParaRPr>
            </a:p>
          </p:txBody>
        </p:sp>
      </p:grpSp>
    </p:spTree>
    <p:extLst>
      <p:ext uri="{BB962C8B-B14F-4D97-AF65-F5344CB8AC3E}">
        <p14:creationId xmlns:p14="http://schemas.microsoft.com/office/powerpoint/2010/main" val="1462614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525900460"/>
              </p:ext>
            </p:extLst>
          </p:nvPr>
        </p:nvGraphicFramePr>
        <p:xfrm>
          <a:off x="461469" y="852488"/>
          <a:ext cx="11271744" cy="5273110"/>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5680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F6: Use Case: Manage Grants as a Grantee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770684">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Provide a central location to manage grantor/grantee information and improve efficiency, accuracy, transparency, compliance, and internal controls on the appropriate grant management processes including the evaluation and determination of awards, management of award acceptance and approval, tracking of grant expenditures, and final reconciliation of funds. Provide a full lifecycle view of grants, including integrations for larger Federal and/or APIs for small grantors. By effectively tracking downstream payables and receivables, facilitating final payments and grant closures, maintaining comprehensive audit trails, and leveraging AI and ML technologies for integrated grant management, CMU can ensure better financial stewardship, streamlined operations, and enhanced reporting capabilities in managing grant-funded projects. Capture the University’s priorities to better identify appropriate grant opportunities and better determine grants that are not worth pursuing.</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58721">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(e.g., grants staff), Grants Program Managers, External Grantors </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06404">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Pre-award Grant Management that identifies opportunities, captures application requirements, sends application reminders, and submits to Grantor system.</a:t>
                      </a:r>
                      <a:endParaRPr kumimoji="0" lang="en-US" sz="1200" b="0" i="0" u="none" strike="noStrike" kern="1200" cap="none" spc="0" normalizeH="0" baseline="0">
                        <a:ln>
                          <a:noFill/>
                        </a:ln>
                        <a:solidFill>
                          <a:schemeClr val="tx1"/>
                        </a:solidFill>
                        <a:effectLst/>
                        <a:highlight>
                          <a:srgbClr val="FFFF00"/>
                        </a:highlight>
                        <a:uLnTx/>
                        <a:uFillTx/>
                        <a:latin typeface="+mn-lt"/>
                        <a:ea typeface="굴림"/>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49486">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Post-award Grant Management that initiates final payment/refund, reconciles remaining funds, and closes grant agreements.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572269">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 Capture CMU and departmental priorities to better identify appropriate Grant opportunities that are worth pursuing.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FS2: Provide a common, centralized grant application development and submission workflow, including manager approval/authorization steps and automated application reminders aligned to key dates.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FS3: Provide for the gathering of the various application inputs and the management and inclusion of attachments (including grant narrative, letters of support etc.), as well as submissions to Grantor system.</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kern="1200">
                          <a:solidFill>
                            <a:schemeClr val="tx1"/>
                          </a:solidFill>
                          <a:effectLst/>
                          <a:latin typeface="+mn-lt"/>
                          <a:ea typeface="+mn-ea"/>
                          <a:cs typeface="+mn-cs"/>
                        </a:rPr>
                        <a:t>FS4: Manage grant related dates and provide automated reminders </a:t>
                      </a:r>
                      <a:r>
                        <a:rPr lang="en-US" sz="1200">
                          <a:solidFill>
                            <a:schemeClr val="tx1"/>
                          </a:solidFill>
                        </a:rPr>
                        <a:t>of critical grant milestones, including application due date, grant start date, payment dates, reporting dates, and estimated close date. </a:t>
                      </a:r>
                      <a:endParaRPr lang="en-US" sz="1200" kern="1200">
                        <a:solidFill>
                          <a:schemeClr val="tx1"/>
                        </a:solidFill>
                        <a:effectLst/>
                        <a:latin typeface="+mn-lt"/>
                        <a:ea typeface="+mn-ea"/>
                        <a:cs typeface="+mn-cs"/>
                      </a:endParaRP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FS5: Support preliminary provisioning of grant funds prior to / in anticipation of an awarded grant.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kern="1200">
                          <a:solidFill>
                            <a:schemeClr val="tx1"/>
                          </a:solidFill>
                          <a:effectLst/>
                          <a:latin typeface="+mn-lt"/>
                          <a:ea typeface="+mn-ea"/>
                          <a:cs typeface="+mn-cs"/>
                        </a:rPr>
                        <a:t>FS6: Provide for the management of award acceptance (includes scopes of work) with the ability to link awards to specific grants.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FS7: Support grantor relationship management, including capturing internal notes (e.g., from conversations on opportunities with grantor relationships) and tracking different contacts across grantors (e.g., DUNs).</a:t>
                      </a:r>
                      <a:endParaRPr lang="en-US" sz="1200"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2" name="Text Box 9">
            <a:extLst>
              <a:ext uri="{FF2B5EF4-FFF2-40B4-BE49-F238E27FC236}">
                <a16:creationId xmlns:a16="http://schemas.microsoft.com/office/drawing/2014/main" id="{D0BFC700-DD7C-86D4-BE87-804A0827B283}"/>
              </a:ext>
            </a:extLst>
          </p:cNvPr>
          <p:cNvSpPr txBox="1">
            <a:spLocks/>
          </p:cNvSpPr>
          <p:nvPr/>
        </p:nvSpPr>
        <p:spPr bwMode="auto">
          <a:xfrm>
            <a:off x="3294900" y="39383"/>
            <a:ext cx="5087101"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4" name="Group 3">
            <a:extLst>
              <a:ext uri="{FF2B5EF4-FFF2-40B4-BE49-F238E27FC236}">
                <a16:creationId xmlns:a16="http://schemas.microsoft.com/office/drawing/2014/main" id="{CAFD284C-18DB-5F99-9FB1-16CD30737088}"/>
              </a:ext>
            </a:extLst>
          </p:cNvPr>
          <p:cNvGrpSpPr/>
          <p:nvPr/>
        </p:nvGrpSpPr>
        <p:grpSpPr>
          <a:xfrm>
            <a:off x="3412067" y="124748"/>
            <a:ext cx="4804006" cy="510118"/>
            <a:chOff x="2359152" y="1248581"/>
            <a:chExt cx="4983735" cy="628586"/>
          </a:xfrm>
        </p:grpSpPr>
        <p:sp>
          <p:nvSpPr>
            <p:cNvPr id="5" name="Text Box 10">
              <a:extLst>
                <a:ext uri="{FF2B5EF4-FFF2-40B4-BE49-F238E27FC236}">
                  <a16:creationId xmlns:a16="http://schemas.microsoft.com/office/drawing/2014/main" id="{FB52F2E0-C483-101C-BC39-B64AB028D357}"/>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Administration &amp; Performance</a:t>
              </a:r>
            </a:p>
          </p:txBody>
        </p:sp>
        <p:sp>
          <p:nvSpPr>
            <p:cNvPr id="8" name="Text Box 12">
              <a:extLst>
                <a:ext uri="{FF2B5EF4-FFF2-40B4-BE49-F238E27FC236}">
                  <a16:creationId xmlns:a16="http://schemas.microsoft.com/office/drawing/2014/main" id="{CFA06DE8-A1EC-AD0A-9E15-978FB667C12B}"/>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Audit &amp; Close</a:t>
              </a:r>
            </a:p>
          </p:txBody>
        </p:sp>
        <p:sp>
          <p:nvSpPr>
            <p:cNvPr id="9" name="Text Box 11">
              <a:extLst>
                <a:ext uri="{FF2B5EF4-FFF2-40B4-BE49-F238E27FC236}">
                  <a16:creationId xmlns:a16="http://schemas.microsoft.com/office/drawing/2014/main" id="{0C3E6673-CE57-742D-CE93-E4B85C745572}"/>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&amp; Pursue Grant Opportunities</a:t>
              </a:r>
            </a:p>
          </p:txBody>
        </p:sp>
        <p:sp>
          <p:nvSpPr>
            <p:cNvPr id="12" name="Text Box 11">
              <a:extLst>
                <a:ext uri="{FF2B5EF4-FFF2-40B4-BE49-F238E27FC236}">
                  <a16:creationId xmlns:a16="http://schemas.microsoft.com/office/drawing/2014/main" id="{E4274460-CDC3-21BE-1BB1-132FB5CD39C3}"/>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Award &amp; Oversight</a:t>
              </a:r>
            </a:p>
          </p:txBody>
        </p:sp>
      </p:grpSp>
    </p:spTree>
    <p:extLst>
      <p:ext uri="{BB962C8B-B14F-4D97-AF65-F5344CB8AC3E}">
        <p14:creationId xmlns:p14="http://schemas.microsoft.com/office/powerpoint/2010/main" val="1177227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1207510983"/>
              </p:ext>
            </p:extLst>
          </p:nvPr>
        </p:nvGraphicFramePr>
        <p:xfrm>
          <a:off x="461469" y="852488"/>
          <a:ext cx="11271744" cy="5303562"/>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5680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F6: Use Case: Manage Grants as a Grantee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312758">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kern="1200">
                          <a:solidFill>
                            <a:schemeClr val="tx1"/>
                          </a:solidFill>
                          <a:effectLst/>
                          <a:latin typeface="+mn-lt"/>
                          <a:ea typeface="+mn-ea"/>
                          <a:cs typeface="+mn-cs"/>
                        </a:rPr>
                        <a:t>FS8: Setup awarded grant (receipt and control), including intended sub-recipients, allocation of budget(s), deliverables, special conditions (e.g., name of participant(s) receiving benefit, no funds on food) and assignment of an internal Grant tracking number/identifier.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kern="1200">
                          <a:solidFill>
                            <a:schemeClr val="tx1"/>
                          </a:solidFill>
                          <a:effectLst/>
                          <a:latin typeface="+mn-lt"/>
                          <a:ea typeface="+mn-ea"/>
                          <a:cs typeface="+mn-cs"/>
                        </a:rPr>
                        <a:t>FS9: Support real-time grant project management activities, including the ability to capture milestones, disbursements, payment validation, and payment profiling.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a:solidFill>
                            <a:schemeClr val="tx1"/>
                          </a:solidFill>
                        </a:rPr>
                        <a:t>FS10: Support real-time tracking of grant related expenditures, such as time/attendance logged against grant activities that includes reporting of match hours (i.e., hours logged against grant activities and paid via non-grant funds), pre-approval for travel etc. </a:t>
                      </a:r>
                      <a:endParaRPr lang="en-US" sz="1200" kern="1200">
                        <a:solidFill>
                          <a:schemeClr val="tx1"/>
                        </a:solidFill>
                        <a:effectLst/>
                        <a:latin typeface="+mn-lt"/>
                        <a:ea typeface="+mn-ea"/>
                        <a:cs typeface="+mn-cs"/>
                      </a:endParaRP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FS11: Manage amendments to personnel, time frame, and budget,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FS12: Provide the ability for managers to view up-to-date information relating to availability of grant funds, including current balance, recorded expenditures, projected expenditures not yet paid (e.g., due to raises, staff turnover/vacancies, costs tagged for disbursement at end of grant).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kern="1200">
                          <a:solidFill>
                            <a:schemeClr val="tx1"/>
                          </a:solidFill>
                          <a:latin typeface="+mn-lt"/>
                          <a:ea typeface="+mn-ea"/>
                          <a:cs typeface="+mn-cs"/>
                        </a:rPr>
                        <a:t>FS13: Provide platform for development and sharing of reporting templates.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kern="1200">
                          <a:solidFill>
                            <a:schemeClr val="tx1"/>
                          </a:solidFill>
                          <a:latin typeface="+mn-lt"/>
                          <a:ea typeface="+mn-ea"/>
                          <a:cs typeface="+mn-cs"/>
                        </a:rPr>
                        <a:t>FS14: Ability for Principal Investigator (PI) to self-serve and generate own reports.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FS15: Ability to auto-generate and attach via email any quarterly and annual reports (e.g., compliance reports) with submission to various external entities and systems.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FS16: Initiate final payment/refund, including final reconciliation of funds and closure of grant agreements.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FS17: Provide transparency and accountability for audit purposes.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FS18: Allow transfer of funds across Grants along with required approval processes to support shortfalls </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0">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Various grantor systems (e.g., Federal portals)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JAGGEAR (e.g., Purchasing, Student Stipends, Accounts Payable)</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Digital Signature solutions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Microsoft Office 365</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027562"/>
                  </a:ext>
                </a:extLst>
              </a:tr>
            </a:tbl>
          </a:graphicData>
        </a:graphic>
      </p:graphicFrame>
      <p:sp>
        <p:nvSpPr>
          <p:cNvPr id="7" name="Text Box 9">
            <a:extLst>
              <a:ext uri="{FF2B5EF4-FFF2-40B4-BE49-F238E27FC236}">
                <a16:creationId xmlns:a16="http://schemas.microsoft.com/office/drawing/2014/main" id="{E0B15367-4B35-D72D-BC0A-E9990F19DDC3}"/>
              </a:ext>
            </a:extLst>
          </p:cNvPr>
          <p:cNvSpPr txBox="1">
            <a:spLocks/>
          </p:cNvSpPr>
          <p:nvPr/>
        </p:nvSpPr>
        <p:spPr bwMode="auto">
          <a:xfrm>
            <a:off x="3294900" y="39383"/>
            <a:ext cx="5087101"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8" name="Group 7">
            <a:extLst>
              <a:ext uri="{FF2B5EF4-FFF2-40B4-BE49-F238E27FC236}">
                <a16:creationId xmlns:a16="http://schemas.microsoft.com/office/drawing/2014/main" id="{067BF239-2516-6AD5-6F90-3011EC63E259}"/>
              </a:ext>
            </a:extLst>
          </p:cNvPr>
          <p:cNvGrpSpPr/>
          <p:nvPr/>
        </p:nvGrpSpPr>
        <p:grpSpPr>
          <a:xfrm>
            <a:off x="3412067" y="124748"/>
            <a:ext cx="4804006" cy="510118"/>
            <a:chOff x="2359152" y="1248581"/>
            <a:chExt cx="4983735" cy="628586"/>
          </a:xfrm>
        </p:grpSpPr>
        <p:sp>
          <p:nvSpPr>
            <p:cNvPr id="9" name="Text Box 10">
              <a:extLst>
                <a:ext uri="{FF2B5EF4-FFF2-40B4-BE49-F238E27FC236}">
                  <a16:creationId xmlns:a16="http://schemas.microsoft.com/office/drawing/2014/main" id="{AF381522-9C08-5EBC-9E5C-09C2AAB56608}"/>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Administration &amp; Performance</a:t>
              </a:r>
            </a:p>
          </p:txBody>
        </p:sp>
        <p:sp>
          <p:nvSpPr>
            <p:cNvPr id="11" name="Text Box 12">
              <a:extLst>
                <a:ext uri="{FF2B5EF4-FFF2-40B4-BE49-F238E27FC236}">
                  <a16:creationId xmlns:a16="http://schemas.microsoft.com/office/drawing/2014/main" id="{885069C8-87C7-7C84-04B3-F125924EE6E8}"/>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Audit &amp; Close</a:t>
              </a:r>
            </a:p>
          </p:txBody>
        </p:sp>
        <p:sp>
          <p:nvSpPr>
            <p:cNvPr id="12" name="Text Box 11">
              <a:extLst>
                <a:ext uri="{FF2B5EF4-FFF2-40B4-BE49-F238E27FC236}">
                  <a16:creationId xmlns:a16="http://schemas.microsoft.com/office/drawing/2014/main" id="{9B7CA6B3-E497-756B-8600-994A7AB8D788}"/>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&amp; Pursue Grant Opportunities</a:t>
              </a:r>
            </a:p>
          </p:txBody>
        </p:sp>
        <p:sp>
          <p:nvSpPr>
            <p:cNvPr id="13" name="Text Box 11">
              <a:extLst>
                <a:ext uri="{FF2B5EF4-FFF2-40B4-BE49-F238E27FC236}">
                  <a16:creationId xmlns:a16="http://schemas.microsoft.com/office/drawing/2014/main" id="{6BB2C234-44CA-2957-BEBA-AEB2C5426E37}"/>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Award &amp; Oversight</a:t>
              </a:r>
            </a:p>
          </p:txBody>
        </p:sp>
      </p:grpSp>
    </p:spTree>
    <p:extLst>
      <p:ext uri="{BB962C8B-B14F-4D97-AF65-F5344CB8AC3E}">
        <p14:creationId xmlns:p14="http://schemas.microsoft.com/office/powerpoint/2010/main" val="285336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1802226969"/>
              </p:ext>
            </p:extLst>
          </p:nvPr>
        </p:nvGraphicFramePr>
        <p:xfrm>
          <a:off x="461469" y="845911"/>
          <a:ext cx="11271744" cy="5298510"/>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8940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F7: Use Case: Manage Grants as a Grantor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144675">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Provide a central location to manage grants as a grantor, including identifying goals and eligibility criteria of the grants program, documenting required processes and information, intake of grantee applications, and management of final award, including configuring grantee accounts, allocating budget, tracking expenditures, and facilitating comprehensive use of available funds. </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92971">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(e.g., grants staff), Grants Program Managers, Grantees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92971">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Pre-award Grant Management that publishes opportunities, defines application requirements, sends application reminders, receives submissions from Grantees, and determines awards based on a sustainability formula or budget language. </a:t>
                      </a:r>
                      <a:endParaRPr kumimoji="0" lang="en-US" sz="1200" b="0" i="0" u="none" strike="noStrike" kern="1200" cap="none" spc="0" normalizeH="0" baseline="0">
                        <a:ln>
                          <a:noFill/>
                        </a:ln>
                        <a:solidFill>
                          <a:schemeClr val="tx1"/>
                        </a:solidFill>
                        <a:effectLst/>
                        <a:highlight>
                          <a:srgbClr val="FFFF00"/>
                        </a:highlight>
                        <a:uLnTx/>
                        <a:uFillTx/>
                        <a:latin typeface="+mn-lt"/>
                        <a:ea typeface="굴림"/>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92971">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Post-award Grant Management that coordinates on final payment/refund, reconciles remaining funds, and closes grant agreements.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691076">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r>
                        <a:rPr lang="en-US" sz="1200" kern="1200">
                          <a:solidFill>
                            <a:schemeClr val="tx1"/>
                          </a:solidFill>
                          <a:effectLst/>
                          <a:latin typeface="+mn-lt"/>
                          <a:ea typeface="+mn-ea"/>
                          <a:cs typeface="+mn-cs"/>
                        </a:rPr>
                        <a:t>FS1: Set up and prepare grant program, including the preparation of application instructions (change by year), updating restrictions for use of funds, special conditions, etc. </a:t>
                      </a:r>
                    </a:p>
                    <a:p>
                      <a:pPr marL="171450" marR="0" lvl="0" indent="-1714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r>
                        <a:rPr lang="en-US" sz="1200" kern="1200">
                          <a:solidFill>
                            <a:schemeClr val="tx1"/>
                          </a:solidFill>
                          <a:effectLst/>
                          <a:latin typeface="+mn-lt"/>
                          <a:ea typeface="+mn-ea"/>
                          <a:cs typeface="+mn-cs"/>
                        </a:rPr>
                        <a:t>FS2: Provide a checklist for Grant Program Managers of application requirements, ongoing reporting needs, etc.</a:t>
                      </a:r>
                    </a:p>
                    <a:p>
                      <a:pPr marL="171450" marR="0" lvl="0" indent="-1714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r>
                        <a:rPr lang="en-US" sz="1200" kern="1200">
                          <a:solidFill>
                            <a:schemeClr val="tx1"/>
                          </a:solidFill>
                          <a:effectLst/>
                          <a:latin typeface="+mn-lt"/>
                          <a:ea typeface="+mn-ea"/>
                          <a:cs typeface="+mn-cs"/>
                        </a:rPr>
                        <a:t>FS3: Identify and notify intended applicants of grant opportunities, i.e., only those eligible potential subrecipients. </a:t>
                      </a:r>
                    </a:p>
                    <a:p>
                      <a:pPr marL="171450" marR="0" lvl="0" indent="-171450" algn="l" rtl="0" eaLnBrk="1" fontAlgn="auto" latinLnBrk="0" hangingPunct="1">
                        <a:lnSpc>
                          <a:spcPct val="100000"/>
                        </a:lnSpc>
                        <a:spcBef>
                          <a:spcPts val="0"/>
                        </a:spcBef>
                        <a:spcAft>
                          <a:spcPts val="200"/>
                        </a:spcAft>
                        <a:buClrTx/>
                        <a:buSzTx/>
                        <a:buFont typeface="Wingdings" panose="05000000000000000000" pitchFamily="2" charset="2"/>
                        <a:buChar char="§"/>
                      </a:pPr>
                      <a:r>
                        <a:rPr lang="en-US" sz="1200" kern="1200">
                          <a:solidFill>
                            <a:schemeClr val="tx1"/>
                          </a:solidFill>
                          <a:effectLst/>
                          <a:latin typeface="+mn-lt"/>
                          <a:ea typeface="+mn-ea"/>
                          <a:cs typeface="+mn-cs"/>
                        </a:rPr>
                        <a:t>FS4: Establish allocation of budget and restriction of funds. </a:t>
                      </a:r>
                      <a:r>
                        <a:rPr lang="en-US" sz="1200" b="1" kern="1200">
                          <a:solidFill>
                            <a:schemeClr val="tx1"/>
                          </a:solidFill>
                          <a:effectLst/>
                          <a:latin typeface="+mn-lt"/>
                          <a:ea typeface="+mn-ea"/>
                          <a:cs typeface="+mn-cs"/>
                        </a:rPr>
                        <a:t>Note</a:t>
                      </a:r>
                      <a:r>
                        <a:rPr lang="en-US" sz="1200" kern="1200">
                          <a:solidFill>
                            <a:schemeClr val="tx1"/>
                          </a:solidFill>
                          <a:effectLst/>
                          <a:latin typeface="+mn-lt"/>
                          <a:ea typeface="+mn-ea"/>
                          <a:cs typeface="+mn-cs"/>
                        </a:rPr>
                        <a:t>: CMU is not a Grant originating organization but uses the grant process to distribute funds to subrecipients and enable oversight (i.e., </a:t>
                      </a:r>
                      <a:r>
                        <a:rPr lang="en-US" sz="1200" b="0" i="0" u="none" strike="noStrike" kern="1200" noProof="0">
                          <a:solidFill>
                            <a:schemeClr val="tx1"/>
                          </a:solidFill>
                          <a:latin typeface="+mn-lt"/>
                        </a:rPr>
                        <a:t>CMU partners with other PIs and Institutions to carry out a portion of a project; CMU is considered a pass-through entity for the subaward). </a:t>
                      </a:r>
                      <a:endParaRPr lang="en-US" sz="1200" kern="1200">
                        <a:solidFill>
                          <a:schemeClr val="tx1"/>
                        </a:solidFill>
                        <a:effectLst/>
                        <a:latin typeface="+mn-lt"/>
                        <a:ea typeface="+mn-ea"/>
                        <a:cs typeface="+mn-cs"/>
                      </a:endParaRPr>
                    </a:p>
                    <a:p>
                      <a:pPr marL="171450" marR="0" lvl="0" indent="-171450" algn="l" rtl="0" eaLnBrk="1" fontAlgn="auto" latinLnBrk="0" hangingPunct="1">
                        <a:lnSpc>
                          <a:spcPct val="100000"/>
                        </a:lnSpc>
                        <a:spcBef>
                          <a:spcPts val="0"/>
                        </a:spcBef>
                        <a:spcAft>
                          <a:spcPts val="200"/>
                        </a:spcAft>
                        <a:buClrTx/>
                        <a:buSzTx/>
                        <a:buFont typeface="Wingdings" panose="05000000000000000000" pitchFamily="2" charset="2"/>
                        <a:buChar char="§"/>
                      </a:pPr>
                      <a:r>
                        <a:rPr lang="en-US" sz="1200" kern="1200">
                          <a:solidFill>
                            <a:schemeClr val="tx1"/>
                          </a:solidFill>
                          <a:effectLst/>
                          <a:latin typeface="+mn-lt"/>
                          <a:ea typeface="+mn-ea"/>
                          <a:cs typeface="+mn-cs"/>
                        </a:rPr>
                        <a:t>FS5: Facilitate centralized intake of applications (e.g., budget narrative, face sheet, key personnel, policy manual) </a:t>
                      </a:r>
                    </a:p>
                    <a:p>
                      <a:pPr marL="171450" marR="0" lvl="0" indent="-171450" algn="l" rtl="0" eaLnBrk="1" fontAlgn="auto" latinLnBrk="0" hangingPunct="1">
                        <a:lnSpc>
                          <a:spcPct val="100000"/>
                        </a:lnSpc>
                        <a:spcBef>
                          <a:spcPts val="0"/>
                        </a:spcBef>
                        <a:spcAft>
                          <a:spcPts val="200"/>
                        </a:spcAft>
                        <a:buClrTx/>
                        <a:buSzTx/>
                        <a:buFont typeface="Wingdings" panose="05000000000000000000" pitchFamily="2" charset="2"/>
                        <a:buChar char="§"/>
                      </a:pPr>
                      <a:r>
                        <a:rPr lang="en-US" sz="1200" kern="1200">
                          <a:solidFill>
                            <a:schemeClr val="tx1"/>
                          </a:solidFill>
                          <a:effectLst/>
                          <a:latin typeface="+mn-lt"/>
                          <a:ea typeface="+mn-ea"/>
                          <a:cs typeface="+mn-cs"/>
                        </a:rPr>
                        <a:t>FS6: Support evaluation of applications/submissions and determine grant awardee using a sustainability formula (i.e., first </a:t>
                      </a:r>
                      <a:r>
                        <a:rPr lang="en-US" sz="1200" i="1" kern="1200">
                          <a:solidFill>
                            <a:schemeClr val="tx1"/>
                          </a:solidFill>
                          <a:effectLst/>
                          <a:latin typeface="+mn-lt"/>
                          <a:ea typeface="+mn-ea"/>
                          <a:cs typeface="+mn-cs"/>
                        </a:rPr>
                        <a:t>x</a:t>
                      </a:r>
                      <a:r>
                        <a:rPr lang="en-US" sz="1200" kern="1200">
                          <a:solidFill>
                            <a:schemeClr val="tx1"/>
                          </a:solidFill>
                          <a:effectLst/>
                          <a:latin typeface="+mn-lt"/>
                          <a:ea typeface="+mn-ea"/>
                          <a:cs typeface="+mn-cs"/>
                        </a:rPr>
                        <a:t> dockets that qualify will receive funds) or budget language. </a:t>
                      </a:r>
                    </a:p>
                    <a:p>
                      <a:pPr marL="171450" marR="0" lvl="0" indent="-171450" algn="l" rtl="0" eaLnBrk="1" fontAlgn="auto" latinLnBrk="0" hangingPunct="1">
                        <a:lnSpc>
                          <a:spcPct val="100000"/>
                        </a:lnSpc>
                        <a:spcBef>
                          <a:spcPts val="0"/>
                        </a:spcBef>
                        <a:spcAft>
                          <a:spcPts val="200"/>
                        </a:spcAft>
                        <a:buClrTx/>
                        <a:buSzTx/>
                        <a:buFont typeface="Wingdings" panose="05000000000000000000" pitchFamily="2" charset="2"/>
                        <a:buChar char="§"/>
                      </a:pPr>
                      <a:r>
                        <a:rPr lang="en-US" sz="1200" kern="1200">
                          <a:solidFill>
                            <a:schemeClr val="tx1"/>
                          </a:solidFill>
                          <a:effectLst/>
                          <a:latin typeface="+mn-lt"/>
                          <a:ea typeface="+mn-ea"/>
                          <a:cs typeface="+mn-cs"/>
                        </a:rPr>
                        <a:t>FS7: Configure accounts upon acceptance and signature of grant award acceptance form. </a:t>
                      </a:r>
                    </a:p>
                    <a:p>
                      <a:pPr marL="171450" marR="0" lvl="0" indent="-1714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r>
                        <a:rPr lang="en-US" sz="1200" kern="1200">
                          <a:solidFill>
                            <a:schemeClr val="tx1"/>
                          </a:solidFill>
                          <a:effectLst/>
                          <a:latin typeface="+mn-lt"/>
                          <a:ea typeface="+mn-ea"/>
                          <a:cs typeface="+mn-cs"/>
                        </a:rPr>
                        <a:t>FS8: Support subrecipient processes for Federal Grants, i.e., CMU acts as both a Grantee and Grantor.</a:t>
                      </a:r>
                    </a:p>
                    <a:p>
                      <a:pPr marL="171450" marR="0" lvl="0" indent="-1714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r>
                        <a:rPr lang="en-US" sz="1200" kern="1200">
                          <a:solidFill>
                            <a:schemeClr val="tx1"/>
                          </a:solidFill>
                          <a:effectLst/>
                          <a:latin typeface="+mn-lt"/>
                          <a:ea typeface="+mn-ea"/>
                          <a:cs typeface="+mn-cs"/>
                        </a:rPr>
                        <a:t>FS9: Provide automated workflows for initial funds request, tracking project goals, budget amendment requests, and expense approval.</a:t>
                      </a:r>
                    </a:p>
                    <a:p>
                      <a:pPr marL="171450" marR="0" lvl="0" indent="-171450" algn="l" rtl="0" eaLnBrk="1" fontAlgn="auto" latinLnBrk="0" hangingPunct="1">
                        <a:lnSpc>
                          <a:spcPct val="100000"/>
                        </a:lnSpc>
                        <a:spcBef>
                          <a:spcPts val="0"/>
                        </a:spcBef>
                        <a:spcAft>
                          <a:spcPts val="200"/>
                        </a:spcAft>
                        <a:buClrTx/>
                        <a:buSzTx/>
                        <a:buFont typeface="Wingdings" panose="05000000000000000000" pitchFamily="2" charset="2"/>
                        <a:buChar char="§"/>
                      </a:pPr>
                      <a:r>
                        <a:rPr lang="en-US" sz="1200" kern="1200">
                          <a:solidFill>
                            <a:schemeClr val="tx1"/>
                          </a:solidFill>
                          <a:effectLst/>
                          <a:latin typeface="+mn-lt"/>
                          <a:ea typeface="+mn-ea"/>
                          <a:cs typeface="+mn-cs"/>
                        </a:rPr>
                        <a:t>FS10: Enable the management of the grant monitoring/oversight process, including receipt of quarterly progress and financial reports by subrecipient, as well as generating summary reports relating to number and status (e.g., timeliness) of grants awarded.</a:t>
                      </a:r>
                    </a:p>
                    <a:p>
                      <a:pPr marL="171450" marR="0" lvl="0" indent="-171450" algn="l" rtl="0" eaLnBrk="1" fontAlgn="auto" latinLnBrk="0" hangingPunct="1">
                        <a:lnSpc>
                          <a:spcPct val="100000"/>
                        </a:lnSpc>
                        <a:spcBef>
                          <a:spcPts val="0"/>
                        </a:spcBef>
                        <a:spcAft>
                          <a:spcPts val="200"/>
                        </a:spcAft>
                        <a:buClrTx/>
                        <a:buSzTx/>
                        <a:buFont typeface="Wingdings" panose="05000000000000000000" pitchFamily="2" charset="2"/>
                        <a:buChar char="§"/>
                      </a:pPr>
                      <a:r>
                        <a:rPr lang="en-US" sz="1200" kern="1200">
                          <a:solidFill>
                            <a:schemeClr val="tx1"/>
                          </a:solidFill>
                          <a:effectLst/>
                          <a:latin typeface="+mn-lt"/>
                          <a:ea typeface="+mn-ea"/>
                          <a:cs typeface="+mn-cs"/>
                        </a:rPr>
                        <a:t>FS11: Facilitate final reconciliation of funds and closure of grant agreements.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8" name="Text Box 9">
            <a:extLst>
              <a:ext uri="{FF2B5EF4-FFF2-40B4-BE49-F238E27FC236}">
                <a16:creationId xmlns:a16="http://schemas.microsoft.com/office/drawing/2014/main" id="{C9DC9645-38BE-166B-75EA-BD89F627AEAE}"/>
              </a:ext>
            </a:extLst>
          </p:cNvPr>
          <p:cNvSpPr txBox="1">
            <a:spLocks/>
          </p:cNvSpPr>
          <p:nvPr/>
        </p:nvSpPr>
        <p:spPr bwMode="auto">
          <a:xfrm>
            <a:off x="3294900" y="39383"/>
            <a:ext cx="5087101"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9" name="Group 8">
            <a:extLst>
              <a:ext uri="{FF2B5EF4-FFF2-40B4-BE49-F238E27FC236}">
                <a16:creationId xmlns:a16="http://schemas.microsoft.com/office/drawing/2014/main" id="{48899F7C-301C-87E4-FE35-6513E1B250C3}"/>
              </a:ext>
            </a:extLst>
          </p:cNvPr>
          <p:cNvGrpSpPr/>
          <p:nvPr/>
        </p:nvGrpSpPr>
        <p:grpSpPr>
          <a:xfrm>
            <a:off x="3412067" y="124748"/>
            <a:ext cx="4804006" cy="510118"/>
            <a:chOff x="2359152" y="1248581"/>
            <a:chExt cx="4983735" cy="628586"/>
          </a:xfrm>
        </p:grpSpPr>
        <p:sp>
          <p:nvSpPr>
            <p:cNvPr id="10" name="Text Box 10">
              <a:extLst>
                <a:ext uri="{FF2B5EF4-FFF2-40B4-BE49-F238E27FC236}">
                  <a16:creationId xmlns:a16="http://schemas.microsoft.com/office/drawing/2014/main" id="{97420615-1076-7F96-DB44-4045EC60B227}"/>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Administration &amp; Performance</a:t>
              </a:r>
            </a:p>
          </p:txBody>
        </p:sp>
        <p:sp>
          <p:nvSpPr>
            <p:cNvPr id="11" name="Text Box 12">
              <a:extLst>
                <a:ext uri="{FF2B5EF4-FFF2-40B4-BE49-F238E27FC236}">
                  <a16:creationId xmlns:a16="http://schemas.microsoft.com/office/drawing/2014/main" id="{9DE55904-7FCA-9266-F2CD-153B124D733C}"/>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Audit &amp; Close</a:t>
              </a:r>
            </a:p>
          </p:txBody>
        </p:sp>
        <p:sp>
          <p:nvSpPr>
            <p:cNvPr id="12" name="Text Box 11">
              <a:extLst>
                <a:ext uri="{FF2B5EF4-FFF2-40B4-BE49-F238E27FC236}">
                  <a16:creationId xmlns:a16="http://schemas.microsoft.com/office/drawing/2014/main" id="{CADF71A1-6569-C773-6797-4544858CD049}"/>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&amp; Pursue Grant Opportunities</a:t>
              </a:r>
            </a:p>
          </p:txBody>
        </p:sp>
        <p:sp>
          <p:nvSpPr>
            <p:cNvPr id="13" name="Text Box 11">
              <a:extLst>
                <a:ext uri="{FF2B5EF4-FFF2-40B4-BE49-F238E27FC236}">
                  <a16:creationId xmlns:a16="http://schemas.microsoft.com/office/drawing/2014/main" id="{4847905A-F6D0-0E95-CE02-5F1253BB4191}"/>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Award &amp; Oversight</a:t>
              </a:r>
            </a:p>
          </p:txBody>
        </p:sp>
      </p:grpSp>
    </p:spTree>
    <p:extLst>
      <p:ext uri="{BB962C8B-B14F-4D97-AF65-F5344CB8AC3E}">
        <p14:creationId xmlns:p14="http://schemas.microsoft.com/office/powerpoint/2010/main" val="3111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BAECA-F4D4-DACF-B868-A59C26CDB725}"/>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0D52E8CD-4149-29F4-BAEB-18B514E9BE42}"/>
              </a:ext>
            </a:extLst>
          </p:cNvPr>
          <p:cNvGraphicFramePr>
            <a:graphicFrameLocks noGrp="1"/>
          </p:cNvGraphicFramePr>
          <p:nvPr>
            <p:extLst>
              <p:ext uri="{D42A27DB-BD31-4B8C-83A1-F6EECF244321}">
                <p14:modId xmlns:p14="http://schemas.microsoft.com/office/powerpoint/2010/main" val="984084061"/>
              </p:ext>
            </p:extLst>
          </p:nvPr>
        </p:nvGraphicFramePr>
        <p:xfrm>
          <a:off x="461469" y="845911"/>
          <a:ext cx="11271744" cy="1318288"/>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8940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F7: Use Case: Manage Grants as a Grantor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298172">
                <a:tc>
                  <a:txBody>
                    <a:bodyPr/>
                    <a:lstStyle/>
                    <a:p>
                      <a:pPr algn="l"/>
                      <a:r>
                        <a:rPr lang="en-US" sz="1200" b="1"/>
                        <a:t>Vendor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marR="0" lvl="1"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ea typeface="+mn-ea"/>
                          <a:cs typeface="+mn-cs"/>
                        </a:rPr>
                        <a:t>Digital Signature </a:t>
                      </a:r>
                      <a:r>
                        <a:rPr lang="en-US" sz="1200"/>
                        <a:t>solutions</a:t>
                      </a:r>
                    </a:p>
                    <a:p>
                      <a:pPr marL="628650" marR="0" lvl="1"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ea typeface="+mn-ea"/>
                          <a:cs typeface="+mn-cs"/>
                        </a:rPr>
                        <a:t>Microsoft Office 365</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t>Import expenses from subrecipient financial systems or Excel</a:t>
                      </a:r>
                      <a:endParaRPr lang="en-US" sz="1200" b="0" i="0" u="none" strike="noStrike" noProof="0">
                        <a:solidFill>
                          <a:schemeClr val="tx1"/>
                        </a:solidFill>
                        <a:highlight>
                          <a:srgbClr val="FFFF00"/>
                        </a:highlight>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027562"/>
                  </a:ext>
                </a:extLst>
              </a:tr>
            </a:tbl>
          </a:graphicData>
        </a:graphic>
      </p:graphicFrame>
      <p:sp>
        <p:nvSpPr>
          <p:cNvPr id="8" name="Text Box 9">
            <a:extLst>
              <a:ext uri="{FF2B5EF4-FFF2-40B4-BE49-F238E27FC236}">
                <a16:creationId xmlns:a16="http://schemas.microsoft.com/office/drawing/2014/main" id="{53C1EF50-47DE-E20B-D8AD-AE790FCD1936}"/>
              </a:ext>
            </a:extLst>
          </p:cNvPr>
          <p:cNvSpPr txBox="1">
            <a:spLocks/>
          </p:cNvSpPr>
          <p:nvPr/>
        </p:nvSpPr>
        <p:spPr bwMode="auto">
          <a:xfrm>
            <a:off x="3294900" y="39383"/>
            <a:ext cx="5087101"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9" name="Group 8">
            <a:extLst>
              <a:ext uri="{FF2B5EF4-FFF2-40B4-BE49-F238E27FC236}">
                <a16:creationId xmlns:a16="http://schemas.microsoft.com/office/drawing/2014/main" id="{9D0117E9-C84C-6540-EB12-4B60A5DABE51}"/>
              </a:ext>
            </a:extLst>
          </p:cNvPr>
          <p:cNvGrpSpPr/>
          <p:nvPr/>
        </p:nvGrpSpPr>
        <p:grpSpPr>
          <a:xfrm>
            <a:off x="3412067" y="124748"/>
            <a:ext cx="4804006" cy="510118"/>
            <a:chOff x="2359152" y="1248581"/>
            <a:chExt cx="4983735" cy="628586"/>
          </a:xfrm>
        </p:grpSpPr>
        <p:sp>
          <p:nvSpPr>
            <p:cNvPr id="10" name="Text Box 10">
              <a:extLst>
                <a:ext uri="{FF2B5EF4-FFF2-40B4-BE49-F238E27FC236}">
                  <a16:creationId xmlns:a16="http://schemas.microsoft.com/office/drawing/2014/main" id="{EFDA3936-C954-5BFB-FD9D-38FABB8F0044}"/>
                </a:ext>
              </a:extLst>
            </p:cNvPr>
            <p:cNvSpPr txBox="1">
              <a:spLocks/>
            </p:cNvSpPr>
            <p:nvPr/>
          </p:nvSpPr>
          <p:spPr bwMode="auto">
            <a:xfrm>
              <a:off x="2359152"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Administration &amp; Performance</a:t>
              </a:r>
            </a:p>
          </p:txBody>
        </p:sp>
        <p:sp>
          <p:nvSpPr>
            <p:cNvPr id="11" name="Text Box 12">
              <a:extLst>
                <a:ext uri="{FF2B5EF4-FFF2-40B4-BE49-F238E27FC236}">
                  <a16:creationId xmlns:a16="http://schemas.microsoft.com/office/drawing/2014/main" id="{1BF1BDDD-AE19-A27E-6886-1E78CD3C0F35}"/>
                </a:ext>
              </a:extLst>
            </p:cNvPr>
            <p:cNvSpPr txBox="1">
              <a:spLocks/>
            </p:cNvSpPr>
            <p:nvPr/>
          </p:nvSpPr>
          <p:spPr bwMode="auto">
            <a:xfrm>
              <a:off x="613511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Audit &amp; Close</a:t>
              </a:r>
            </a:p>
          </p:txBody>
        </p:sp>
        <p:sp>
          <p:nvSpPr>
            <p:cNvPr id="12" name="Text Box 11">
              <a:extLst>
                <a:ext uri="{FF2B5EF4-FFF2-40B4-BE49-F238E27FC236}">
                  <a16:creationId xmlns:a16="http://schemas.microsoft.com/office/drawing/2014/main" id="{DB0848A6-1315-FF3E-C33D-B3F923CBDA65}"/>
                </a:ext>
              </a:extLst>
            </p:cNvPr>
            <p:cNvSpPr txBox="1">
              <a:spLocks/>
            </p:cNvSpPr>
            <p:nvPr/>
          </p:nvSpPr>
          <p:spPr bwMode="auto">
            <a:xfrm>
              <a:off x="4876462" y="1248581"/>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&amp; Pursue Grant Opportunities</a:t>
              </a:r>
            </a:p>
          </p:txBody>
        </p:sp>
        <p:sp>
          <p:nvSpPr>
            <p:cNvPr id="13" name="Text Box 11">
              <a:extLst>
                <a:ext uri="{FF2B5EF4-FFF2-40B4-BE49-F238E27FC236}">
                  <a16:creationId xmlns:a16="http://schemas.microsoft.com/office/drawing/2014/main" id="{45B6B89D-8656-E79A-B446-B2BBCA7564E8}"/>
                </a:ext>
              </a:extLst>
            </p:cNvPr>
            <p:cNvSpPr txBox="1">
              <a:spLocks/>
            </p:cNvSpPr>
            <p:nvPr/>
          </p:nvSpPr>
          <p:spPr bwMode="auto">
            <a:xfrm>
              <a:off x="3617807" y="124858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Award &amp; Oversight</a:t>
              </a:r>
            </a:p>
          </p:txBody>
        </p:sp>
      </p:grpSp>
    </p:spTree>
    <p:extLst>
      <p:ext uri="{BB962C8B-B14F-4D97-AF65-F5344CB8AC3E}">
        <p14:creationId xmlns:p14="http://schemas.microsoft.com/office/powerpoint/2010/main" val="738911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88"/>
          <a:ext cx="11271744" cy="4690216"/>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9187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F8: Manage Fixed Assets (1/2)</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0">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fontAlgn="base">
                        <a:buFont typeface="Wingdings" panose="05000000000000000000" pitchFamily="2" charset="2"/>
                        <a:buNone/>
                      </a:pPr>
                      <a:r>
                        <a:rPr lang="en-US" sz="1200" kern="1200">
                          <a:solidFill>
                            <a:schemeClr val="tx1"/>
                          </a:solidFill>
                          <a:effectLst/>
                          <a:latin typeface="+mn-lt"/>
                          <a:ea typeface="+mn-ea"/>
                          <a:cs typeface="+mn-cs"/>
                        </a:rPr>
                        <a:t>Improve efficiency, accuracy, and internal controls on the appropriate management of the recording of fixed assets.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82152">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Purchasing</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2152">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a:solidFill>
                            <a:schemeClr val="tx1"/>
                          </a:solidFill>
                        </a:rPr>
                        <a:t>Record newly acquired asset</a:t>
                      </a:r>
                    </a:p>
                  </a:txBody>
                  <a:tcPr marL="68580" marR="68580" marT="34295" marB="3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2152">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a:solidFill>
                            <a:schemeClr val="tx1"/>
                          </a:solidFill>
                        </a:rPr>
                        <a:t>Retire fully depreciated assets</a:t>
                      </a:r>
                    </a:p>
                  </a:txBody>
                  <a:tcPr marL="68580" marR="68580" marT="34295" marB="3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096931">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FS1: Track communications for assets requests (e.g., submission of request in the solution and all associated communications through to approval or denial).</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FS2: Adding and receive assets (requiring receiver to enter tag number, serial number, identify who is responsible for the asset (e.g., CMU or property company), products being received that create an asset). Including notification when the purchase of properties is requested and when that purchase is approved.</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FS3: Ability to assign an automated checklist to assets when they are required (e.g., utilities)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FS4: Ability to attach documentation to assets (e.g., property lease) and manage attachments based on data retention requirements.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FS5: Split assets across multiple entities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FS6: Provide the ability to create invoices at the project level</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FS7: Transfer Asset (non-accountant)</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FS8: Depreciate assets.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FS9: Capitalize assets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FS10: Automatically update useful life of assets, as well as retiring/disposing of assets upon expiration of useful life. Utilize predictive maintenance to project when assets will need improvements and estimated costs. Provide automated notifications when warranty period are approaching their end.</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2" name="Text Box 9">
            <a:extLst>
              <a:ext uri="{FF2B5EF4-FFF2-40B4-BE49-F238E27FC236}">
                <a16:creationId xmlns:a16="http://schemas.microsoft.com/office/drawing/2014/main" id="{280C5A32-2172-0328-CD7E-99A2B1EB68F1}"/>
              </a:ext>
            </a:extLst>
          </p:cNvPr>
          <p:cNvSpPr txBox="1">
            <a:spLocks/>
          </p:cNvSpPr>
          <p:nvPr/>
        </p:nvSpPr>
        <p:spPr bwMode="auto">
          <a:xfrm>
            <a:off x="1880404" y="20203"/>
            <a:ext cx="8431192"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4" name="Group 3">
            <a:extLst>
              <a:ext uri="{FF2B5EF4-FFF2-40B4-BE49-F238E27FC236}">
                <a16:creationId xmlns:a16="http://schemas.microsoft.com/office/drawing/2014/main" id="{19A41174-FB77-198B-3918-0E48668BA0AA}"/>
              </a:ext>
            </a:extLst>
          </p:cNvPr>
          <p:cNvGrpSpPr/>
          <p:nvPr/>
        </p:nvGrpSpPr>
        <p:grpSpPr>
          <a:xfrm>
            <a:off x="1963703" y="105568"/>
            <a:ext cx="8178798" cy="518584"/>
            <a:chOff x="1605112" y="1214071"/>
            <a:chExt cx="8958400" cy="628586"/>
          </a:xfrm>
        </p:grpSpPr>
        <p:sp>
          <p:nvSpPr>
            <p:cNvPr id="5" name="Text Box 4">
              <a:extLst>
                <a:ext uri="{FF2B5EF4-FFF2-40B4-BE49-F238E27FC236}">
                  <a16:creationId xmlns:a16="http://schemas.microsoft.com/office/drawing/2014/main" id="{27C88527-5CDE-FB06-7CA1-055494557523}"/>
                </a:ext>
              </a:extLst>
            </p:cNvPr>
            <p:cNvSpPr txBox="1">
              <a:spLocks/>
            </p:cNvSpPr>
            <p:nvPr/>
          </p:nvSpPr>
          <p:spPr bwMode="auto">
            <a:xfrm>
              <a:off x="3155238"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Acquisition &amp; Depreciation</a:t>
              </a:r>
            </a:p>
          </p:txBody>
        </p:sp>
        <p:sp>
          <p:nvSpPr>
            <p:cNvPr id="6" name="Text Box 4">
              <a:extLst>
                <a:ext uri="{FF2B5EF4-FFF2-40B4-BE49-F238E27FC236}">
                  <a16:creationId xmlns:a16="http://schemas.microsoft.com/office/drawing/2014/main" id="{6C660654-4D98-710E-2F7D-C0DBE43F890E}"/>
                </a:ext>
              </a:extLst>
            </p:cNvPr>
            <p:cNvSpPr txBox="1">
              <a:spLocks/>
            </p:cNvSpPr>
            <p:nvPr/>
          </p:nvSpPr>
          <p:spPr bwMode="auto">
            <a:xfrm>
              <a:off x="7805616"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Under Construction</a:t>
              </a:r>
              <a:endParaRPr kumimoji="0" altLang="en-US" sz="1050" b="0" i="0" u="none" strike="noStrike" kern="1200" cap="none" spc="0" normalizeH="0" baseline="0" noProof="0">
                <a:ln>
                  <a:noFill/>
                </a:ln>
                <a:solidFill>
                  <a:srgbClr val="000000"/>
                </a:solidFill>
                <a:effectLst/>
                <a:uLnTx/>
                <a:uFillTx/>
                <a:latin typeface="Arial"/>
                <a:ea typeface="+mn-ea"/>
                <a:cs typeface="+mn-cs"/>
              </a:endParaRPr>
            </a:p>
          </p:txBody>
        </p:sp>
        <p:sp>
          <p:nvSpPr>
            <p:cNvPr id="7" name="Text Box 4">
              <a:extLst>
                <a:ext uri="{FF2B5EF4-FFF2-40B4-BE49-F238E27FC236}">
                  <a16:creationId xmlns:a16="http://schemas.microsoft.com/office/drawing/2014/main" id="{517D44F6-49FE-641A-7EDE-57BD171808D7}"/>
                </a:ext>
              </a:extLst>
            </p:cNvPr>
            <p:cNvSpPr txBox="1">
              <a:spLocks/>
            </p:cNvSpPr>
            <p:nvPr/>
          </p:nvSpPr>
          <p:spPr bwMode="auto">
            <a:xfrm>
              <a:off x="9355742"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Retire &amp; Dispose of Assets</a:t>
              </a:r>
            </a:p>
          </p:txBody>
        </p:sp>
        <p:sp>
          <p:nvSpPr>
            <p:cNvPr id="8" name="Text Box 4">
              <a:extLst>
                <a:ext uri="{FF2B5EF4-FFF2-40B4-BE49-F238E27FC236}">
                  <a16:creationId xmlns:a16="http://schemas.microsoft.com/office/drawing/2014/main" id="{E22EF83B-ECCE-F41B-DF61-C8BE57AE4D53}"/>
                </a:ext>
              </a:extLst>
            </p:cNvPr>
            <p:cNvSpPr txBox="1">
              <a:spLocks/>
            </p:cNvSpPr>
            <p:nvPr/>
          </p:nvSpPr>
          <p:spPr bwMode="auto">
            <a:xfrm>
              <a:off x="1605112"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Requests</a:t>
              </a:r>
            </a:p>
          </p:txBody>
        </p:sp>
        <p:sp>
          <p:nvSpPr>
            <p:cNvPr id="9" name="Text Box 4">
              <a:extLst>
                <a:ext uri="{FF2B5EF4-FFF2-40B4-BE49-F238E27FC236}">
                  <a16:creationId xmlns:a16="http://schemas.microsoft.com/office/drawing/2014/main" id="{2CB6D967-A58F-30FA-6B9C-776CAA283050}"/>
                </a:ext>
              </a:extLst>
            </p:cNvPr>
            <p:cNvSpPr txBox="1">
              <a:spLocks/>
            </p:cNvSpPr>
            <p:nvPr/>
          </p:nvSpPr>
          <p:spPr bwMode="auto">
            <a:xfrm>
              <a:off x="6255490"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Maintenance &amp; Transfers</a:t>
              </a:r>
              <a:endParaRPr kumimoji="0" altLang="en-US" sz="1050" b="0" i="0" u="none" strike="noStrike" kern="1200" cap="none" spc="0" normalizeH="0" baseline="0" noProof="0">
                <a:ln>
                  <a:noFill/>
                </a:ln>
                <a:solidFill>
                  <a:srgbClr val="000000"/>
                </a:solidFill>
                <a:effectLst/>
                <a:uLnTx/>
                <a:uFillTx/>
                <a:latin typeface="Arial"/>
                <a:ea typeface="+mn-ea"/>
                <a:cs typeface="+mn-cs"/>
              </a:endParaRPr>
            </a:p>
          </p:txBody>
        </p:sp>
        <p:sp>
          <p:nvSpPr>
            <p:cNvPr id="10" name="Text Box 4">
              <a:extLst>
                <a:ext uri="{FF2B5EF4-FFF2-40B4-BE49-F238E27FC236}">
                  <a16:creationId xmlns:a16="http://schemas.microsoft.com/office/drawing/2014/main" id="{33340552-D0AC-DEDC-5104-892B365C5B56}"/>
                </a:ext>
              </a:extLst>
            </p:cNvPr>
            <p:cNvSpPr txBox="1">
              <a:spLocks/>
            </p:cNvSpPr>
            <p:nvPr/>
          </p:nvSpPr>
          <p:spPr bwMode="auto">
            <a:xfrm>
              <a:off x="4705364"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Manage Asset </a:t>
              </a:r>
              <a:r>
                <a:rPr lang="en-US" altLang="en-US" sz="1050">
                  <a:solidFill>
                    <a:srgbClr val="000000"/>
                  </a:solidFill>
                  <a:latin typeface="Arial"/>
                </a:rPr>
                <a:t>Improvements</a:t>
              </a:r>
              <a:r>
                <a:rPr kumimoji="0" lang="en-US" altLang="en-US" sz="1050" b="0" i="0" u="none" strike="noStrike" kern="1200" cap="none" spc="0" normalizeH="0" baseline="0" noProof="0">
                  <a:ln>
                    <a:noFill/>
                  </a:ln>
                  <a:solidFill>
                    <a:srgbClr val="000000"/>
                  </a:solidFill>
                  <a:effectLst/>
                  <a:uLnTx/>
                  <a:uFillTx/>
                  <a:latin typeface="Arial"/>
                  <a:ea typeface="+mn-ea"/>
                  <a:cs typeface="+mn-cs"/>
                </a:rPr>
                <a:t> &amp; Depreciation</a:t>
              </a:r>
            </a:p>
          </p:txBody>
        </p:sp>
      </p:grpSp>
    </p:spTree>
    <p:extLst>
      <p:ext uri="{BB962C8B-B14F-4D97-AF65-F5344CB8AC3E}">
        <p14:creationId xmlns:p14="http://schemas.microsoft.com/office/powerpoint/2010/main" val="2864863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3599837691"/>
              </p:ext>
            </p:extLst>
          </p:nvPr>
        </p:nvGraphicFramePr>
        <p:xfrm>
          <a:off x="461469" y="852488"/>
          <a:ext cx="11271744" cy="4678722"/>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27210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F8: Manage Fixed Assets (2/2)</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996997">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FS11: Add assets in mass. Demonstrate ability to import via Excel.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FS12: Transfer assets in mass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FS13: Ability to capture data on assets under construction from multiple data sources and capitalize the expenditure on new or existing assets (major repairs/overhauls) as the work continuously progresses. Data should be captured at the in the phase of the project (e.g., pre-construction, construction, post-construction).</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FS14: Ability to support State compliance reporting requirements (e.g., annual State Building Inventory which includes date acquired, renovations, cost, etc.)</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FS15: Ability to produce Executive Summary Project Report, including the project #, encumbrances, non-recovery costs, how that compares to budget loaded.</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FS16: Retire assets. Flag recurring bills of retiring assets. Provide the ability for users to self-identify assets for retirement. Tie assets to recurring bills (e.g., utilities for properties) and reject bills that are received for retired assets (e.g., trash, utilities for disposed properties).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FS17: Retire assets in mass from list</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FS18: Generate asset listing as of a particular period</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FS19: Generate asset additions listing for a period</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996997">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dirty="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dirty="0">
                          <a:solidFill>
                            <a:schemeClr val="tx1"/>
                          </a:solidFill>
                          <a:latin typeface="+mn-lt"/>
                        </a:rPr>
                        <a:t>JAGGAER (e.g., Purchasing, Student Stipends, Accounts Payable)</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dirty="0" err="1">
                          <a:solidFill>
                            <a:schemeClr val="tx1"/>
                          </a:solidFill>
                          <a:latin typeface="+mn-lt"/>
                        </a:rPr>
                        <a:t>ProCore</a:t>
                      </a:r>
                      <a:r>
                        <a:rPr lang="en-US" sz="1200" b="0" i="0" u="none" strike="noStrike" noProof="0" dirty="0">
                          <a:solidFill>
                            <a:schemeClr val="tx1"/>
                          </a:solidFill>
                          <a:latin typeface="+mn-lt"/>
                        </a:rPr>
                        <a:t> </a:t>
                      </a:r>
                      <a:r>
                        <a:rPr lang="en-US" sz="1200" b="0" i="0" u="none" strike="noStrike" dirty="0">
                          <a:solidFill>
                            <a:schemeClr val="tx1"/>
                          </a:solidFill>
                          <a:effectLst/>
                          <a:latin typeface="+mn-lt"/>
                        </a:rPr>
                        <a:t>(Contractor’s solution for managing budget and tracking project progress; not owned by the University)</a:t>
                      </a:r>
                      <a:endParaRPr lang="en-US" sz="1200" b="0" i="0" u="none" strike="noStrike" noProof="0" dirty="0">
                        <a:solidFill>
                          <a:schemeClr val="tx1"/>
                        </a:solidFill>
                        <a:latin typeface="+mn-lt"/>
                      </a:endParaRPr>
                    </a:p>
                    <a:p>
                      <a:pPr marL="628650" marR="0" lvl="1"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dirty="0">
                          <a:solidFill>
                            <a:schemeClr val="tx1"/>
                          </a:solidFill>
                          <a:effectLst/>
                          <a:latin typeface="+mn-lt"/>
                        </a:rPr>
                        <a:t>Brightly (manages asset maintenance; potentially to be replaced by the ERP)</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dirty="0"/>
                        <a:t>Microsoft Office 365</a:t>
                      </a:r>
                      <a:endParaRPr lang="en-US" sz="1200" b="0" i="0" u="none" strike="noStrike" noProof="0" dirty="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352555"/>
                  </a:ext>
                </a:extLst>
              </a:tr>
            </a:tbl>
          </a:graphicData>
        </a:graphic>
      </p:graphicFrame>
      <p:sp>
        <p:nvSpPr>
          <p:cNvPr id="2" name="Text Box 9">
            <a:extLst>
              <a:ext uri="{FF2B5EF4-FFF2-40B4-BE49-F238E27FC236}">
                <a16:creationId xmlns:a16="http://schemas.microsoft.com/office/drawing/2014/main" id="{6E06100E-A6A4-61AF-BDD6-2E22C2265C88}"/>
              </a:ext>
            </a:extLst>
          </p:cNvPr>
          <p:cNvSpPr txBox="1">
            <a:spLocks/>
          </p:cNvSpPr>
          <p:nvPr/>
        </p:nvSpPr>
        <p:spPr bwMode="auto">
          <a:xfrm>
            <a:off x="1880404" y="20203"/>
            <a:ext cx="8431192"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4" name="Group 3">
            <a:extLst>
              <a:ext uri="{FF2B5EF4-FFF2-40B4-BE49-F238E27FC236}">
                <a16:creationId xmlns:a16="http://schemas.microsoft.com/office/drawing/2014/main" id="{3F75ED60-FC01-8226-ABD6-A1C2E012B7E0}"/>
              </a:ext>
            </a:extLst>
          </p:cNvPr>
          <p:cNvGrpSpPr/>
          <p:nvPr/>
        </p:nvGrpSpPr>
        <p:grpSpPr>
          <a:xfrm>
            <a:off x="1963703" y="105568"/>
            <a:ext cx="8178798" cy="518584"/>
            <a:chOff x="1605112" y="1214071"/>
            <a:chExt cx="8958400" cy="628586"/>
          </a:xfrm>
        </p:grpSpPr>
        <p:sp>
          <p:nvSpPr>
            <p:cNvPr id="5" name="Text Box 4">
              <a:extLst>
                <a:ext uri="{FF2B5EF4-FFF2-40B4-BE49-F238E27FC236}">
                  <a16:creationId xmlns:a16="http://schemas.microsoft.com/office/drawing/2014/main" id="{36086A4D-CFE6-D5FD-5A29-9EDBF7318101}"/>
                </a:ext>
              </a:extLst>
            </p:cNvPr>
            <p:cNvSpPr txBox="1">
              <a:spLocks/>
            </p:cNvSpPr>
            <p:nvPr/>
          </p:nvSpPr>
          <p:spPr bwMode="auto">
            <a:xfrm>
              <a:off x="3155238"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Acquisition &amp; Depreciation</a:t>
              </a:r>
            </a:p>
          </p:txBody>
        </p:sp>
        <p:sp>
          <p:nvSpPr>
            <p:cNvPr id="6" name="Text Box 4">
              <a:extLst>
                <a:ext uri="{FF2B5EF4-FFF2-40B4-BE49-F238E27FC236}">
                  <a16:creationId xmlns:a16="http://schemas.microsoft.com/office/drawing/2014/main" id="{22A0DBBE-37F6-7AE0-1806-421B0AE2BA58}"/>
                </a:ext>
              </a:extLst>
            </p:cNvPr>
            <p:cNvSpPr txBox="1">
              <a:spLocks/>
            </p:cNvSpPr>
            <p:nvPr/>
          </p:nvSpPr>
          <p:spPr bwMode="auto">
            <a:xfrm>
              <a:off x="7805616"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Under Construction</a:t>
              </a:r>
              <a:endParaRPr kumimoji="0" altLang="en-US" sz="1050" b="0" i="0" u="none" strike="noStrike" kern="1200" cap="none" spc="0" normalizeH="0" baseline="0" noProof="0">
                <a:ln>
                  <a:noFill/>
                </a:ln>
                <a:solidFill>
                  <a:srgbClr val="000000"/>
                </a:solidFill>
                <a:effectLst/>
                <a:uLnTx/>
                <a:uFillTx/>
                <a:latin typeface="Arial"/>
                <a:ea typeface="+mn-ea"/>
                <a:cs typeface="+mn-cs"/>
              </a:endParaRPr>
            </a:p>
          </p:txBody>
        </p:sp>
        <p:sp>
          <p:nvSpPr>
            <p:cNvPr id="7" name="Text Box 4">
              <a:extLst>
                <a:ext uri="{FF2B5EF4-FFF2-40B4-BE49-F238E27FC236}">
                  <a16:creationId xmlns:a16="http://schemas.microsoft.com/office/drawing/2014/main" id="{EDE38946-136D-AF4F-8F75-6EDF1AD2892A}"/>
                </a:ext>
              </a:extLst>
            </p:cNvPr>
            <p:cNvSpPr txBox="1">
              <a:spLocks/>
            </p:cNvSpPr>
            <p:nvPr/>
          </p:nvSpPr>
          <p:spPr bwMode="auto">
            <a:xfrm>
              <a:off x="9355742"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Retire &amp; Dispose of Assets</a:t>
              </a:r>
            </a:p>
          </p:txBody>
        </p:sp>
        <p:sp>
          <p:nvSpPr>
            <p:cNvPr id="8" name="Text Box 4">
              <a:extLst>
                <a:ext uri="{FF2B5EF4-FFF2-40B4-BE49-F238E27FC236}">
                  <a16:creationId xmlns:a16="http://schemas.microsoft.com/office/drawing/2014/main" id="{D5270A02-88DD-E0F7-201B-73F7976DA7E1}"/>
                </a:ext>
              </a:extLst>
            </p:cNvPr>
            <p:cNvSpPr txBox="1">
              <a:spLocks/>
            </p:cNvSpPr>
            <p:nvPr/>
          </p:nvSpPr>
          <p:spPr bwMode="auto">
            <a:xfrm>
              <a:off x="1605112"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Requests</a:t>
              </a:r>
            </a:p>
          </p:txBody>
        </p:sp>
        <p:sp>
          <p:nvSpPr>
            <p:cNvPr id="9" name="Text Box 4">
              <a:extLst>
                <a:ext uri="{FF2B5EF4-FFF2-40B4-BE49-F238E27FC236}">
                  <a16:creationId xmlns:a16="http://schemas.microsoft.com/office/drawing/2014/main" id="{A848A2F7-C8B7-63BA-33C8-FAF53BFBF13B}"/>
                </a:ext>
              </a:extLst>
            </p:cNvPr>
            <p:cNvSpPr txBox="1">
              <a:spLocks/>
            </p:cNvSpPr>
            <p:nvPr/>
          </p:nvSpPr>
          <p:spPr bwMode="auto">
            <a:xfrm>
              <a:off x="6255490"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 Manage Asset Maintenance &amp; Transfers</a:t>
              </a:r>
              <a:endParaRPr kumimoji="0" altLang="en-US" sz="1050" b="0" i="0" u="none" strike="noStrike" kern="1200" cap="none" spc="0" normalizeH="0" baseline="0" noProof="0">
                <a:ln>
                  <a:noFill/>
                </a:ln>
                <a:solidFill>
                  <a:srgbClr val="000000"/>
                </a:solidFill>
                <a:effectLst/>
                <a:uLnTx/>
                <a:uFillTx/>
                <a:latin typeface="Arial"/>
                <a:ea typeface="+mn-ea"/>
                <a:cs typeface="+mn-cs"/>
              </a:endParaRPr>
            </a:p>
          </p:txBody>
        </p:sp>
        <p:sp>
          <p:nvSpPr>
            <p:cNvPr id="10" name="Text Box 4">
              <a:extLst>
                <a:ext uri="{FF2B5EF4-FFF2-40B4-BE49-F238E27FC236}">
                  <a16:creationId xmlns:a16="http://schemas.microsoft.com/office/drawing/2014/main" id="{D523E619-3FC6-E91B-6BC9-9B65F631C981}"/>
                </a:ext>
              </a:extLst>
            </p:cNvPr>
            <p:cNvSpPr txBox="1">
              <a:spLocks/>
            </p:cNvSpPr>
            <p:nvPr/>
          </p:nvSpPr>
          <p:spPr bwMode="auto">
            <a:xfrm>
              <a:off x="4705364" y="121407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latin typeface="Arial"/>
                  <a:ea typeface="+mn-ea"/>
                  <a:cs typeface="+mn-cs"/>
                </a:rPr>
                <a:t>Manage Asset </a:t>
              </a:r>
              <a:r>
                <a:rPr lang="en-US" altLang="en-US" sz="1050">
                  <a:solidFill>
                    <a:srgbClr val="000000"/>
                  </a:solidFill>
                  <a:latin typeface="Arial"/>
                </a:rPr>
                <a:t>Improvements</a:t>
              </a:r>
              <a:r>
                <a:rPr kumimoji="0" lang="en-US" altLang="en-US" sz="1050" b="0" i="0" u="none" strike="noStrike" kern="1200" cap="none" spc="0" normalizeH="0" baseline="0" noProof="0">
                  <a:ln>
                    <a:noFill/>
                  </a:ln>
                  <a:solidFill>
                    <a:srgbClr val="000000"/>
                  </a:solidFill>
                  <a:effectLst/>
                  <a:uLnTx/>
                  <a:uFillTx/>
                  <a:latin typeface="Arial"/>
                  <a:ea typeface="+mn-ea"/>
                  <a:cs typeface="+mn-cs"/>
                </a:rPr>
                <a:t> &amp; Depreciation</a:t>
              </a:r>
            </a:p>
          </p:txBody>
        </p:sp>
      </p:grpSp>
    </p:spTree>
    <p:extLst>
      <p:ext uri="{BB962C8B-B14F-4D97-AF65-F5344CB8AC3E}">
        <p14:creationId xmlns:p14="http://schemas.microsoft.com/office/powerpoint/2010/main" val="3254029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749955948"/>
              </p:ext>
            </p:extLst>
          </p:nvPr>
        </p:nvGraphicFramePr>
        <p:xfrm>
          <a:off x="461469" y="852488"/>
          <a:ext cx="11271744" cy="4930238"/>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0823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F9: Manage Billing and Accounts Receivables</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517832">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a:lnSpc>
                          <a:spcPct val="100000"/>
                        </a:lnSpc>
                        <a:spcBef>
                          <a:spcPts val="0"/>
                        </a:spcBef>
                        <a:spcAft>
                          <a:spcPts val="300"/>
                        </a:spcAft>
                        <a:buClr>
                          <a:srgbClr val="000000"/>
                        </a:buClr>
                        <a:buFont typeface="Wingdings,Sans-Serif"/>
                        <a:buNone/>
                      </a:pPr>
                      <a:r>
                        <a:rPr lang="en-US" sz="1200" b="0" i="0" u="none" strike="noStrike" kern="1200" noProof="0">
                          <a:solidFill>
                            <a:schemeClr val="tx1"/>
                          </a:solidFill>
                          <a:latin typeface="+mn-lt"/>
                        </a:rPr>
                        <a:t>Improve Accounts Receivable (AR), by increasing automation and process flows for invoicing and collections, to increase accurate, transparent billing and lower collection processing times to promote on-time payment. Enable payments through a customer portal to reduce the amount of paper sent to customers/vendors, while providing improved transparency on payment status.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1935">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1935">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lvl="0">
                        <a:buNone/>
                      </a:pPr>
                      <a:r>
                        <a:rPr lang="en-US" sz="1200" kern="1200">
                          <a:solidFill>
                            <a:schemeClr val="tx1"/>
                          </a:solidFill>
                          <a:latin typeface="+mn-lt"/>
                          <a:ea typeface="+mn-ea"/>
                          <a:cs typeface="+mn-cs"/>
                        </a:rPr>
                        <a:t>Invoice/bill is created, and posting is made to general ledger.</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1935">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kern="1200">
                          <a:solidFill>
                            <a:schemeClr val="tx1"/>
                          </a:solidFill>
                          <a:latin typeface="+mn-lt"/>
                          <a:ea typeface="+mn-ea"/>
                          <a:cs typeface="+mn-cs"/>
                        </a:rPr>
                        <a:t>Receivables are managed and tracked, collections aging report created, and outstanding collections are managed.</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43902">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a:solidFill>
                            <a:schemeClr val="tx1"/>
                          </a:solidFill>
                          <a:effectLst/>
                          <a:latin typeface="Arial"/>
                          <a:ea typeface="+mn-ea"/>
                          <a:cs typeface="+mn-cs"/>
                        </a:rPr>
                        <a:t>FS1: Ability to create invoices and bills and send bills directly to the customer. </a:t>
                      </a:r>
                      <a:r>
                        <a:rPr lang="en-US" sz="1200">
                          <a:cs typeface="Arial"/>
                        </a:rPr>
                        <a:t>Ability to store PDF by invoice or customer and/or store the underlying historical data and provide the ability to re-creates the invoice.</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u="none" strike="noStrike" kern="1200" baseline="0">
                          <a:solidFill>
                            <a:schemeClr val="tx1"/>
                          </a:solidFill>
                          <a:latin typeface="+mn-lt"/>
                          <a:ea typeface="+mn-ea"/>
                          <a:cs typeface="+mn-cs"/>
                        </a:rPr>
                        <a:t>FS2: Ability to record the invoice of billing across multiple departments and for the AR office to see what is outstanding and sent.</a:t>
                      </a:r>
                    </a:p>
                    <a:p>
                      <a:pPr marL="171450" indent="-171450" algn="l" defTabSz="914400"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a:solidFill>
                            <a:schemeClr val="tx1"/>
                          </a:solidFill>
                          <a:effectLst/>
                          <a:latin typeface="Arial"/>
                          <a:ea typeface="+mn-ea"/>
                          <a:cs typeface="+mn-cs"/>
                        </a:rPr>
                        <a:t>FS3: Ability to Manage Collections including the entry and maintenance of various types of receipts, the capturing of payments received, and the analysis, tracking, and management of due and overdue receivables. </a:t>
                      </a:r>
                    </a:p>
                    <a:p>
                      <a:pPr marL="171450" indent="-171450" algn="l" defTabSz="914400"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a:solidFill>
                            <a:schemeClr val="tx1"/>
                          </a:solidFill>
                          <a:effectLst/>
                          <a:latin typeface="Arial"/>
                          <a:ea typeface="+mn-ea"/>
                          <a:cs typeface="+mn-cs"/>
                        </a:rPr>
                        <a:t>FS4: Ability to manage unapplied collections, credits, and overpayments. </a:t>
                      </a:r>
                    </a:p>
                    <a:p>
                      <a:pPr marL="171450" indent="-171450" algn="l" defTabSz="914400"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a:solidFill>
                            <a:schemeClr val="tx1"/>
                          </a:solidFill>
                          <a:effectLst/>
                          <a:latin typeface="Arial"/>
                          <a:ea typeface="+mn-ea"/>
                          <a:cs typeface="+mn-cs"/>
                        </a:rPr>
                        <a:t>FS5: Ability to generate collections aging report for outstanding invoices and adjusting invoices and bills (e.g., removing errant billing), including the ability to r</a:t>
                      </a:r>
                      <a:r>
                        <a:rPr lang="en-US" sz="1200">
                          <a:cs typeface="Arial"/>
                        </a:rPr>
                        <a:t>eport on outstanding and paid invoices by fiscal year, </a:t>
                      </a:r>
                      <a:r>
                        <a:rPr lang="en-US" sz="1200" b="0" i="0" u="none" strike="noStrike" kern="1200">
                          <a:solidFill>
                            <a:schemeClr val="tx1"/>
                          </a:solidFill>
                          <a:effectLst/>
                          <a:latin typeface="+mn-lt"/>
                          <a:ea typeface="+mn-ea"/>
                          <a:cs typeface="+mn-cs"/>
                        </a:rPr>
                        <a:t>invoice date, and due date.</a:t>
                      </a:r>
                      <a:endParaRPr lang="en-US" sz="1200" b="0" i="0" u="none" strike="noStrike" kern="1200" noProof="0">
                        <a:solidFill>
                          <a:schemeClr val="tx1"/>
                        </a:solidFill>
                        <a:effectLst/>
                        <a:latin typeface="+mn-lt"/>
                      </a:endParaRP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FS6: Ability to adjust outstanding receivable amounts for invoice adjustments via debit and credit memos.</a:t>
                      </a:r>
                    </a:p>
                    <a:p>
                      <a:pPr marL="171450" indent="-171450" algn="l" defTabSz="914400"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a:solidFill>
                            <a:schemeClr val="tx1"/>
                          </a:solidFill>
                          <a:effectLst/>
                          <a:latin typeface="Arial"/>
                          <a:ea typeface="+mn-ea"/>
                          <a:cs typeface="+mn-cs"/>
                        </a:rPr>
                        <a:t>FS7: Ability to manage (create, add, modify, delete, merge, split</a:t>
                      </a:r>
                      <a:r>
                        <a:rPr lang="en-US" sz="1200" b="0" i="0" u="none" strike="noStrike" kern="1200">
                          <a:solidFill>
                            <a:schemeClr val="tx1"/>
                          </a:solidFill>
                          <a:effectLst/>
                          <a:latin typeface="+mn-lt"/>
                          <a:ea typeface="+mn-ea"/>
                          <a:cs typeface="+mn-cs"/>
                        </a:rPr>
                        <a:t>) Customer Account Profiles and various </a:t>
                      </a:r>
                      <a:r>
                        <a:rPr lang="en-US" sz="1200" b="0" i="0" u="none" strike="noStrike" kern="1200">
                          <a:solidFill>
                            <a:schemeClr val="tx1"/>
                          </a:solidFill>
                          <a:effectLst/>
                          <a:latin typeface="Arial"/>
                          <a:ea typeface="+mn-ea"/>
                          <a:cs typeface="+mn-cs"/>
                        </a:rPr>
                        <a:t>customer data hierarchies.</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FS8: Provide monthly extract for CMU receivables at summary level (i.e., fund and revenue source)</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698111">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Bef>
                          <a:spcPts val="0"/>
                        </a:spcBef>
                        <a:spcAft>
                          <a:spcPts val="300"/>
                        </a:spcAft>
                        <a:buClr>
                          <a:srgbClr val="000000"/>
                        </a:buClr>
                        <a:buSzTx/>
                        <a:buFont typeface="Wingdings,Sans-Serif" panose="05000000000000000000" pitchFamily="2" charset="2"/>
                        <a:buNone/>
                      </a:pPr>
                      <a:r>
                        <a:rPr lang="en-US" sz="1200" b="0" i="0" u="none" strike="noStrike" noProof="0">
                          <a:solidFill>
                            <a:schemeClr val="tx1"/>
                          </a:solidFill>
                          <a:latin typeface="+mn-lt"/>
                        </a:rPr>
                        <a:t>Please describe, or ideally demonstrate, the solution’s pre-build integration tools and APIs with:</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JAGGAER (revenue generating contract side of reimbursements)</a:t>
                      </a:r>
                    </a:p>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a:solidFill>
                            <a:schemeClr val="tx1"/>
                          </a:solidFill>
                          <a:effectLst/>
                          <a:latin typeface="+mn-lt"/>
                        </a:rPr>
                        <a:t>MS-Office (Excel)</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3370068"/>
                  </a:ext>
                </a:extLst>
              </a:tr>
            </a:tbl>
          </a:graphicData>
        </a:graphic>
      </p:graphicFrame>
      <p:sp>
        <p:nvSpPr>
          <p:cNvPr id="2" name="Text Box 9">
            <a:extLst>
              <a:ext uri="{FF2B5EF4-FFF2-40B4-BE49-F238E27FC236}">
                <a16:creationId xmlns:a16="http://schemas.microsoft.com/office/drawing/2014/main" id="{2D07B9BA-CF54-314B-EB77-8D0FA0DE4D0E}"/>
              </a:ext>
            </a:extLst>
          </p:cNvPr>
          <p:cNvSpPr txBox="1">
            <a:spLocks/>
          </p:cNvSpPr>
          <p:nvPr/>
        </p:nvSpPr>
        <p:spPr bwMode="auto">
          <a:xfrm>
            <a:off x="2617566" y="64918"/>
            <a:ext cx="6570461"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4" name="Group 3">
            <a:extLst>
              <a:ext uri="{FF2B5EF4-FFF2-40B4-BE49-F238E27FC236}">
                <a16:creationId xmlns:a16="http://schemas.microsoft.com/office/drawing/2014/main" id="{E8CE363C-F11E-954F-F224-BB005CBA291B}"/>
              </a:ext>
            </a:extLst>
          </p:cNvPr>
          <p:cNvGrpSpPr/>
          <p:nvPr/>
        </p:nvGrpSpPr>
        <p:grpSpPr>
          <a:xfrm>
            <a:off x="2797385" y="156023"/>
            <a:ext cx="5979672" cy="443199"/>
            <a:chOff x="3095927" y="1235201"/>
            <a:chExt cx="6043506" cy="628586"/>
          </a:xfrm>
        </p:grpSpPr>
        <p:sp>
          <p:nvSpPr>
            <p:cNvPr id="5" name="Text Box 4">
              <a:extLst>
                <a:ext uri="{FF2B5EF4-FFF2-40B4-BE49-F238E27FC236}">
                  <a16:creationId xmlns:a16="http://schemas.microsoft.com/office/drawing/2014/main" id="{92FEC1DF-5DCB-A80C-EFA9-AACB9F2B2B81}"/>
                </a:ext>
              </a:extLst>
            </p:cNvPr>
            <p:cNvSpPr txBox="1">
              <a:spLocks/>
            </p:cNvSpPr>
            <p:nvPr/>
          </p:nvSpPr>
          <p:spPr bwMode="auto">
            <a:xfrm>
              <a:off x="3095927"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defRPr/>
              </a:pPr>
              <a:r>
                <a:rPr lang="en-US" altLang="en-US" sz="1050">
                  <a:solidFill>
                    <a:srgbClr val="000000"/>
                  </a:solidFill>
                </a:rPr>
                <a:t>Create Invoices &amp; Bills</a:t>
              </a:r>
            </a:p>
          </p:txBody>
        </p:sp>
        <p:sp>
          <p:nvSpPr>
            <p:cNvPr id="6" name="Text Box 6">
              <a:extLst>
                <a:ext uri="{FF2B5EF4-FFF2-40B4-BE49-F238E27FC236}">
                  <a16:creationId xmlns:a16="http://schemas.microsoft.com/office/drawing/2014/main" id="{B9B4516B-9259-85FC-CB62-67BC043C3094}"/>
                </a:ext>
              </a:extLst>
            </p:cNvPr>
            <p:cNvSpPr txBox="1">
              <a:spLocks/>
            </p:cNvSpPr>
            <p:nvPr/>
          </p:nvSpPr>
          <p:spPr bwMode="auto">
            <a:xfrm>
              <a:off x="6319751"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effectLst/>
                  <a:uLnTx/>
                  <a:uFillTx/>
                  <a:latin typeface="Arial"/>
                </a:defRPr>
              </a:lvl1pPr>
            </a:lstStyle>
            <a:p>
              <a:r>
                <a:rPr lang="en-US" altLang="en-US" sz="1050">
                  <a:latin typeface="+mn-lt"/>
                </a:rPr>
                <a:t> Manage Receivables Debit / Credit Memos</a:t>
              </a:r>
              <a:endParaRPr altLang="en-US" sz="1050">
                <a:latin typeface="+mn-lt"/>
              </a:endParaRPr>
            </a:p>
          </p:txBody>
        </p:sp>
        <p:sp>
          <p:nvSpPr>
            <p:cNvPr id="7" name="Text Box 4">
              <a:extLst>
                <a:ext uri="{FF2B5EF4-FFF2-40B4-BE49-F238E27FC236}">
                  <a16:creationId xmlns:a16="http://schemas.microsoft.com/office/drawing/2014/main" id="{BE473713-E5D8-7010-B6C1-422ABC06A72C}"/>
                </a:ext>
              </a:extLst>
            </p:cNvPr>
            <p:cNvSpPr txBox="1">
              <a:spLocks/>
            </p:cNvSpPr>
            <p:nvPr/>
          </p:nvSpPr>
          <p:spPr bwMode="auto">
            <a:xfrm>
              <a:off x="4707839"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ea typeface="+mn-ea"/>
                  <a:cs typeface="+mn-cs"/>
                </a:rPr>
                <a:t> Manage Collections</a:t>
              </a:r>
              <a:endParaRPr kumimoji="0" altLang="en-US" sz="1050" b="0" i="0" u="none" strike="noStrike" kern="1200" cap="none" spc="0" normalizeH="0" baseline="0" noProof="0">
                <a:ln>
                  <a:noFill/>
                </a:ln>
                <a:solidFill>
                  <a:srgbClr val="000000"/>
                </a:solidFill>
                <a:effectLst/>
                <a:uLnTx/>
                <a:uFillTx/>
                <a:ea typeface="+mn-ea"/>
                <a:cs typeface="+mn-cs"/>
              </a:endParaRPr>
            </a:p>
          </p:txBody>
        </p:sp>
        <p:sp>
          <p:nvSpPr>
            <p:cNvPr id="8" name="Text Box 6">
              <a:extLst>
                <a:ext uri="{FF2B5EF4-FFF2-40B4-BE49-F238E27FC236}">
                  <a16:creationId xmlns:a16="http://schemas.microsoft.com/office/drawing/2014/main" id="{250865FE-0198-F824-AB4E-017D244488EA}"/>
                </a:ext>
              </a:extLst>
            </p:cNvPr>
            <p:cNvSpPr txBox="1">
              <a:spLocks/>
            </p:cNvSpPr>
            <p:nvPr/>
          </p:nvSpPr>
          <p:spPr bwMode="auto">
            <a:xfrm>
              <a:off x="7931663"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a:ln>
                    <a:noFill/>
                  </a:ln>
                  <a:solidFill>
                    <a:srgbClr val="000000"/>
                  </a:solidFill>
                  <a:effectLst/>
                  <a:uLnTx/>
                  <a:uFillTx/>
                  <a:ea typeface="+mn-ea"/>
                  <a:cs typeface="+mn-cs"/>
                </a:rPr>
                <a:t> Manage Customer Account Profiles</a:t>
              </a:r>
            </a:p>
          </p:txBody>
        </p:sp>
      </p:grpSp>
    </p:spTree>
    <p:extLst>
      <p:ext uri="{BB962C8B-B14F-4D97-AF65-F5344CB8AC3E}">
        <p14:creationId xmlns:p14="http://schemas.microsoft.com/office/powerpoint/2010/main" val="2399370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D0D1B-04C0-B441-92D0-F68A6E088253}"/>
            </a:ext>
          </a:extLst>
        </p:cNvPr>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B141F8E2-E419-DD63-3736-EBA97373CEB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4" name="Object 3" hidden="1">
                        <a:extLst>
                          <a:ext uri="{FF2B5EF4-FFF2-40B4-BE49-F238E27FC236}">
                            <a16:creationId xmlns:a16="http://schemas.microsoft.com/office/drawing/2014/main" id="{B141F8E2-E419-DD63-3736-EBA97373CEB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DA120A6-4E12-DB2F-D6FA-72FD00962FAD}"/>
              </a:ext>
            </a:extLst>
          </p:cNvPr>
          <p:cNvSpPr>
            <a:spLocks noGrp="1"/>
          </p:cNvSpPr>
          <p:nvPr>
            <p:ph type="title"/>
          </p:nvPr>
        </p:nvSpPr>
        <p:spPr/>
        <p:txBody>
          <a:bodyPr vert="horz"/>
          <a:lstStyle/>
          <a:p>
            <a:r>
              <a:rPr lang="en-US" dirty="0"/>
              <a:t>Instructions</a:t>
            </a:r>
          </a:p>
        </p:txBody>
      </p:sp>
    </p:spTree>
    <p:extLst>
      <p:ext uri="{BB962C8B-B14F-4D97-AF65-F5344CB8AC3E}">
        <p14:creationId xmlns:p14="http://schemas.microsoft.com/office/powerpoint/2010/main" val="1379562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445774642"/>
              </p:ext>
            </p:extLst>
          </p:nvPr>
        </p:nvGraphicFramePr>
        <p:xfrm>
          <a:off x="461469" y="843524"/>
          <a:ext cx="11271744" cy="568712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4515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2"/>
                          </a:solidFill>
                        </a:rPr>
                        <a:t>F10: Manage Treasury and Cash</a:t>
                      </a:r>
                      <a:endParaRPr lang="en-US" sz="1900" dirty="0">
                        <a:solidFill>
                          <a:schemeClr val="bg2"/>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414179">
                <a:tc>
                  <a:txBody>
                    <a:bodyPr/>
                    <a:lstStyle/>
                    <a:p>
                      <a:pPr algn="l"/>
                      <a:r>
                        <a:rPr lang="en-US" sz="1200" b="1">
                          <a:solidFill>
                            <a:schemeClr val="tx1"/>
                          </a:solidFill>
                        </a:rPr>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300"/>
                        </a:spcAft>
                        <a:buClr>
                          <a:srgbClr val="000000"/>
                        </a:buClr>
                        <a:buSzTx/>
                        <a:buFont typeface="Wingdings,Sans-Serif"/>
                        <a:buNone/>
                        <a:tabLst/>
                        <a:defRPr/>
                      </a:pPr>
                      <a:r>
                        <a:rPr lang="en-US" sz="1200" b="0" i="0" u="none" strike="noStrike" kern="1200" noProof="0">
                          <a:solidFill>
                            <a:schemeClr val="tx1"/>
                          </a:solidFill>
                          <a:latin typeface="+mn-lt"/>
                        </a:rPr>
                        <a:t>Ensure optimal cash flow management, effective treasury oversight, financial risk mitigation, and efficient borrowing and debt management, enabling organizations to maintain financial stability, and meet strategic objectives.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48512">
                <a:tc>
                  <a:txBody>
                    <a:bodyPr/>
                    <a:lstStyle/>
                    <a:p>
                      <a:pPr algn="l"/>
                      <a:r>
                        <a:rPr lang="en-US" sz="1200" b="1">
                          <a:solidFill>
                            <a:schemeClr val="tx1"/>
                          </a:solidFill>
                        </a:rPr>
                        <a:t>Main</a:t>
                      </a:r>
                      <a:r>
                        <a:rPr lang="en-US" sz="1200" b="1" baseline="0">
                          <a:solidFill>
                            <a:schemeClr val="tx1"/>
                          </a:solidFill>
                        </a:rPr>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48512">
                <a:tc>
                  <a:txBody>
                    <a:bodyPr/>
                    <a:lstStyle/>
                    <a:p>
                      <a:pPr algn="l"/>
                      <a:r>
                        <a:rPr lang="en-US" sz="1200" b="1">
                          <a:solidFill>
                            <a:schemeClr val="tx1"/>
                          </a:solidFill>
                        </a:rPr>
                        <a:t>Scenario</a:t>
                      </a:r>
                      <a:r>
                        <a:rPr lang="en-US" sz="1200" b="1" baseline="0">
                          <a:solidFill>
                            <a:schemeClr val="tx1"/>
                          </a:solidFill>
                        </a:rPr>
                        <a:t> Beginning</a:t>
                      </a:r>
                      <a:endParaRPr lang="en-US" sz="1200" b="1">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b="0" kern="1200">
                          <a:solidFill>
                            <a:schemeClr val="tx1"/>
                          </a:solidFill>
                        </a:rPr>
                        <a:t>Identify cash needs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48512">
                <a:tc>
                  <a:txBody>
                    <a:bodyPr/>
                    <a:lstStyle/>
                    <a:p>
                      <a:pPr algn="l"/>
                      <a:r>
                        <a:rPr lang="en-US" sz="1200" b="1">
                          <a:solidFill>
                            <a:schemeClr val="tx1"/>
                          </a:solidFill>
                        </a:rPr>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a:solidFill>
                            <a:schemeClr val="tx1"/>
                          </a:solidFill>
                        </a:rPr>
                        <a:t>Pay debt obligations and report on cash and investment positions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609261">
                <a:tc>
                  <a:txBody>
                    <a:bodyPr/>
                    <a:lstStyle/>
                    <a:p>
                      <a:pPr algn="l"/>
                      <a:r>
                        <a:rPr lang="en-US" sz="1200" b="1">
                          <a:solidFill>
                            <a:schemeClr val="tx1"/>
                          </a:solidFill>
                        </a:rPr>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FS1: Implement a cash flow forecasting process that involves monitoring, analyzing, and projecting cash movement into and out of the organization to ensure liquidity, optimize working capital, and make informed financial decisions.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FS2: Establish efficient treasury and investment management practices, collaborating with a third-party as necessary, to oversee and optimize the company's cash, liquidity, and investments. Maximize returns on idle cash, manage risks associated with investments, and ensure adequate funds to meet obligations.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FS3: Identify, assess, and mitigate financial risks that may impact cash flows, liquidity, and overall financial health. Implement risk mitigation strategies and controls. </a:t>
                      </a:r>
                      <a:br>
                        <a:rPr lang="en-US" sz="1200">
                          <a:solidFill>
                            <a:schemeClr val="tx1"/>
                          </a:solidFill>
                        </a:rPr>
                      </a:br>
                      <a:r>
                        <a:rPr lang="en-US" sz="1200">
                          <a:solidFill>
                            <a:schemeClr val="tx1"/>
                          </a:solidFill>
                        </a:rPr>
                        <a:t>FS4: Develop a strategic plan for borrowing and debt management, optimizing the company's capital structure, minimizing financing costs, and maintaining financial flexibility. Monitor debt obligations, interest rates, and repayment schedules to ensure timely payments and compliance with debt covenants.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FS5: Ability to import bank transactions and automate the reconciliation with the bank</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FS6: Ability to manage and optimize debt servicing </a:t>
                      </a:r>
                      <a:r>
                        <a:rPr lang="en-US" sz="1200">
                          <a:solidFill>
                            <a:schemeClr val="tx1"/>
                          </a:solidFill>
                          <a:effectLst/>
                          <a:latin typeface="Arial" panose="020B0604020202020204" pitchFamily="34" charset="0"/>
                          <a:ea typeface="Arial" panose="020B0604020202020204" pitchFamily="34" charset="0"/>
                        </a:rPr>
                        <a:t>through advanced monitor tools for revolving lines of credit, sources of external fund tracking, interest payments, prioritize debts to be retired and rating agency relationship management. </a:t>
                      </a:r>
                      <a:r>
                        <a:rPr lang="en-US" sz="1200">
                          <a:solidFill>
                            <a:schemeClr val="tx1"/>
                          </a:solidFill>
                        </a:rPr>
                        <a:t>Including debt service schedule, automated debt service payments, and debt transfers.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FS7: Ability to manage bonds and attach bond documents.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a:solidFill>
                            <a:schemeClr val="tx1"/>
                          </a:solidFill>
                        </a:rPr>
                        <a:t>FS8: Ability to report on cash and investment positions.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779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3</a:t>
                      </a:r>
                      <a:r>
                        <a:rPr lang="en-US" sz="1200" b="0" i="0" u="none" strike="noStrike" baseline="30000" noProof="0">
                          <a:solidFill>
                            <a:schemeClr val="tx1"/>
                          </a:solidFill>
                          <a:latin typeface="+mn-lt"/>
                        </a:rPr>
                        <a:t>rd-</a:t>
                      </a:r>
                      <a:r>
                        <a:rPr lang="en-US" sz="1200" b="0" i="0" u="none" strike="noStrike" noProof="0">
                          <a:solidFill>
                            <a:schemeClr val="tx1"/>
                          </a:solidFill>
                          <a:latin typeface="+mn-lt"/>
                        </a:rPr>
                        <a:t>Party Investment Services [Note: a 3</a:t>
                      </a:r>
                      <a:r>
                        <a:rPr lang="en-US" sz="1200" b="0" i="0" u="none" strike="noStrike" baseline="30000" noProof="0">
                          <a:solidFill>
                            <a:schemeClr val="tx1"/>
                          </a:solidFill>
                          <a:latin typeface="+mn-lt"/>
                        </a:rPr>
                        <a:t>rd</a:t>
                      </a:r>
                      <a:r>
                        <a:rPr lang="en-US" sz="1200" b="0" i="0" u="none" strike="noStrike" noProof="0">
                          <a:solidFill>
                            <a:schemeClr val="tx1"/>
                          </a:solidFill>
                          <a:latin typeface="+mn-lt"/>
                        </a:rPr>
                        <a:t>-party currently manages all of CMU’s investments]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MS-Office Suite</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5701040"/>
                  </a:ext>
                </a:extLst>
              </a:tr>
            </a:tbl>
          </a:graphicData>
        </a:graphic>
      </p:graphicFrame>
      <p:sp>
        <p:nvSpPr>
          <p:cNvPr id="2" name="Text Box 9">
            <a:extLst>
              <a:ext uri="{FF2B5EF4-FFF2-40B4-BE49-F238E27FC236}">
                <a16:creationId xmlns:a16="http://schemas.microsoft.com/office/drawing/2014/main" id="{4328B7B6-B0E5-4DFE-D678-7830DA9BE4A3}"/>
              </a:ext>
            </a:extLst>
          </p:cNvPr>
          <p:cNvSpPr txBox="1">
            <a:spLocks/>
          </p:cNvSpPr>
          <p:nvPr/>
        </p:nvSpPr>
        <p:spPr bwMode="auto">
          <a:xfrm>
            <a:off x="2405899" y="132651"/>
            <a:ext cx="7398501" cy="570083"/>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4" name="Group 3">
            <a:extLst>
              <a:ext uri="{FF2B5EF4-FFF2-40B4-BE49-F238E27FC236}">
                <a16:creationId xmlns:a16="http://schemas.microsoft.com/office/drawing/2014/main" id="{218FEF39-6027-6F0C-B38E-AA8287F28582}"/>
              </a:ext>
            </a:extLst>
          </p:cNvPr>
          <p:cNvGrpSpPr/>
          <p:nvPr/>
        </p:nvGrpSpPr>
        <p:grpSpPr>
          <a:xfrm>
            <a:off x="2585718" y="223756"/>
            <a:ext cx="6733257" cy="364579"/>
            <a:chOff x="3095927" y="1235201"/>
            <a:chExt cx="6043506" cy="628586"/>
          </a:xfrm>
        </p:grpSpPr>
        <p:sp>
          <p:nvSpPr>
            <p:cNvPr id="5" name="Text Box 4">
              <a:extLst>
                <a:ext uri="{FF2B5EF4-FFF2-40B4-BE49-F238E27FC236}">
                  <a16:creationId xmlns:a16="http://schemas.microsoft.com/office/drawing/2014/main" id="{3DC398FB-E99E-9B2C-3359-C6F79ABFB598}"/>
                </a:ext>
              </a:extLst>
            </p:cNvPr>
            <p:cNvSpPr txBox="1">
              <a:spLocks/>
            </p:cNvSpPr>
            <p:nvPr/>
          </p:nvSpPr>
          <p:spPr bwMode="auto">
            <a:xfrm>
              <a:off x="3095927"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ctr"/>
            <a:lstStyle/>
            <a:p>
              <a:pPr algn="ctr">
                <a:defRPr/>
              </a:pPr>
              <a:r>
                <a:rPr lang="en-US" altLang="en-US" sz="1050">
                  <a:solidFill>
                    <a:srgbClr val="000000"/>
                  </a:solidFill>
                </a:rPr>
                <a:t>Create Invoices &amp; Bills</a:t>
              </a:r>
            </a:p>
          </p:txBody>
        </p:sp>
        <p:sp>
          <p:nvSpPr>
            <p:cNvPr id="6" name="Text Box 6">
              <a:extLst>
                <a:ext uri="{FF2B5EF4-FFF2-40B4-BE49-F238E27FC236}">
                  <a16:creationId xmlns:a16="http://schemas.microsoft.com/office/drawing/2014/main" id="{18ED88D3-D076-C81C-8ADF-B1D6BC7B4C2C}"/>
                </a:ext>
              </a:extLst>
            </p:cNvPr>
            <p:cNvSpPr txBox="1">
              <a:spLocks/>
            </p:cNvSpPr>
            <p:nvPr/>
          </p:nvSpPr>
          <p:spPr bwMode="auto">
            <a:xfrm>
              <a:off x="6319751"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00" b="0" i="0" u="none" strike="noStrike" cap="none" spc="0" normalizeH="0" baseline="0">
                  <a:ln>
                    <a:noFill/>
                  </a:ln>
                  <a:effectLst/>
                  <a:uLnTx/>
                  <a:uFillTx/>
                  <a:latin typeface="Arial"/>
                </a:defRPr>
              </a:lvl1pPr>
            </a:lstStyle>
            <a:p>
              <a:r>
                <a:rPr lang="en-US" altLang="en-US" sz="1050">
                  <a:latin typeface="+mn-lt"/>
                </a:rPr>
                <a:t> Manage Receivables Debit / Credit Memos</a:t>
              </a:r>
              <a:endParaRPr altLang="en-US" sz="1050">
                <a:latin typeface="+mn-lt"/>
              </a:endParaRPr>
            </a:p>
          </p:txBody>
        </p:sp>
        <p:sp>
          <p:nvSpPr>
            <p:cNvPr id="7" name="Text Box 4">
              <a:extLst>
                <a:ext uri="{FF2B5EF4-FFF2-40B4-BE49-F238E27FC236}">
                  <a16:creationId xmlns:a16="http://schemas.microsoft.com/office/drawing/2014/main" id="{64545D76-F7B4-32A0-5467-A80B8CDF555D}"/>
                </a:ext>
              </a:extLst>
            </p:cNvPr>
            <p:cNvSpPr txBox="1">
              <a:spLocks/>
            </p:cNvSpPr>
            <p:nvPr/>
          </p:nvSpPr>
          <p:spPr bwMode="auto">
            <a:xfrm>
              <a:off x="4707839"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solidFill>
                    <a:srgbClr val="000000"/>
                  </a:solidFill>
                  <a:effectLst/>
                  <a:uLnTx/>
                  <a:uFillTx/>
                  <a:ea typeface="+mn-ea"/>
                  <a:cs typeface="+mn-cs"/>
                </a:rPr>
                <a:t> Manage Collections</a:t>
              </a:r>
              <a:endParaRPr kumimoji="0" altLang="en-US" sz="1050" b="0" i="0" u="none" strike="noStrike" kern="1200" cap="none" spc="0" normalizeH="0" baseline="0" noProof="0">
                <a:ln>
                  <a:noFill/>
                </a:ln>
                <a:solidFill>
                  <a:srgbClr val="000000"/>
                </a:solidFill>
                <a:effectLst/>
                <a:uLnTx/>
                <a:uFillTx/>
                <a:ea typeface="+mn-ea"/>
                <a:cs typeface="+mn-cs"/>
              </a:endParaRPr>
            </a:p>
          </p:txBody>
        </p:sp>
        <p:sp>
          <p:nvSpPr>
            <p:cNvPr id="8" name="Text Box 6">
              <a:extLst>
                <a:ext uri="{FF2B5EF4-FFF2-40B4-BE49-F238E27FC236}">
                  <a16:creationId xmlns:a16="http://schemas.microsoft.com/office/drawing/2014/main" id="{E683EA52-8EEE-BF1B-C51A-47611EF7E458}"/>
                </a:ext>
              </a:extLst>
            </p:cNvPr>
            <p:cNvSpPr txBox="1">
              <a:spLocks/>
            </p:cNvSpPr>
            <p:nvPr/>
          </p:nvSpPr>
          <p:spPr bwMode="auto">
            <a:xfrm>
              <a:off x="7931663" y="1235201"/>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050" b="0" i="0" u="none" strike="noStrike" kern="1200" cap="none" spc="0" normalizeH="0" baseline="0" noProof="0">
                  <a:ln>
                    <a:noFill/>
                  </a:ln>
                  <a:solidFill>
                    <a:srgbClr val="000000"/>
                  </a:solidFill>
                  <a:effectLst/>
                  <a:uLnTx/>
                  <a:uFillTx/>
                  <a:ea typeface="+mn-ea"/>
                  <a:cs typeface="+mn-cs"/>
                </a:rPr>
                <a:t> Manage Customer Account Profiles</a:t>
              </a:r>
            </a:p>
          </p:txBody>
        </p:sp>
      </p:grpSp>
    </p:spTree>
    <p:extLst>
      <p:ext uri="{BB962C8B-B14F-4D97-AF65-F5344CB8AC3E}">
        <p14:creationId xmlns:p14="http://schemas.microsoft.com/office/powerpoint/2010/main" val="2593135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D0D1B-04C0-B441-92D0-F68A6E088253}"/>
            </a:ext>
          </a:extLst>
        </p:cNvPr>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B141F8E2-E419-DD63-3736-EBA97373CEB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4" name="Object 3" hidden="1">
                        <a:extLst>
                          <a:ext uri="{FF2B5EF4-FFF2-40B4-BE49-F238E27FC236}">
                            <a16:creationId xmlns:a16="http://schemas.microsoft.com/office/drawing/2014/main" id="{B141F8E2-E419-DD63-3736-EBA97373CEB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DA120A6-4E12-DB2F-D6FA-72FD00962FAD}"/>
              </a:ext>
            </a:extLst>
          </p:cNvPr>
          <p:cNvSpPr>
            <a:spLocks noGrp="1"/>
          </p:cNvSpPr>
          <p:nvPr>
            <p:ph type="title"/>
          </p:nvPr>
        </p:nvSpPr>
        <p:spPr/>
        <p:txBody>
          <a:bodyPr vert="horz"/>
          <a:lstStyle/>
          <a:p>
            <a:r>
              <a:rPr lang="en-US" dirty="0"/>
              <a:t>HR Use Cases</a:t>
            </a:r>
          </a:p>
        </p:txBody>
      </p:sp>
    </p:spTree>
    <p:extLst>
      <p:ext uri="{BB962C8B-B14F-4D97-AF65-F5344CB8AC3E}">
        <p14:creationId xmlns:p14="http://schemas.microsoft.com/office/powerpoint/2010/main" val="41236380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617969" y="1042999"/>
          <a:ext cx="11336608" cy="5243439"/>
        </p:xfrm>
        <a:graphic>
          <a:graphicData uri="http://schemas.openxmlformats.org/drawingml/2006/table">
            <a:tbl>
              <a:tblPr firstRow="1" bandRow="1">
                <a:tableStyleId>{3B4B98B0-60AC-42C2-AFA5-B58CD77FA1E5}</a:tableStyleId>
              </a:tblPr>
              <a:tblGrid>
                <a:gridCol w="1802167">
                  <a:extLst>
                    <a:ext uri="{9D8B030D-6E8A-4147-A177-3AD203B41FA5}">
                      <a16:colId xmlns:a16="http://schemas.microsoft.com/office/drawing/2014/main" val="20000"/>
                    </a:ext>
                  </a:extLst>
                </a:gridCol>
                <a:gridCol w="9534441">
                  <a:extLst>
                    <a:ext uri="{9D8B030D-6E8A-4147-A177-3AD203B41FA5}">
                      <a16:colId xmlns:a16="http://schemas.microsoft.com/office/drawing/2014/main" val="20001"/>
                    </a:ext>
                  </a:extLst>
                </a:gridCol>
              </a:tblGrid>
              <a:tr h="33801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H1: Administer HR - Managing Recruiting Talent Pool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693411">
                <a:tc>
                  <a:txBody>
                    <a:bodyPr/>
                    <a:lstStyle/>
                    <a:p>
                      <a:pPr algn="l"/>
                      <a:r>
                        <a:rPr lang="en-US" sz="1200"/>
                        <a:t>Business Outcome(s)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defTabSz="914400" rtl="0" eaLnBrk="1" fontAlgn="ctr" latinLnBrk="0" hangingPunct="1">
                        <a:buFont typeface="Wingdings" panose="05000000000000000000" pitchFamily="2" charset="2"/>
                        <a:buChar char="§"/>
                      </a:pPr>
                      <a:r>
                        <a:rPr lang="en-US" sz="1200"/>
                        <a:t>Maintain a pool of candidates/potential employees for future outreach (i.e., “Talent Pool.)</a:t>
                      </a:r>
                    </a:p>
                    <a:p>
                      <a:pPr marL="171450" indent="-171450" algn="l" defTabSz="914400" rtl="0" eaLnBrk="1" fontAlgn="ctr" latinLnBrk="0" hangingPunct="1">
                        <a:buFont typeface="Wingdings" panose="05000000000000000000" pitchFamily="2" charset="2"/>
                        <a:buChar char="§"/>
                      </a:pPr>
                      <a:r>
                        <a:rPr lang="en-US" sz="1200"/>
                        <a:t>Store key data about candidates (e.g., “highly qualified” flag, “do not rehire” flag, salary expectations, interview feedback, assessment results, previous communications,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75876">
                <a:tc>
                  <a:txBody>
                    <a:bodyPr/>
                    <a:lstStyle/>
                    <a:p>
                      <a:pPr algn="l"/>
                      <a:r>
                        <a:rPr lang="en-US" sz="1200"/>
                        <a:t>Main “Actor(s)”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Recruiting Personnel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HR Personnel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Candidates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5228">
                <a:tc>
                  <a:txBody>
                    <a:bodyPr/>
                    <a:lstStyle/>
                    <a:p>
                      <a:pPr algn="l"/>
                      <a:r>
                        <a:rPr lang="en-US" sz="1200"/>
                        <a:t>Scenario Beginning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Aft>
                          <a:spcPts val="300"/>
                        </a:spcAft>
                        <a:buFont typeface="Wingdings" panose="05000000000000000000" pitchFamily="2" charset="2"/>
                        <a:buChar char="§"/>
                      </a:pPr>
                      <a:r>
                        <a:rPr lang="en-US" sz="1200"/>
                        <a:t>Create a Recruiting Talent Pool to monitor candidates and store key applicant data for future 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43367">
                <a:tc>
                  <a:txBody>
                    <a:bodyPr/>
                    <a:lstStyle/>
                    <a:p>
                      <a:pPr algn="l"/>
                      <a:r>
                        <a:rPr lang="en-US" sz="1200"/>
                        <a:t>Scenario End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a:t>Allow Recruiting/HR Personnel to maintain relationships with interested candidates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75381">
                <a:tc>
                  <a:txBody>
                    <a:bodyPr/>
                    <a:lstStyle/>
                    <a:p>
                      <a:pPr algn="l"/>
                      <a:r>
                        <a:rPr lang="en-US" sz="1200"/>
                        <a:t>How Business Outcome will be Fulfilled through Vendor Feature Sets (FS)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lang="en-US" altLang="ko-KR" sz="1200" noProof="0"/>
                        <a:t>Demonstrate the ability of the system to:</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a:t>FS1: Allow a candidate to indicate interest in being contacted for future roles (or to “opt out” of future communications)</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a:t>FS2: Allow a candidate to create a profile that includes contact information, work history, skills, qualifications, salary requirements, and other key data</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a:t>FS3: Retain key anecdotal information/notes on a candidate for future outreach after a given hiring process has ended</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FS4: Allow Recruiting Personnel to search for candidates who meet key requirements and have previously applied to similar roles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FS5: Allow candidates with profiles to search for positions where they meet key requirements, based on previous applications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FS6: Allow Recruiting and/or HR Personnel to flag candidate records (e.g., “highly qualified”, “do not rehire”, “falsified data”)</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FS7: Allow Recruiting and/or HR Personnel to communicate proactively with interested candidates (e.g., “keep warm” messaging, updates on other job openings)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FS8: Provide reporting capabilities on Talent Pool, including:</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History of a candidate’s previous roles applied to/considered for</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Metrics related to engagement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530060">
                <a:tc>
                  <a:txBody>
                    <a:bodyPr/>
                    <a:lstStyle/>
                    <a:p>
                      <a:pPr algn="l"/>
                      <a:r>
                        <a:rPr lang="en-US" sz="1200"/>
                        <a:t>Vendor Solution-Ready Integration tools/APIs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latinLnBrk="0" hangingPunct="1">
                        <a:lnSpc>
                          <a:spcPct val="100000"/>
                        </a:lnSpc>
                        <a:spcBef>
                          <a:spcPts val="0"/>
                        </a:spcBef>
                        <a:spcAft>
                          <a:spcPts val="300"/>
                        </a:spcAft>
                        <a:buClr>
                          <a:srgbClr val="000000"/>
                        </a:buClr>
                        <a:buSzTx/>
                        <a:buFont typeface="Wingdings,Sans-Serif" panose="05000000000000000000" pitchFamily="2" charset="2"/>
                        <a:buNone/>
                      </a:pPr>
                      <a:r>
                        <a:rPr lang="en-US" sz="120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2" name="Text Box 9">
            <a:extLst>
              <a:ext uri="{FF2B5EF4-FFF2-40B4-BE49-F238E27FC236}">
                <a16:creationId xmlns:a16="http://schemas.microsoft.com/office/drawing/2014/main" id="{9EC53018-3BA6-AC01-311C-EC2B01B3391E}"/>
              </a:ext>
            </a:extLst>
          </p:cNvPr>
          <p:cNvSpPr txBox="1">
            <a:spLocks/>
          </p:cNvSpPr>
          <p:nvPr/>
        </p:nvSpPr>
        <p:spPr bwMode="auto">
          <a:xfrm>
            <a:off x="3583517" y="158750"/>
            <a:ext cx="4885266" cy="741075"/>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grpSp>
        <p:nvGrpSpPr>
          <p:cNvPr id="4" name="Group 3">
            <a:extLst>
              <a:ext uri="{FF2B5EF4-FFF2-40B4-BE49-F238E27FC236}">
                <a16:creationId xmlns:a16="http://schemas.microsoft.com/office/drawing/2014/main" id="{0A6F5719-3A0A-AC45-7759-209F262C5969}"/>
              </a:ext>
            </a:extLst>
          </p:cNvPr>
          <p:cNvGrpSpPr/>
          <p:nvPr/>
        </p:nvGrpSpPr>
        <p:grpSpPr>
          <a:xfrm>
            <a:off x="3799345" y="230769"/>
            <a:ext cx="4297504" cy="513397"/>
            <a:chOff x="4017362" y="1234059"/>
            <a:chExt cx="4297504" cy="513397"/>
          </a:xfrm>
        </p:grpSpPr>
        <p:sp>
          <p:nvSpPr>
            <p:cNvPr id="5" name="Text Box 4">
              <a:extLst>
                <a:ext uri="{FF2B5EF4-FFF2-40B4-BE49-F238E27FC236}">
                  <a16:creationId xmlns:a16="http://schemas.microsoft.com/office/drawing/2014/main" id="{F59502B3-799F-BCAD-060D-40FA4837EB3E}"/>
                </a:ext>
              </a:extLst>
            </p:cNvPr>
            <p:cNvSpPr txBox="1">
              <a:spLocks/>
            </p:cNvSpPr>
            <p:nvPr/>
          </p:nvSpPr>
          <p:spPr bwMode="auto">
            <a:xfrm>
              <a:off x="5612902" y="1234059"/>
              <a:ext cx="1106424" cy="512064"/>
            </a:xfrm>
            <a:prstGeom prst="rect">
              <a:avLst/>
            </a:prstGeom>
            <a:solidFill>
              <a:schemeClr val="bg2"/>
            </a:solidFill>
            <a:ln w="25400">
              <a:solidFill>
                <a:srgbClr val="00529B"/>
              </a:solidFill>
              <a:miter lim="800000"/>
              <a:headEnd/>
              <a:tailEnd/>
            </a:ln>
            <a:effectLst/>
          </p:spPr>
          <p:txBody>
            <a:bodyPr lIns="0" rIns="0" anchor="ctr"/>
            <a:lstStyle/>
            <a:p>
              <a:pPr algn="ctr"/>
              <a:r>
                <a:rPr lang="en-US" sz="900">
                  <a:cs typeface="Calibri" panose="020F0502020204030204" pitchFamily="34" charset="0"/>
                </a:rPr>
                <a:t>Manage Hiring (selection)</a:t>
              </a:r>
            </a:p>
          </p:txBody>
        </p:sp>
        <p:sp>
          <p:nvSpPr>
            <p:cNvPr id="6" name="Text Box 19">
              <a:extLst>
                <a:ext uri="{FF2B5EF4-FFF2-40B4-BE49-F238E27FC236}">
                  <a16:creationId xmlns:a16="http://schemas.microsoft.com/office/drawing/2014/main" id="{CB58DF18-36A4-8C6F-0E46-C8C40A5C238C}"/>
                </a:ext>
              </a:extLst>
            </p:cNvPr>
            <p:cNvSpPr txBox="1">
              <a:spLocks/>
            </p:cNvSpPr>
            <p:nvPr/>
          </p:nvSpPr>
          <p:spPr bwMode="auto">
            <a:xfrm>
              <a:off x="4017362" y="1235392"/>
              <a:ext cx="1106424" cy="512064"/>
            </a:xfrm>
            <a:prstGeom prst="rect">
              <a:avLst/>
            </a:prstGeom>
            <a:solidFill>
              <a:schemeClr val="bg2"/>
            </a:solidFill>
            <a:ln w="25400">
              <a:solidFill>
                <a:srgbClr val="00529B"/>
              </a:solidFill>
              <a:miter lim="800000"/>
              <a:headEnd/>
              <a:tailEnd/>
            </a:ln>
            <a:effectLst/>
          </p:spPr>
          <p:txBody>
            <a:bodyPr lIns="0" rIns="0" anchor="ctr"/>
            <a:lstStyle>
              <a:defPPr>
                <a:defRPr lang="en-US"/>
              </a:defPPr>
              <a:lvl1pPr algn="ctr">
                <a:defRPr sz="900">
                  <a:cs typeface="Calibri" panose="020F0502020204030204" pitchFamily="34" charset="0"/>
                </a:defRPr>
              </a:lvl1pPr>
            </a:lstStyle>
            <a:p>
              <a:r>
                <a:rPr lang="en-US" altLang="en-US"/>
                <a:t>Manage </a:t>
              </a:r>
            </a:p>
            <a:p>
              <a:r>
                <a:rPr lang="en-US" altLang="en-US"/>
                <a:t>Recruitment</a:t>
              </a:r>
            </a:p>
          </p:txBody>
        </p:sp>
        <p:sp>
          <p:nvSpPr>
            <p:cNvPr id="7" name="Text Box 19">
              <a:extLst>
                <a:ext uri="{FF2B5EF4-FFF2-40B4-BE49-F238E27FC236}">
                  <a16:creationId xmlns:a16="http://schemas.microsoft.com/office/drawing/2014/main" id="{42F1A630-277B-2268-C737-8C84BCB3D8F7}"/>
                </a:ext>
              </a:extLst>
            </p:cNvPr>
            <p:cNvSpPr txBox="1">
              <a:spLocks/>
            </p:cNvSpPr>
            <p:nvPr/>
          </p:nvSpPr>
          <p:spPr bwMode="auto">
            <a:xfrm>
              <a:off x="7208442" y="1234059"/>
              <a:ext cx="1106424" cy="512064"/>
            </a:xfrm>
            <a:prstGeom prst="rect">
              <a:avLst/>
            </a:prstGeom>
            <a:solidFill>
              <a:schemeClr val="bg2"/>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Manage Onboarding (transition in)</a:t>
              </a:r>
            </a:p>
          </p:txBody>
        </p:sp>
      </p:grpSp>
    </p:spTree>
    <p:extLst>
      <p:ext uri="{BB962C8B-B14F-4D97-AF65-F5344CB8AC3E}">
        <p14:creationId xmlns:p14="http://schemas.microsoft.com/office/powerpoint/2010/main" val="2640521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617969" y="1042999"/>
          <a:ext cx="11259606" cy="5298724"/>
        </p:xfrm>
        <a:graphic>
          <a:graphicData uri="http://schemas.openxmlformats.org/drawingml/2006/table">
            <a:tbl>
              <a:tblPr firstRow="1" bandRow="1">
                <a:tableStyleId>{3B4B98B0-60AC-42C2-AFA5-B58CD77FA1E5}</a:tableStyleId>
              </a:tblPr>
              <a:tblGrid>
                <a:gridCol w="1789926">
                  <a:extLst>
                    <a:ext uri="{9D8B030D-6E8A-4147-A177-3AD203B41FA5}">
                      <a16:colId xmlns:a16="http://schemas.microsoft.com/office/drawing/2014/main" val="20000"/>
                    </a:ext>
                  </a:extLst>
                </a:gridCol>
                <a:gridCol w="9469680">
                  <a:extLst>
                    <a:ext uri="{9D8B030D-6E8A-4147-A177-3AD203B41FA5}">
                      <a16:colId xmlns:a16="http://schemas.microsoft.com/office/drawing/2014/main" val="20001"/>
                    </a:ext>
                  </a:extLst>
                </a:gridCol>
              </a:tblGrid>
              <a:tr h="26973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H2: Administer HR - Faculty Load and Compensation (FLAC)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809196">
                <a:tc>
                  <a:txBody>
                    <a:bodyPr/>
                    <a:lstStyle/>
                    <a:p>
                      <a:pPr algn="l"/>
                      <a:r>
                        <a:rPr lang="en-US" sz="1200"/>
                        <a:t>Business Outcome(s)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defTabSz="914400" rtl="0" eaLnBrk="1" fontAlgn="ctr" latinLnBrk="0" hangingPunct="1">
                        <a:buFont typeface="Wingdings" panose="05000000000000000000" pitchFamily="2" charset="2"/>
                        <a:buChar char="§"/>
                      </a:pPr>
                      <a:r>
                        <a:rPr lang="en-US" sz="1200"/>
                        <a:t>Provide an efficient and accurate process for tracking faculty teaching workload, workload exceptions, overages, and/or waivers, using faculty course load data from SIS</a:t>
                      </a:r>
                    </a:p>
                    <a:p>
                      <a:pPr marL="171450" indent="-171450" algn="l" defTabSz="914400" rtl="0" eaLnBrk="1" fontAlgn="ctr" latinLnBrk="0" hangingPunct="1">
                        <a:buFont typeface="Wingdings" panose="05000000000000000000" pitchFamily="2" charset="2"/>
                        <a:buChar char="§"/>
                      </a:pPr>
                      <a:r>
                        <a:rPr lang="en-US" sz="1200"/>
                        <a:t>Ensure pay is accurately aligned to course assignments and adjust accordingly if it is not</a:t>
                      </a:r>
                    </a:p>
                    <a:p>
                      <a:pPr marL="171450" indent="-171450" algn="l" defTabSz="914400" rtl="0" eaLnBrk="1" fontAlgn="ctr" latinLnBrk="0" hangingPunct="1">
                        <a:buFont typeface="Wingdings" panose="05000000000000000000" pitchFamily="2" charset="2"/>
                        <a:buChar char="§"/>
                      </a:pPr>
                      <a:r>
                        <a:rPr lang="en-US" sz="1200"/>
                        <a:t>Provide thorough reporting capabilities for auditing and comparison purposes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672035">
                <a:tc>
                  <a:txBody>
                    <a:bodyPr/>
                    <a:lstStyle/>
                    <a:p>
                      <a:pPr algn="l"/>
                      <a:r>
                        <a:rPr lang="en-US" sz="1200"/>
                        <a:t>Main “Actor(s)”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Faculty Employees, particularly adjunct faculty and faculty with overages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HR Personnel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Compensation/Payroll Personnel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49554">
                <a:tc>
                  <a:txBody>
                    <a:bodyPr/>
                    <a:lstStyle/>
                    <a:p>
                      <a:pPr algn="l"/>
                      <a:r>
                        <a:rPr lang="en-US" sz="1200"/>
                        <a:t>Scenario Beginning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Aft>
                          <a:spcPts val="300"/>
                        </a:spcAft>
                        <a:buFont typeface="Wingdings" panose="05000000000000000000" pitchFamily="2" charset="2"/>
                        <a:buChar char="§"/>
                      </a:pPr>
                      <a:r>
                        <a:rPr lang="en-US" sz="1200"/>
                        <a:t>Define a compensation plan for CMU to ensure adjunct faculty/faculty with overages are compensated according to their actual course/credit load and other key factors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69732">
                <a:tc>
                  <a:txBody>
                    <a:bodyPr/>
                    <a:lstStyle/>
                    <a:p>
                      <a:pPr algn="l"/>
                      <a:r>
                        <a:rPr lang="en-US" sz="1200"/>
                        <a:t>Scenario End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a:t>Implement compensation plan for adjunct faculty/faculty with overages that can be maintained and audited regularly for accuracy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37976">
                <a:tc>
                  <a:txBody>
                    <a:bodyPr/>
                    <a:lstStyle/>
                    <a:p>
                      <a:pPr algn="l"/>
                      <a:r>
                        <a:rPr lang="en-US" sz="1200"/>
                        <a:t>How Business Outcome will be Fulfilled through Vendor Feature Sets (FS)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lang="en-US" altLang="ko-KR" sz="1200" noProof="0"/>
                        <a:t>Demonstrate the ability of the system to:</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a:t>FS1: Retrieve course load/credit data each pay period from CMU’s SIS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FS2: Display course load/credit data to employees for transparency (via self-service)</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FS3: Assign the appropriate base compensation plan</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FS4: Allow HR and Compensation/Payroll Personnel to manually adjust compensation based on a variety of data points and factors if required</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FS5: Integrate appropriately with Payroll &amp; Financial systems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200" noProof="0"/>
                        <a:t>FS6: Allow superusers to simulate "what if" scenarios employee changes in course/credit load based on user-defined </a:t>
                      </a:r>
                      <a:endParaRPr lang="en-US" sz="1200"/>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FS7: Provide reporting capabilities, including:</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History of changes in course/credit load for an employee</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a:t>Comparative reports across employees to detect and address compensation gaps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618569">
                <a:tc>
                  <a:txBody>
                    <a:bodyPr/>
                    <a:lstStyle/>
                    <a:p>
                      <a:pPr algn="l"/>
                      <a:r>
                        <a:rPr lang="en-US" sz="1200"/>
                        <a:t>Vendor Solution-Ready Integration tools/APIs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latinLnBrk="0" hangingPunct="1">
                        <a:lnSpc>
                          <a:spcPct val="100000"/>
                        </a:lnSpc>
                        <a:spcBef>
                          <a:spcPts val="0"/>
                        </a:spcBef>
                        <a:spcAft>
                          <a:spcPts val="300"/>
                        </a:spcAft>
                        <a:buClr>
                          <a:srgbClr val="000000"/>
                        </a:buClr>
                        <a:buSzTx/>
                        <a:buFont typeface="Wingdings,Sans-Serif" panose="05000000000000000000" pitchFamily="2" charset="2"/>
                        <a:buNone/>
                      </a:pPr>
                      <a:r>
                        <a:rPr lang="en-US" sz="1200"/>
                        <a:t>Integrate with Student Information System (Banner)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grpSp>
        <p:nvGrpSpPr>
          <p:cNvPr id="24" name="Group 23">
            <a:extLst>
              <a:ext uri="{FF2B5EF4-FFF2-40B4-BE49-F238E27FC236}">
                <a16:creationId xmlns:a16="http://schemas.microsoft.com/office/drawing/2014/main" id="{C4B2BE0E-2B99-9139-3CF0-AE2AEFA65FAB}"/>
              </a:ext>
            </a:extLst>
          </p:cNvPr>
          <p:cNvGrpSpPr/>
          <p:nvPr/>
        </p:nvGrpSpPr>
        <p:grpSpPr>
          <a:xfrm>
            <a:off x="1660150" y="251184"/>
            <a:ext cx="8871701" cy="693019"/>
            <a:chOff x="2532898" y="784584"/>
            <a:chExt cx="8871701" cy="693019"/>
          </a:xfrm>
        </p:grpSpPr>
        <p:sp>
          <p:nvSpPr>
            <p:cNvPr id="16" name="Text Box 9">
              <a:extLst>
                <a:ext uri="{FF2B5EF4-FFF2-40B4-BE49-F238E27FC236}">
                  <a16:creationId xmlns:a16="http://schemas.microsoft.com/office/drawing/2014/main" id="{0F7C76A3-06DF-35C2-3F98-E7D74E9AE29F}"/>
                </a:ext>
              </a:extLst>
            </p:cNvPr>
            <p:cNvSpPr txBox="1">
              <a:spLocks/>
            </p:cNvSpPr>
            <p:nvPr/>
          </p:nvSpPr>
          <p:spPr bwMode="auto">
            <a:xfrm>
              <a:off x="2532898" y="784584"/>
              <a:ext cx="8871701"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grpSp>
          <p:nvGrpSpPr>
            <p:cNvPr id="17" name="Group 16">
              <a:extLst>
                <a:ext uri="{FF2B5EF4-FFF2-40B4-BE49-F238E27FC236}">
                  <a16:creationId xmlns:a16="http://schemas.microsoft.com/office/drawing/2014/main" id="{B8AC9723-6F8C-A16A-64B4-A93590E0B74F}"/>
                </a:ext>
              </a:extLst>
            </p:cNvPr>
            <p:cNvGrpSpPr/>
            <p:nvPr/>
          </p:nvGrpSpPr>
          <p:grpSpPr>
            <a:xfrm>
              <a:off x="2667000" y="869950"/>
              <a:ext cx="8492062" cy="521516"/>
              <a:chOff x="927912" y="1277138"/>
              <a:chExt cx="10383775" cy="512064"/>
            </a:xfrm>
          </p:grpSpPr>
          <p:sp>
            <p:nvSpPr>
              <p:cNvPr id="18" name="Text Box 19">
                <a:extLst>
                  <a:ext uri="{FF2B5EF4-FFF2-40B4-BE49-F238E27FC236}">
                    <a16:creationId xmlns:a16="http://schemas.microsoft.com/office/drawing/2014/main" id="{2312173A-DF5B-A5EB-E0A9-DEA152FAF3BB}"/>
                  </a:ext>
                </a:extLst>
              </p:cNvPr>
              <p:cNvSpPr txBox="1">
                <a:spLocks/>
              </p:cNvSpPr>
              <p:nvPr/>
            </p:nvSpPr>
            <p:spPr bwMode="auto">
              <a:xfrm>
                <a:off x="927912" y="1277138"/>
                <a:ext cx="1280160" cy="512064"/>
              </a:xfrm>
              <a:prstGeom prst="rect">
                <a:avLst/>
              </a:prstGeom>
              <a:solidFill>
                <a:schemeClr val="bg2"/>
              </a:solidFill>
              <a:ln w="25400">
                <a:solidFill>
                  <a:srgbClr val="00529B"/>
                </a:solidFill>
                <a:miter lim="800000"/>
                <a:headEnd/>
                <a:tailEnd/>
              </a:ln>
              <a:effectLst/>
            </p:spPr>
            <p:txBody>
              <a:bodyPr lIns="45720" rIns="45720" anchor="ctr"/>
              <a:lstStyle/>
              <a:p>
                <a:pPr algn="ctr"/>
                <a:r>
                  <a:rPr lang="en-US" sz="900">
                    <a:cs typeface="Calibri" panose="020F0502020204030204" pitchFamily="34" charset="0"/>
                  </a:rPr>
                  <a:t> Manage Workforce /Personnel Information</a:t>
                </a:r>
              </a:p>
            </p:txBody>
          </p:sp>
          <p:sp>
            <p:nvSpPr>
              <p:cNvPr id="19" name="Text Box 4">
                <a:extLst>
                  <a:ext uri="{FF2B5EF4-FFF2-40B4-BE49-F238E27FC236}">
                    <a16:creationId xmlns:a16="http://schemas.microsoft.com/office/drawing/2014/main" id="{94DF007D-DD29-746D-055E-012314882049}"/>
                  </a:ext>
                </a:extLst>
              </p:cNvPr>
              <p:cNvSpPr txBox="1">
                <a:spLocks/>
              </p:cNvSpPr>
              <p:nvPr/>
            </p:nvSpPr>
            <p:spPr bwMode="auto">
              <a:xfrm>
                <a:off x="2748635" y="1277138"/>
                <a:ext cx="1280160" cy="512064"/>
              </a:xfrm>
              <a:prstGeom prst="rect">
                <a:avLst/>
              </a:prstGeom>
              <a:solidFill>
                <a:schemeClr val="bg2"/>
              </a:solidFill>
              <a:ln w="25400">
                <a:solidFill>
                  <a:srgbClr val="00529B"/>
                </a:solidFill>
                <a:miter lim="800000"/>
                <a:headEnd/>
                <a:tailEnd/>
              </a:ln>
              <a:effectLst/>
            </p:spPr>
            <p:txBody>
              <a:bodyPr lIns="45720" rIns="45720" anchor="ctr"/>
              <a:lstStyle>
                <a:defPPr>
                  <a:defRPr lang="en-US"/>
                </a:defPPr>
                <a:lvl1pPr algn="ctr">
                  <a:buClr>
                    <a:srgbClr val="00529B"/>
                  </a:buClr>
                  <a:defRPr sz="900">
                    <a:solidFill>
                      <a:srgbClr val="000000"/>
                    </a:solidFill>
                    <a:cs typeface="Calibri" panose="020F0502020204030204" pitchFamily="34" charset="0"/>
                  </a:defRPr>
                </a:lvl1pPr>
              </a:lstStyle>
              <a:p>
                <a:r>
                  <a:rPr lang="en-US" altLang="en-US"/>
                  <a:t>Manage Org., Positions, Job Descriptions, &amp; Classifications</a:t>
                </a:r>
              </a:p>
            </p:txBody>
          </p:sp>
          <p:sp>
            <p:nvSpPr>
              <p:cNvPr id="20" name="Text Box 4">
                <a:extLst>
                  <a:ext uri="{FF2B5EF4-FFF2-40B4-BE49-F238E27FC236}">
                    <a16:creationId xmlns:a16="http://schemas.microsoft.com/office/drawing/2014/main" id="{57BC7FBB-724C-1AF5-D583-32A5F4E39AB2}"/>
                  </a:ext>
                </a:extLst>
              </p:cNvPr>
              <p:cNvSpPr txBox="1">
                <a:spLocks/>
              </p:cNvSpPr>
              <p:nvPr/>
            </p:nvSpPr>
            <p:spPr bwMode="auto">
              <a:xfrm>
                <a:off x="8210804" y="1277138"/>
                <a:ext cx="1280160" cy="512064"/>
              </a:xfrm>
              <a:prstGeom prst="rect">
                <a:avLst/>
              </a:prstGeom>
              <a:solidFill>
                <a:schemeClr val="bg2"/>
              </a:solidFill>
              <a:ln w="25400">
                <a:solidFill>
                  <a:srgbClr val="00529B"/>
                </a:solidFill>
                <a:miter lim="800000"/>
                <a:headEnd/>
                <a:tailEnd/>
              </a:ln>
              <a:effectLst/>
            </p:spPr>
            <p:txBody>
              <a:bodyPr lIns="45720" rIns="45720" anchor="ctr"/>
              <a:lstStyle/>
              <a:p>
                <a:pPr algn="ctr">
                  <a:buClr>
                    <a:srgbClr val="00529B"/>
                  </a:buClr>
                </a:pPr>
                <a:r>
                  <a:rPr lang="en-US" altLang="en-US" sz="900">
                    <a:cs typeface="Calibri" panose="020F0502020204030204" pitchFamily="34" charset="0"/>
                  </a:rPr>
                  <a:t> Manage Workforce Voice and Employee Engagement</a:t>
                </a:r>
              </a:p>
            </p:txBody>
          </p:sp>
          <p:sp>
            <p:nvSpPr>
              <p:cNvPr id="21" name="Text Box 19">
                <a:extLst>
                  <a:ext uri="{FF2B5EF4-FFF2-40B4-BE49-F238E27FC236}">
                    <a16:creationId xmlns:a16="http://schemas.microsoft.com/office/drawing/2014/main" id="{0840A99F-52B0-5A27-B4B9-236E55F41D37}"/>
                  </a:ext>
                </a:extLst>
              </p:cNvPr>
              <p:cNvSpPr txBox="1">
                <a:spLocks/>
              </p:cNvSpPr>
              <p:nvPr/>
            </p:nvSpPr>
            <p:spPr bwMode="auto">
              <a:xfrm>
                <a:off x="4569358" y="1277138"/>
                <a:ext cx="1280160" cy="512064"/>
              </a:xfrm>
              <a:prstGeom prst="rect">
                <a:avLst/>
              </a:prstGeom>
              <a:solidFill>
                <a:schemeClr val="bg2"/>
              </a:solidFill>
              <a:ln w="25400">
                <a:solidFill>
                  <a:srgbClr val="00529B"/>
                </a:solidFill>
                <a:miter lim="800000"/>
                <a:headEnd/>
                <a:tailEnd/>
              </a:ln>
              <a:effectLst/>
            </p:spPr>
            <p:txBody>
              <a:bodyPr lIns="45720" rIns="45720" anchor="ctr"/>
              <a:lstStyle>
                <a:defPPr>
                  <a:defRPr lang="en-US"/>
                </a:defPPr>
                <a:lvl1pPr algn="ctr">
                  <a:buClr>
                    <a:srgbClr val="00529B"/>
                  </a:buClr>
                  <a:defRPr sz="800">
                    <a:solidFill>
                      <a:srgbClr val="000000"/>
                    </a:solidFill>
                  </a:defRPr>
                </a:lvl1pPr>
              </a:lstStyle>
              <a:p>
                <a:r>
                  <a:rPr lang="en-US" altLang="en-US" sz="900">
                    <a:cs typeface="Calibri" panose="020F0502020204030204" pitchFamily="34" charset="0"/>
                  </a:rPr>
                  <a:t> Manage Workforce /Personnel Actions</a:t>
                </a:r>
              </a:p>
            </p:txBody>
          </p:sp>
          <p:sp>
            <p:nvSpPr>
              <p:cNvPr id="22" name="Text Box 19">
                <a:extLst>
                  <a:ext uri="{FF2B5EF4-FFF2-40B4-BE49-F238E27FC236}">
                    <a16:creationId xmlns:a16="http://schemas.microsoft.com/office/drawing/2014/main" id="{1A641410-9280-5A2F-303D-174EC1833A6F}"/>
                  </a:ext>
                </a:extLst>
              </p:cNvPr>
              <p:cNvSpPr txBox="1">
                <a:spLocks/>
              </p:cNvSpPr>
              <p:nvPr/>
            </p:nvSpPr>
            <p:spPr bwMode="auto">
              <a:xfrm>
                <a:off x="10031527" y="1277138"/>
                <a:ext cx="1280160" cy="512064"/>
              </a:xfrm>
              <a:prstGeom prst="rect">
                <a:avLst/>
              </a:prstGeom>
              <a:solidFill>
                <a:schemeClr val="bg2"/>
              </a:solidFill>
              <a:ln w="25400">
                <a:solidFill>
                  <a:srgbClr val="00529B"/>
                </a:solidFill>
                <a:miter lim="800000"/>
                <a:headEnd/>
                <a:tailEnd/>
              </a:ln>
              <a:effectLst/>
            </p:spPr>
            <p:txBody>
              <a:bodyPr lIns="45720" rIns="45720" anchor="ctr"/>
              <a:lstStyle/>
              <a:p>
                <a:pPr algn="ctr">
                  <a:buClr>
                    <a:srgbClr val="00529B"/>
                  </a:buClr>
                </a:pPr>
                <a:r>
                  <a:rPr lang="en-US" altLang="en-US" sz="900">
                    <a:cs typeface="Calibri" panose="020F0502020204030204" pitchFamily="34" charset="0"/>
                  </a:rPr>
                  <a:t>Manage and Deliver HR Communications</a:t>
                </a:r>
              </a:p>
            </p:txBody>
          </p:sp>
          <p:sp>
            <p:nvSpPr>
              <p:cNvPr id="23" name="Text Box 4">
                <a:extLst>
                  <a:ext uri="{FF2B5EF4-FFF2-40B4-BE49-F238E27FC236}">
                    <a16:creationId xmlns:a16="http://schemas.microsoft.com/office/drawing/2014/main" id="{E9AC2857-E3CA-C248-1D39-F793D20C5920}"/>
                  </a:ext>
                </a:extLst>
              </p:cNvPr>
              <p:cNvSpPr txBox="1">
                <a:spLocks/>
              </p:cNvSpPr>
              <p:nvPr/>
            </p:nvSpPr>
            <p:spPr bwMode="auto">
              <a:xfrm>
                <a:off x="6390081" y="1277138"/>
                <a:ext cx="1280160" cy="512064"/>
              </a:xfrm>
              <a:prstGeom prst="rect">
                <a:avLst/>
              </a:prstGeom>
              <a:solidFill>
                <a:schemeClr val="bg2"/>
              </a:solidFill>
              <a:ln w="25400">
                <a:solidFill>
                  <a:srgbClr val="00529B"/>
                </a:solidFill>
                <a:miter lim="800000"/>
                <a:headEnd/>
                <a:tailEnd/>
              </a:ln>
              <a:effectLst/>
            </p:spPr>
            <p:txBody>
              <a:bodyPr lIns="45720" rIns="45720" anchor="ctr"/>
              <a:lstStyle/>
              <a:p>
                <a:pPr algn="ctr">
                  <a:buClr>
                    <a:srgbClr val="00529B"/>
                  </a:buClr>
                </a:pPr>
                <a:r>
                  <a:rPr lang="en-US" altLang="en-US" sz="900">
                    <a:cs typeface="Calibri" panose="020F0502020204030204" pitchFamily="34" charset="0"/>
                  </a:rPr>
                  <a:t>Manage HR Strategy &amp; Planning</a:t>
                </a:r>
              </a:p>
            </p:txBody>
          </p:sp>
        </p:grpSp>
      </p:grpSp>
    </p:spTree>
    <p:extLst>
      <p:ext uri="{BB962C8B-B14F-4D97-AF65-F5344CB8AC3E}">
        <p14:creationId xmlns:p14="http://schemas.microsoft.com/office/powerpoint/2010/main" val="2280772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656471" y="1140272"/>
          <a:ext cx="11230729" cy="5738565"/>
        </p:xfrm>
        <a:graphic>
          <a:graphicData uri="http://schemas.openxmlformats.org/drawingml/2006/table">
            <a:tbl>
              <a:tblPr firstRow="1" bandRow="1">
                <a:tableStyleId>{3B4B98B0-60AC-42C2-AFA5-B58CD77FA1E5}</a:tableStyleId>
              </a:tblPr>
              <a:tblGrid>
                <a:gridCol w="1785336">
                  <a:extLst>
                    <a:ext uri="{9D8B030D-6E8A-4147-A177-3AD203B41FA5}">
                      <a16:colId xmlns:a16="http://schemas.microsoft.com/office/drawing/2014/main" val="20000"/>
                    </a:ext>
                  </a:extLst>
                </a:gridCol>
                <a:gridCol w="9445393">
                  <a:extLst>
                    <a:ext uri="{9D8B030D-6E8A-4147-A177-3AD203B41FA5}">
                      <a16:colId xmlns:a16="http://schemas.microsoft.com/office/drawing/2014/main" val="20001"/>
                    </a:ext>
                  </a:extLst>
                </a:gridCol>
              </a:tblGrid>
              <a:tr h="25831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H3: Manage Total Rewards - Annual Compensation Letters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485689">
                <a:tc>
                  <a:txBody>
                    <a:bodyPr/>
                    <a:lstStyle/>
                    <a:p>
                      <a:pPr algn="l"/>
                      <a:r>
                        <a:rPr lang="en-US" sz="1200"/>
                        <a:t>Business Outcome(s)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eaLnBrk="1" fontAlgn="ctr" latinLnBrk="0" hangingPunct="1">
                        <a:buFont typeface="Wingdings" panose="05000000000000000000" pitchFamily="2" charset="2"/>
                        <a:buChar char="§"/>
                      </a:pPr>
                      <a:r>
                        <a:rPr lang="en-US" sz="1200" kern="1200">
                          <a:solidFill>
                            <a:schemeClr val="tx1"/>
                          </a:solidFill>
                          <a:latin typeface="+mn-lt"/>
                          <a:ea typeface="+mn-ea"/>
                          <a:cs typeface="+mn-cs"/>
                        </a:rPr>
                        <a:t>Provide a simple, streamlined process for updating annual compensation; Notifying employees of changes, send related communications, and confirm receipt; reduce manual process interventions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27112">
                <a:tc>
                  <a:txBody>
                    <a:bodyPr/>
                    <a:lstStyle/>
                    <a:p>
                      <a:pPr algn="l"/>
                      <a:r>
                        <a:rPr lang="en-US" sz="1200"/>
                        <a:t>Main “Actor(s)”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HR/Compensation Personnel</a:t>
                      </a:r>
                    </a:p>
                    <a:p>
                      <a:pPr marL="171450" marR="0" lvl="0" indent="-171450" algn="l" rtl="0" eaLnBrk="1" fontAlgn="auto" latinLnBrk="0" hangingPunct="1">
                        <a:lnSpc>
                          <a:spcPct val="100000"/>
                        </a:lnSpc>
                        <a:spcBef>
                          <a:spcPts val="0"/>
                        </a:spcBef>
                        <a:spcAft>
                          <a:spcPts val="0"/>
                        </a:spcAft>
                        <a:buClrTx/>
                        <a:buSzTx/>
                        <a:buFont typeface="Wingdings" panose="05000000000000000000" pitchFamily="2" charset="2"/>
                        <a:buChar char="§"/>
                      </a:pPr>
                      <a:r>
                        <a:rPr lang="en-US" sz="1200"/>
                        <a:t>Employees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87684">
                <a:tc>
                  <a:txBody>
                    <a:bodyPr/>
                    <a:lstStyle/>
                    <a:p>
                      <a:pPr algn="l"/>
                      <a:r>
                        <a:rPr lang="en-US" sz="1200"/>
                        <a:t>Scenario Beginning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Aft>
                          <a:spcPts val="300"/>
                        </a:spcAft>
                        <a:buFont typeface="Wingdings" panose="05000000000000000000" pitchFamily="2" charset="2"/>
                        <a:buChar char="§"/>
                      </a:pPr>
                      <a:r>
                        <a:rPr lang="en-US" sz="1200"/>
                        <a:t>Provide a mechanism to automatically calculate base salary increases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7684">
                <a:tc>
                  <a:txBody>
                    <a:bodyPr/>
                    <a:lstStyle/>
                    <a:p>
                      <a:pPr algn="l"/>
                      <a:r>
                        <a:rPr lang="en-US" sz="1200"/>
                        <a:t>Scenario End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a:t>Allow employee to acknowledge receipt of annual/total compensation letter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949136">
                <a:tc>
                  <a:txBody>
                    <a:bodyPr/>
                    <a:lstStyle/>
                    <a:p>
                      <a:pPr algn="l"/>
                      <a:r>
                        <a:rPr lang="en-US" sz="1200"/>
                        <a:t>How Business Outcome will be Fulfilled through Vendor Feature Sets (FS)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rtl="0" fontAlgn="base"/>
                      <a:r>
                        <a:rPr lang="en-US" sz="1200" kern="1200">
                          <a:solidFill>
                            <a:schemeClr val="tx1"/>
                          </a:solidFill>
                          <a:latin typeface="+mn-lt"/>
                          <a:ea typeface="+mn-ea"/>
                          <a:cs typeface="+mn-cs"/>
                        </a:rPr>
                        <a:t>Demonstrate the ability of the system to:​</a:t>
                      </a:r>
                    </a:p>
                    <a:p>
                      <a:pPr marL="171450" marR="0" lvl="1" indent="-171450" algn="l" rtl="0" eaLnBrk="1" fontAlgn="auto" latinLnBrk="0" hangingPunct="1">
                        <a:lnSpc>
                          <a:spcPts val="1200"/>
                        </a:lnSpc>
                        <a:spcAft>
                          <a:spcPts val="0"/>
                        </a:spcAft>
                        <a:buClr>
                          <a:srgbClr val="002856"/>
                        </a:buClr>
                        <a:buSzTx/>
                        <a:buFont typeface="Wingdings" panose="05000000000000000000" pitchFamily="2" charset="2"/>
                        <a:buChar char="§"/>
                      </a:pPr>
                      <a:r>
                        <a:rPr lang="en-US" sz="1200" kern="1200">
                          <a:solidFill>
                            <a:schemeClr val="tx1"/>
                          </a:solidFill>
                          <a:latin typeface="+mn-lt"/>
                          <a:ea typeface="+mn-ea"/>
                          <a:cs typeface="+mn-cs"/>
                        </a:rPr>
                        <a:t>FS1: Collect and maintain relevant data fields for each employee including, but not limited to: employee organization, salary review date, supervisor, job code, salary administration plan, salary range, current salary, next salary review date, salary increase amount, lump sum amount. </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FS2: Compute salary increases based on, but not limited to: percentage, dollar amount, bargaining unit, salary range, step and range, job classification, maintenance, stipends certification, and premiums by percentage and dollar amount, and support exceptions to predefined salaries (e.g., dual rates, non-standard salary codes). ​</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FS3: Handle compensation for different classifications of employees, including but not limited to step/grade, fixed rate, and salary market range, and provide the ability to override the standard rate with justification (e.g., union member requiring a different rate).​</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FS4: Define multiple pay steps within a pay range for any classification, and automatically calculate step, increment, and percentage amount increases based on the employee’s time in position. ​</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FS5: Provide the ability to create multiple template letters that can be used to communicate changes in compensation, and that vary based on department, position type, class, and other key factors</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FS6: Use data in the system to generate employee specific letters that describe changes to annual compensation</a:t>
                      </a:r>
                    </a:p>
                    <a:p>
                      <a:pPr marL="171450" marR="0" lvl="1" indent="-171450" algn="l" rtl="0" eaLnBrk="1" fontAlgn="auto" latinLnBrk="0" hangingPunct="1">
                        <a:lnSpc>
                          <a:spcPts val="1200"/>
                        </a:lnSpc>
                        <a:spcBef>
                          <a:spcPts val="0"/>
                        </a:spcBef>
                        <a:spcAft>
                          <a:spcPts val="0"/>
                        </a:spcAft>
                        <a:buClr>
                          <a:srgbClr val="002856"/>
                        </a:buClr>
                        <a:buSzTx/>
                        <a:buFont typeface="Wingdings" panose="05000000000000000000" pitchFamily="2" charset="2"/>
                        <a:buChar char="§"/>
                      </a:pPr>
                      <a:r>
                        <a:rPr lang="en-US" sz="1200" kern="1200">
                          <a:solidFill>
                            <a:schemeClr val="tx1"/>
                          </a:solidFill>
                          <a:latin typeface="+mn-lt"/>
                          <a:ea typeface="+mn-ea"/>
                          <a:cs typeface="+mn-cs"/>
                        </a:rPr>
                        <a:t>FS7: Allow HR/Compensation personnel the ability to manually customize/add text to letters. </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FS8: Produce a sample letter upon demand; allow HR/Compensation personnel to “preview” the letter</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FS9: Generate an email to an employee with the letter itself or produce a notification that the letter is available in Self-Service. </a:t>
                      </a:r>
                      <a:r>
                        <a:rPr lang="en-US" sz="1200" b="0" i="0" kern="1200">
                          <a:solidFill>
                            <a:schemeClr val="tx1"/>
                          </a:solidFill>
                          <a:effectLst/>
                          <a:latin typeface="+mn-lt"/>
                          <a:ea typeface="+mn-ea"/>
                          <a:cs typeface="+mn-cs"/>
                        </a:rPr>
                        <a:t>Attach documents to an employee's salary review.​</a:t>
                      </a:r>
                      <a:endParaRPr lang="en-US" sz="1200" kern="1200">
                        <a:solidFill>
                          <a:schemeClr val="tx1"/>
                        </a:solidFill>
                        <a:latin typeface="+mn-lt"/>
                        <a:ea typeface="+mn-ea"/>
                        <a:cs typeface="+mn-cs"/>
                      </a:endParaRP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FS10: Provide a mechanism for the employee to review and acknowledge receipt of their own annual compensation letter</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FS11: Track summary statistics related to employee review/acknowledgment.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85176">
                <a:tc>
                  <a:txBody>
                    <a:bodyPr/>
                    <a:lstStyle/>
                    <a:p>
                      <a:pPr algn="l"/>
                      <a:r>
                        <a:rPr lang="en-US" sz="1200"/>
                        <a:t>Vendor Solution-Ready Integration tools/APIs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latinLnBrk="0" hangingPunct="1">
                        <a:lnSpc>
                          <a:spcPct val="100000"/>
                        </a:lnSpc>
                        <a:spcBef>
                          <a:spcPts val="0"/>
                        </a:spcBef>
                        <a:spcAft>
                          <a:spcPts val="300"/>
                        </a:spcAft>
                        <a:buClr>
                          <a:srgbClr val="000000"/>
                        </a:buClr>
                        <a:buSzTx/>
                        <a:buFont typeface="Wingdings,Sans-Serif" panose="05000000000000000000" pitchFamily="2" charset="2"/>
                        <a:buNone/>
                      </a:pPr>
                      <a:r>
                        <a:rPr lang="en-US" sz="120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8" name="Text Box 9">
            <a:extLst>
              <a:ext uri="{FF2B5EF4-FFF2-40B4-BE49-F238E27FC236}">
                <a16:creationId xmlns:a16="http://schemas.microsoft.com/office/drawing/2014/main" id="{1307D70E-6476-4913-A5D6-7DD41D2045E4}"/>
              </a:ext>
            </a:extLst>
          </p:cNvPr>
          <p:cNvSpPr txBox="1">
            <a:spLocks/>
          </p:cNvSpPr>
          <p:nvPr/>
        </p:nvSpPr>
        <p:spPr bwMode="auto">
          <a:xfrm>
            <a:off x="1964267" y="215900"/>
            <a:ext cx="8966200" cy="741075"/>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sp>
        <p:nvSpPr>
          <p:cNvPr id="9" name="Text Box 19">
            <a:extLst>
              <a:ext uri="{FF2B5EF4-FFF2-40B4-BE49-F238E27FC236}">
                <a16:creationId xmlns:a16="http://schemas.microsoft.com/office/drawing/2014/main" id="{1F175638-7B1F-2D22-3852-BEC96264AF39}"/>
              </a:ext>
            </a:extLst>
          </p:cNvPr>
          <p:cNvSpPr txBox="1">
            <a:spLocks/>
          </p:cNvSpPr>
          <p:nvPr/>
        </p:nvSpPr>
        <p:spPr bwMode="auto">
          <a:xfrm>
            <a:off x="2110803" y="314611"/>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Compensation</a:t>
            </a:r>
          </a:p>
        </p:txBody>
      </p:sp>
      <p:sp>
        <p:nvSpPr>
          <p:cNvPr id="10" name="Text Box 4">
            <a:extLst>
              <a:ext uri="{FF2B5EF4-FFF2-40B4-BE49-F238E27FC236}">
                <a16:creationId xmlns:a16="http://schemas.microsoft.com/office/drawing/2014/main" id="{AAFACC53-96EE-989F-3E1C-30324BF5A844}"/>
              </a:ext>
            </a:extLst>
          </p:cNvPr>
          <p:cNvSpPr txBox="1">
            <a:spLocks/>
          </p:cNvSpPr>
          <p:nvPr/>
        </p:nvSpPr>
        <p:spPr bwMode="auto">
          <a:xfrm>
            <a:off x="3929083" y="318976"/>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Benefits</a:t>
            </a:r>
          </a:p>
        </p:txBody>
      </p:sp>
      <p:sp>
        <p:nvSpPr>
          <p:cNvPr id="11" name="Text Box 4">
            <a:extLst>
              <a:ext uri="{FF2B5EF4-FFF2-40B4-BE49-F238E27FC236}">
                <a16:creationId xmlns:a16="http://schemas.microsoft.com/office/drawing/2014/main" id="{A117FBEC-F014-3286-91FF-BCDA6580ECE3}"/>
              </a:ext>
            </a:extLst>
          </p:cNvPr>
          <p:cNvSpPr txBox="1">
            <a:spLocks/>
          </p:cNvSpPr>
          <p:nvPr/>
        </p:nvSpPr>
        <p:spPr bwMode="auto">
          <a:xfrm>
            <a:off x="7565643" y="314611"/>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t>Manage and Administer Rewards and Recognition</a:t>
            </a:r>
          </a:p>
        </p:txBody>
      </p:sp>
      <p:sp>
        <p:nvSpPr>
          <p:cNvPr id="12" name="Text Box 19">
            <a:extLst>
              <a:ext uri="{FF2B5EF4-FFF2-40B4-BE49-F238E27FC236}">
                <a16:creationId xmlns:a16="http://schemas.microsoft.com/office/drawing/2014/main" id="{CD8EE7D4-DEC7-3C13-DC47-FE43004CABDF}"/>
              </a:ext>
            </a:extLst>
          </p:cNvPr>
          <p:cNvSpPr txBox="1">
            <a:spLocks/>
          </p:cNvSpPr>
          <p:nvPr/>
        </p:nvSpPr>
        <p:spPr bwMode="auto">
          <a:xfrm>
            <a:off x="5747363" y="315944"/>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Pension </a:t>
            </a:r>
          </a:p>
        </p:txBody>
      </p:sp>
      <p:sp>
        <p:nvSpPr>
          <p:cNvPr id="13" name="Text Box 19">
            <a:extLst>
              <a:ext uri="{FF2B5EF4-FFF2-40B4-BE49-F238E27FC236}">
                <a16:creationId xmlns:a16="http://schemas.microsoft.com/office/drawing/2014/main" id="{5CEE7FF9-DC09-826C-423F-572DB77B23B4}"/>
              </a:ext>
            </a:extLst>
          </p:cNvPr>
          <p:cNvSpPr txBox="1">
            <a:spLocks/>
          </p:cNvSpPr>
          <p:nvPr/>
        </p:nvSpPr>
        <p:spPr bwMode="auto">
          <a:xfrm>
            <a:off x="9383923" y="315944"/>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&amp; Administer Health &amp; Wellness (Work-Life Balance)</a:t>
            </a:r>
          </a:p>
        </p:txBody>
      </p:sp>
    </p:spTree>
    <p:extLst>
      <p:ext uri="{BB962C8B-B14F-4D97-AF65-F5344CB8AC3E}">
        <p14:creationId xmlns:p14="http://schemas.microsoft.com/office/powerpoint/2010/main" val="1022144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27696" y="1055686"/>
          <a:ext cx="11336608" cy="4530915"/>
        </p:xfrm>
        <a:graphic>
          <a:graphicData uri="http://schemas.openxmlformats.org/drawingml/2006/table">
            <a:tbl>
              <a:tblPr firstRow="1" bandRow="1">
                <a:tableStyleId>{3B4B98B0-60AC-42C2-AFA5-B58CD77FA1E5}</a:tableStyleId>
              </a:tblPr>
              <a:tblGrid>
                <a:gridCol w="1802167">
                  <a:extLst>
                    <a:ext uri="{9D8B030D-6E8A-4147-A177-3AD203B41FA5}">
                      <a16:colId xmlns:a16="http://schemas.microsoft.com/office/drawing/2014/main" val="20000"/>
                    </a:ext>
                  </a:extLst>
                </a:gridCol>
                <a:gridCol w="9534441">
                  <a:extLst>
                    <a:ext uri="{9D8B030D-6E8A-4147-A177-3AD203B41FA5}">
                      <a16:colId xmlns:a16="http://schemas.microsoft.com/office/drawing/2014/main" val="20001"/>
                    </a:ext>
                  </a:extLst>
                </a:gridCol>
              </a:tblGrid>
              <a:tr h="56377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H4: Manage Total Rewards - Streamlined Open Enrollment &amp; Benefits Management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691905">
                <a:tc>
                  <a:txBody>
                    <a:bodyPr/>
                    <a:lstStyle/>
                    <a:p>
                      <a:pPr algn="l"/>
                      <a:r>
                        <a:rPr lang="en-US" sz="1200" kern="1200">
                          <a:solidFill>
                            <a:schemeClr val="tx1"/>
                          </a:solidFill>
                          <a:latin typeface="+mn-lt"/>
                          <a:ea typeface="+mn-ea"/>
                          <a:cs typeface="+mn-cs"/>
                        </a:rPr>
                        <a:t>Business Outcome(s)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rtl="0" eaLnBrk="1" fontAlgn="ctr" latinLnBrk="0" hangingPunct="1">
                        <a:buFont typeface="Wingdings" panose="05000000000000000000" pitchFamily="2" charset="2"/>
                        <a:buChar char="§"/>
                      </a:pPr>
                      <a:r>
                        <a:rPr lang="en-US" sz="1200" kern="1200">
                          <a:solidFill>
                            <a:schemeClr val="tx1"/>
                          </a:solidFill>
                          <a:latin typeface="+mn-lt"/>
                          <a:ea typeface="+mn-ea"/>
                          <a:cs typeface="+mn-cs"/>
                        </a:rPr>
                        <a:t>Provide a simple, streamlined process for employees to update annual benefit elections; send confirmation notification of changes to employees; send related lead up reminder communications; reduce manual labor</a:t>
                      </a:r>
                    </a:p>
                    <a:p>
                      <a:pPr marL="171450" indent="-171450" algn="l" defTabSz="914400" rtl="0" eaLnBrk="1" fontAlgn="ctr" latinLnBrk="0" hangingPunct="1">
                        <a:buFont typeface="Wingdings" panose="05000000000000000000" pitchFamily="2" charset="2"/>
                        <a:buChar char="§"/>
                      </a:pPr>
                      <a:r>
                        <a:rPr lang="en-US" sz="1200" kern="1200">
                          <a:solidFill>
                            <a:schemeClr val="tx1"/>
                          </a:solidFill>
                          <a:latin typeface="+mn-lt"/>
                          <a:ea typeface="+mn-ea"/>
                          <a:cs typeface="+mn-cs"/>
                        </a:rPr>
                        <a:t>Improve coordination and management of enrollment and disenrollment of beneficiaries and dependents based on business rules</a:t>
                      </a:r>
                    </a:p>
                    <a:p>
                      <a:pPr marL="171450" indent="-171450" algn="l" rtl="0" eaLnBrk="1" fontAlgn="ctr" latinLnBrk="0" hangingPunct="1">
                        <a:buFont typeface="Wingdings" panose="05000000000000000000" pitchFamily="2" charset="2"/>
                        <a:buChar char="§"/>
                      </a:pPr>
                      <a:r>
                        <a:rPr lang="en-US" sz="1200" kern="1200">
                          <a:solidFill>
                            <a:schemeClr val="tx1"/>
                          </a:solidFill>
                          <a:latin typeface="+mn-lt"/>
                          <a:ea typeface="+mn-ea"/>
                          <a:cs typeface="+mn-cs"/>
                        </a:rPr>
                        <a:t>Payroll calculations (e.g., deductions) are automated and performed with minimum effort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20481">
                <a:tc>
                  <a:txBody>
                    <a:bodyPr/>
                    <a:lstStyle/>
                    <a:p>
                      <a:pPr algn="l"/>
                      <a:r>
                        <a:rPr lang="en-US" sz="1200"/>
                        <a:t>Main “Actor(s)”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ctr" latinLnBrk="0" hangingPunct="1">
                        <a:lnSpc>
                          <a:spcPct val="100000"/>
                        </a:lnSpc>
                        <a:spcBef>
                          <a:spcPts val="0"/>
                        </a:spcBef>
                        <a:spcAft>
                          <a:spcPts val="0"/>
                        </a:spcAft>
                        <a:buClrTx/>
                        <a:buSzTx/>
                        <a:buFont typeface="Wingdings" panose="05000000000000000000" pitchFamily="2" charset="2"/>
                        <a:buChar char="§"/>
                        <a:tabLst/>
                        <a:defRPr/>
                      </a:pPr>
                      <a:r>
                        <a:rPr lang="en-US" sz="1200" kern="1200">
                          <a:solidFill>
                            <a:schemeClr val="tx1"/>
                          </a:solidFill>
                          <a:latin typeface="+mn-lt"/>
                          <a:ea typeface="+mn-ea"/>
                          <a:cs typeface="+mn-cs"/>
                        </a:rPr>
                        <a:t>Manager(s), HR/Compensation/Payroll Personnel, Employees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24915">
                <a:tc>
                  <a:txBody>
                    <a:bodyPr/>
                    <a:lstStyle/>
                    <a:p>
                      <a:pPr algn="l"/>
                      <a:r>
                        <a:rPr lang="en-US" sz="1200"/>
                        <a:t>Scenario Beginning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defTabSz="914400" rtl="0" eaLnBrk="1" fontAlgn="ctr" latinLnBrk="0" hangingPunct="1">
                        <a:spcAft>
                          <a:spcPts val="300"/>
                        </a:spcAft>
                        <a:buFont typeface="Wingdings" panose="05000000000000000000" pitchFamily="2" charset="2"/>
                        <a:buChar char="§"/>
                      </a:pPr>
                      <a:r>
                        <a:rPr lang="en-US" sz="1200" kern="1200">
                          <a:solidFill>
                            <a:schemeClr val="tx1"/>
                          </a:solidFill>
                          <a:latin typeface="+mn-lt"/>
                          <a:ea typeface="+mn-ea"/>
                          <a:cs typeface="+mn-cs"/>
                        </a:rPr>
                        <a:t>Benefits Administrators can configure, manage and adjust benefit plans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30635">
                <a:tc>
                  <a:txBody>
                    <a:bodyPr/>
                    <a:lstStyle/>
                    <a:p>
                      <a:pPr algn="l"/>
                      <a:r>
                        <a:rPr lang="en-US" sz="1200"/>
                        <a:t>Scenario End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ctr"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latin typeface="+mn-lt"/>
                          <a:ea typeface="+mn-ea"/>
                          <a:cs typeface="+mn-cs"/>
                        </a:rPr>
                        <a:t>Plans are configured for employee to view, edit, and enroll in/selected benefits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4464">
                <a:tc>
                  <a:txBody>
                    <a:bodyPr/>
                    <a:lstStyle/>
                    <a:p>
                      <a:pPr algn="l"/>
                      <a:r>
                        <a:rPr lang="en-US" sz="1200"/>
                        <a:t>How Business Outcome will be Fulfilled through Vendor Feature Sets (FS)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defTabSz="914400" rtl="0" eaLnBrk="1" fontAlgn="base" latinLnBrk="0" hangingPunct="1"/>
                      <a:r>
                        <a:rPr lang="en-US" sz="1200" kern="1200">
                          <a:solidFill>
                            <a:schemeClr val="tx1"/>
                          </a:solidFill>
                          <a:latin typeface="+mn-lt"/>
                          <a:ea typeface="+mn-ea"/>
                          <a:cs typeface="+mn-cs"/>
                        </a:rPr>
                        <a:t>Demonstrate the ability of the system to:​</a:t>
                      </a:r>
                    </a:p>
                    <a:p>
                      <a:pPr marL="171450" marR="0" lvl="1" indent="-171450" algn="l" rtl="0" eaLnBrk="1" fontAlgn="auto" latinLnBrk="0" hangingPunct="1">
                        <a:lnSpc>
                          <a:spcPts val="1200"/>
                        </a:lnSpc>
                        <a:spcAft>
                          <a:spcPts val="0"/>
                        </a:spcAft>
                        <a:buClr>
                          <a:srgbClr val="002856"/>
                        </a:buClr>
                        <a:buSzTx/>
                        <a:buFont typeface="Wingdings" panose="05000000000000000000" pitchFamily="2" charset="2"/>
                        <a:buChar char="§"/>
                      </a:pPr>
                      <a:r>
                        <a:rPr lang="en-US" sz="1200" kern="1200">
                          <a:solidFill>
                            <a:schemeClr val="tx1"/>
                          </a:solidFill>
                          <a:latin typeface="+mn-lt"/>
                          <a:ea typeface="+mn-ea"/>
                          <a:cs typeface="+mn-cs"/>
                        </a:rPr>
                        <a:t>FS1: Facilitate the scheduling and execution of annual benefit enrollment activities.​</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FS2: Record the changes associated with event driven enrollment, including life change events and new hire activities.​</a:t>
                      </a:r>
                    </a:p>
                    <a:p>
                      <a:pPr marL="171450" marR="0" lvl="1" indent="-171450" algn="l" rtl="0" eaLnBrk="1" fontAlgn="auto" latinLnBrk="0" hangingPunct="1">
                        <a:lnSpc>
                          <a:spcPts val="1200"/>
                        </a:lnSpc>
                        <a:spcAft>
                          <a:spcPts val="0"/>
                        </a:spcAft>
                        <a:buClr>
                          <a:srgbClr val="002856"/>
                        </a:buClr>
                        <a:buSzTx/>
                        <a:buFont typeface="Wingdings" panose="05000000000000000000" pitchFamily="2" charset="2"/>
                        <a:buChar char="§"/>
                      </a:pPr>
                      <a:r>
                        <a:rPr lang="en-US" sz="1200" kern="1200">
                          <a:solidFill>
                            <a:schemeClr val="tx1"/>
                          </a:solidFill>
                          <a:latin typeface="+mn-lt"/>
                          <a:ea typeface="+mn-ea"/>
                          <a:cs typeface="+mn-cs"/>
                        </a:rPr>
                        <a:t>FS3: Describe benefit plans and include specific plan details (e.g., customized messages to employees, deadlines for completion, or a disclaimer for those employees who decline a benefit). This shall include adding web-based hot links to direct employees to other websites with related benefit information and cost calculators. ​</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FS4: Track and maintain employee and dependent benefit information (e.g., type of benefit, eligibility dates, plan rates/ costs, plan providers, type and level of coverage, etc.) ​</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FS5: Track and maintain benefit enrollment data (e.g., list of employees whose enrollments are completed, in progress, or not yet started) and enrollment data for employees who are on leave, who have separated, or who have returned)</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endParaRPr lang="en-US" sz="12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8" name="Text Box 9">
            <a:extLst>
              <a:ext uri="{FF2B5EF4-FFF2-40B4-BE49-F238E27FC236}">
                <a16:creationId xmlns:a16="http://schemas.microsoft.com/office/drawing/2014/main" id="{1307D70E-6476-4913-A5D6-7DD41D2045E4}"/>
              </a:ext>
            </a:extLst>
          </p:cNvPr>
          <p:cNvSpPr txBox="1">
            <a:spLocks/>
          </p:cNvSpPr>
          <p:nvPr/>
        </p:nvSpPr>
        <p:spPr bwMode="auto">
          <a:xfrm>
            <a:off x="1964267" y="215900"/>
            <a:ext cx="8966200" cy="741075"/>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sp>
        <p:nvSpPr>
          <p:cNvPr id="9" name="Text Box 19">
            <a:extLst>
              <a:ext uri="{FF2B5EF4-FFF2-40B4-BE49-F238E27FC236}">
                <a16:creationId xmlns:a16="http://schemas.microsoft.com/office/drawing/2014/main" id="{1F175638-7B1F-2D22-3852-BEC96264AF39}"/>
              </a:ext>
            </a:extLst>
          </p:cNvPr>
          <p:cNvSpPr txBox="1">
            <a:spLocks/>
          </p:cNvSpPr>
          <p:nvPr/>
        </p:nvSpPr>
        <p:spPr bwMode="auto">
          <a:xfrm>
            <a:off x="2110803" y="314611"/>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Compensation</a:t>
            </a:r>
          </a:p>
        </p:txBody>
      </p:sp>
      <p:sp>
        <p:nvSpPr>
          <p:cNvPr id="10" name="Text Box 4">
            <a:extLst>
              <a:ext uri="{FF2B5EF4-FFF2-40B4-BE49-F238E27FC236}">
                <a16:creationId xmlns:a16="http://schemas.microsoft.com/office/drawing/2014/main" id="{AAFACC53-96EE-989F-3E1C-30324BF5A844}"/>
              </a:ext>
            </a:extLst>
          </p:cNvPr>
          <p:cNvSpPr txBox="1">
            <a:spLocks/>
          </p:cNvSpPr>
          <p:nvPr/>
        </p:nvSpPr>
        <p:spPr bwMode="auto">
          <a:xfrm>
            <a:off x="3929083" y="318976"/>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Benefits</a:t>
            </a:r>
          </a:p>
        </p:txBody>
      </p:sp>
      <p:sp>
        <p:nvSpPr>
          <p:cNvPr id="11" name="Text Box 4">
            <a:extLst>
              <a:ext uri="{FF2B5EF4-FFF2-40B4-BE49-F238E27FC236}">
                <a16:creationId xmlns:a16="http://schemas.microsoft.com/office/drawing/2014/main" id="{A117FBEC-F014-3286-91FF-BCDA6580ECE3}"/>
              </a:ext>
            </a:extLst>
          </p:cNvPr>
          <p:cNvSpPr txBox="1">
            <a:spLocks/>
          </p:cNvSpPr>
          <p:nvPr/>
        </p:nvSpPr>
        <p:spPr bwMode="auto">
          <a:xfrm>
            <a:off x="7565643" y="314611"/>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t>Manage and Administer Rewards and Recognition</a:t>
            </a:r>
          </a:p>
        </p:txBody>
      </p:sp>
      <p:sp>
        <p:nvSpPr>
          <p:cNvPr id="12" name="Text Box 19">
            <a:extLst>
              <a:ext uri="{FF2B5EF4-FFF2-40B4-BE49-F238E27FC236}">
                <a16:creationId xmlns:a16="http://schemas.microsoft.com/office/drawing/2014/main" id="{CD8EE7D4-DEC7-3C13-DC47-FE43004CABDF}"/>
              </a:ext>
            </a:extLst>
          </p:cNvPr>
          <p:cNvSpPr txBox="1">
            <a:spLocks/>
          </p:cNvSpPr>
          <p:nvPr/>
        </p:nvSpPr>
        <p:spPr bwMode="auto">
          <a:xfrm>
            <a:off x="5747363" y="315944"/>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Pension </a:t>
            </a:r>
          </a:p>
        </p:txBody>
      </p:sp>
      <p:sp>
        <p:nvSpPr>
          <p:cNvPr id="13" name="Text Box 19">
            <a:extLst>
              <a:ext uri="{FF2B5EF4-FFF2-40B4-BE49-F238E27FC236}">
                <a16:creationId xmlns:a16="http://schemas.microsoft.com/office/drawing/2014/main" id="{5CEE7FF9-DC09-826C-423F-572DB77B23B4}"/>
              </a:ext>
            </a:extLst>
          </p:cNvPr>
          <p:cNvSpPr txBox="1">
            <a:spLocks/>
          </p:cNvSpPr>
          <p:nvPr/>
        </p:nvSpPr>
        <p:spPr bwMode="auto">
          <a:xfrm>
            <a:off x="9383923" y="315944"/>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&amp; Administer Health &amp; Wellness (Work-Life Balance)</a:t>
            </a:r>
          </a:p>
        </p:txBody>
      </p:sp>
    </p:spTree>
    <p:extLst>
      <p:ext uri="{BB962C8B-B14F-4D97-AF65-F5344CB8AC3E}">
        <p14:creationId xmlns:p14="http://schemas.microsoft.com/office/powerpoint/2010/main" val="9787061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27696" y="1055686"/>
          <a:ext cx="11336608" cy="3045439"/>
        </p:xfrm>
        <a:graphic>
          <a:graphicData uri="http://schemas.openxmlformats.org/drawingml/2006/table">
            <a:tbl>
              <a:tblPr firstRow="1" bandRow="1">
                <a:tableStyleId>{3B4B98B0-60AC-42C2-AFA5-B58CD77FA1E5}</a:tableStyleId>
              </a:tblPr>
              <a:tblGrid>
                <a:gridCol w="1802167">
                  <a:extLst>
                    <a:ext uri="{9D8B030D-6E8A-4147-A177-3AD203B41FA5}">
                      <a16:colId xmlns:a16="http://schemas.microsoft.com/office/drawing/2014/main" val="20000"/>
                    </a:ext>
                  </a:extLst>
                </a:gridCol>
                <a:gridCol w="9534441">
                  <a:extLst>
                    <a:ext uri="{9D8B030D-6E8A-4147-A177-3AD203B41FA5}">
                      <a16:colId xmlns:a16="http://schemas.microsoft.com/office/drawing/2014/main" val="20001"/>
                    </a:ext>
                  </a:extLst>
                </a:gridCol>
              </a:tblGrid>
              <a:tr h="56377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H4: Manage Total Rewards - Streamlined Open Enrollment &amp; Benefits Management (2/2)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2024464">
                <a:tc>
                  <a:txBody>
                    <a:bodyPr/>
                    <a:lstStyle/>
                    <a:p>
                      <a:pPr algn="l"/>
                      <a:r>
                        <a:rPr lang="en-US" sz="1200"/>
                        <a:t>How Business Outcome will be Fulfilled through Vendor Feature Sets (FS)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FS6: Enter one-time benefit deductions (not based on current elections) including, but not limited to, retroactive, overrides, refunds, and additional payments; interface with payroll.</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FS7: Send due-date reminders track requests for additional information or paperwork.</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FS8: Calculate retroactive premium payments and process mass change for current and retroactive benefit adjustments.​</a:t>
                      </a:r>
                    </a:p>
                    <a:p>
                      <a:pPr marL="171450" marR="0" lvl="1" indent="-171450" algn="l" defTabSz="914400" rtl="0" eaLnBrk="1" fontAlgn="auto" latinLnBrk="0" hangingPunct="1">
                        <a:lnSpc>
                          <a:spcPts val="1200"/>
                        </a:lnSpc>
                        <a:spcAft>
                          <a:spcPts val="0"/>
                        </a:spcAft>
                        <a:buClr>
                          <a:srgbClr val="002856"/>
                        </a:buClr>
                        <a:buSzTx/>
                        <a:buFont typeface="Wingdings" panose="05000000000000000000" pitchFamily="2" charset="2"/>
                        <a:buChar char="§"/>
                        <a:tabLst/>
                        <a:defRPr/>
                      </a:pPr>
                      <a:r>
                        <a:rPr lang="en-US" sz="1200" kern="1200">
                          <a:solidFill>
                            <a:schemeClr val="tx1"/>
                          </a:solidFill>
                          <a:latin typeface="+mn-lt"/>
                          <a:ea typeface="+mn-ea"/>
                          <a:cs typeface="+mn-cs"/>
                        </a:rPr>
                        <a:t>FS9: Produce Employee Total Rewards Statements​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47072">
                <a:tc>
                  <a:txBody>
                    <a:bodyPr/>
                    <a:lstStyle/>
                    <a:p>
                      <a:pPr algn="l"/>
                      <a:r>
                        <a:rPr lang="en-US" sz="1200"/>
                        <a:t>Vendor Solution-Ready Integration tools/APIs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latinLnBrk="0" hangingPunct="1">
                        <a:lnSpc>
                          <a:spcPct val="100000"/>
                        </a:lnSpc>
                        <a:spcBef>
                          <a:spcPts val="0"/>
                        </a:spcBef>
                        <a:spcAft>
                          <a:spcPts val="300"/>
                        </a:spcAft>
                        <a:buClr>
                          <a:srgbClr val="000000"/>
                        </a:buClr>
                        <a:buSzTx/>
                        <a:buFont typeface="Wingdings,Sans-Serif" panose="05000000000000000000" pitchFamily="2" charset="2"/>
                        <a:buNone/>
                      </a:pPr>
                      <a:r>
                        <a:rPr lang="en-US" sz="120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8" name="Text Box 9">
            <a:extLst>
              <a:ext uri="{FF2B5EF4-FFF2-40B4-BE49-F238E27FC236}">
                <a16:creationId xmlns:a16="http://schemas.microsoft.com/office/drawing/2014/main" id="{1307D70E-6476-4913-A5D6-7DD41D2045E4}"/>
              </a:ext>
            </a:extLst>
          </p:cNvPr>
          <p:cNvSpPr txBox="1">
            <a:spLocks/>
          </p:cNvSpPr>
          <p:nvPr/>
        </p:nvSpPr>
        <p:spPr bwMode="auto">
          <a:xfrm>
            <a:off x="1964267" y="215900"/>
            <a:ext cx="8966200" cy="741075"/>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sp>
        <p:nvSpPr>
          <p:cNvPr id="9" name="Text Box 19">
            <a:extLst>
              <a:ext uri="{FF2B5EF4-FFF2-40B4-BE49-F238E27FC236}">
                <a16:creationId xmlns:a16="http://schemas.microsoft.com/office/drawing/2014/main" id="{1F175638-7B1F-2D22-3852-BEC96264AF39}"/>
              </a:ext>
            </a:extLst>
          </p:cNvPr>
          <p:cNvSpPr txBox="1">
            <a:spLocks/>
          </p:cNvSpPr>
          <p:nvPr/>
        </p:nvSpPr>
        <p:spPr bwMode="auto">
          <a:xfrm>
            <a:off x="2110803" y="314611"/>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Compensation</a:t>
            </a:r>
          </a:p>
        </p:txBody>
      </p:sp>
      <p:sp>
        <p:nvSpPr>
          <p:cNvPr id="10" name="Text Box 4">
            <a:extLst>
              <a:ext uri="{FF2B5EF4-FFF2-40B4-BE49-F238E27FC236}">
                <a16:creationId xmlns:a16="http://schemas.microsoft.com/office/drawing/2014/main" id="{AAFACC53-96EE-989F-3E1C-30324BF5A844}"/>
              </a:ext>
            </a:extLst>
          </p:cNvPr>
          <p:cNvSpPr txBox="1">
            <a:spLocks/>
          </p:cNvSpPr>
          <p:nvPr/>
        </p:nvSpPr>
        <p:spPr bwMode="auto">
          <a:xfrm>
            <a:off x="3929083" y="318976"/>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Benefits</a:t>
            </a:r>
          </a:p>
        </p:txBody>
      </p:sp>
      <p:sp>
        <p:nvSpPr>
          <p:cNvPr id="11" name="Text Box 4">
            <a:extLst>
              <a:ext uri="{FF2B5EF4-FFF2-40B4-BE49-F238E27FC236}">
                <a16:creationId xmlns:a16="http://schemas.microsoft.com/office/drawing/2014/main" id="{A117FBEC-F014-3286-91FF-BCDA6580ECE3}"/>
              </a:ext>
            </a:extLst>
          </p:cNvPr>
          <p:cNvSpPr txBox="1">
            <a:spLocks/>
          </p:cNvSpPr>
          <p:nvPr/>
        </p:nvSpPr>
        <p:spPr bwMode="auto">
          <a:xfrm>
            <a:off x="7565643" y="314611"/>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t>Manage and Administer Rewards and Recognition</a:t>
            </a:r>
          </a:p>
        </p:txBody>
      </p:sp>
      <p:sp>
        <p:nvSpPr>
          <p:cNvPr id="12" name="Text Box 19">
            <a:extLst>
              <a:ext uri="{FF2B5EF4-FFF2-40B4-BE49-F238E27FC236}">
                <a16:creationId xmlns:a16="http://schemas.microsoft.com/office/drawing/2014/main" id="{CD8EE7D4-DEC7-3C13-DC47-FE43004CABDF}"/>
              </a:ext>
            </a:extLst>
          </p:cNvPr>
          <p:cNvSpPr txBox="1">
            <a:spLocks/>
          </p:cNvSpPr>
          <p:nvPr/>
        </p:nvSpPr>
        <p:spPr bwMode="auto">
          <a:xfrm>
            <a:off x="5747363" y="315944"/>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and Administer Pension </a:t>
            </a:r>
          </a:p>
        </p:txBody>
      </p:sp>
      <p:sp>
        <p:nvSpPr>
          <p:cNvPr id="13" name="Text Box 19">
            <a:extLst>
              <a:ext uri="{FF2B5EF4-FFF2-40B4-BE49-F238E27FC236}">
                <a16:creationId xmlns:a16="http://schemas.microsoft.com/office/drawing/2014/main" id="{5CEE7FF9-DC09-826C-423F-572DB77B23B4}"/>
              </a:ext>
            </a:extLst>
          </p:cNvPr>
          <p:cNvSpPr txBox="1">
            <a:spLocks/>
          </p:cNvSpPr>
          <p:nvPr/>
        </p:nvSpPr>
        <p:spPr bwMode="auto">
          <a:xfrm>
            <a:off x="9383923" y="315944"/>
            <a:ext cx="1280160" cy="512064"/>
          </a:xfrm>
          <a:prstGeom prst="rect">
            <a:avLst/>
          </a:prstGeom>
          <a:solidFill>
            <a:schemeClr val="bg1"/>
          </a:solidFill>
          <a:ln w="25400">
            <a:solidFill>
              <a:srgbClr val="00529B"/>
            </a:solidFill>
            <a:miter lim="800000"/>
            <a:headEnd/>
            <a:tailEnd/>
          </a:ln>
          <a:effectLst/>
        </p:spPr>
        <p:txBody>
          <a:bodyPr lIns="45720" rIns="45720" anchor="ctr"/>
          <a:lstStyle>
            <a:defPPr>
              <a:defRPr lang="en-US"/>
            </a:defPPr>
            <a:lvl1pPr algn="ctr">
              <a:buClr>
                <a:srgbClr val="00529B"/>
              </a:buClr>
              <a:defRPr sz="900">
                <a:cs typeface="Calibri" panose="020F0502020204030204" pitchFamily="34" charset="0"/>
              </a:defRPr>
            </a:lvl1pPr>
          </a:lstStyle>
          <a:p>
            <a:r>
              <a:rPr lang="en-US" altLang="en-US"/>
              <a:t>Manage &amp; Administer Health &amp; Wellness (Work-Life Balance)</a:t>
            </a:r>
          </a:p>
        </p:txBody>
      </p:sp>
    </p:spTree>
    <p:extLst>
      <p:ext uri="{BB962C8B-B14F-4D97-AF65-F5344CB8AC3E}">
        <p14:creationId xmlns:p14="http://schemas.microsoft.com/office/powerpoint/2010/main" val="14006323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87"/>
          <a:ext cx="11271744" cy="4698996"/>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6345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H5: Manage Workforce (1/2)</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336507">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Capture and manage various job changes/personnel actions throughout the employee life cycle, to include, but not limited to promotions, leaves of absence, layoffs, reduction in force (voluntary and involuntary), retirement, pay rate changes, departmental reassignments, and re-hires, with increased control over all processes for compliance purposes and improved retention of remaining employees.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05967">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a:solidFill>
                            <a:schemeClr val="tx1"/>
                          </a:solidFill>
                        </a:rPr>
                        <a:t>Personnel, HR Professionals, Managers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31572">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kern="1200">
                          <a:solidFill>
                            <a:schemeClr val="tx1"/>
                          </a:solidFill>
                          <a:latin typeface="+mn-lt"/>
                          <a:ea typeface="+mn-ea"/>
                          <a:cs typeface="+mn-cs"/>
                        </a:rPr>
                        <a:t>HR Professional and/or Manager(s) requests job change, leave of absence, pay rate change, departmental reassignment, or organizational change.</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44213">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kern="1200">
                          <a:solidFill>
                            <a:schemeClr val="tx1"/>
                          </a:solidFill>
                          <a:latin typeface="+mn-lt"/>
                          <a:ea typeface="+mn-ea"/>
                          <a:cs typeface="+mn-cs"/>
                        </a:rPr>
                        <a:t>HR finalizes job changes/personnel actions and makes any necessary adjustments.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916570">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FS1: Enable Managers or HR Professionals to request job change, organizational change, or inter-entity/company move on-behalf of employees:</a:t>
                      </a:r>
                    </a:p>
                    <a:p>
                      <a:pPr marL="628650" lvl="1"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Demonstrating automated change of payroll area</a:t>
                      </a:r>
                    </a:p>
                    <a:p>
                      <a:pPr marL="628650" lvl="1"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Demonstrating automated change of benefits/pension plan</a:t>
                      </a:r>
                    </a:p>
                    <a:p>
                      <a:pPr marL="628650" lvl="1"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Demonstrating security roles </a:t>
                      </a:r>
                    </a:p>
                    <a:p>
                      <a:pPr marL="628650" lvl="1"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Demonstrating delegation of authority</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FS2: Manage current and historical job information via automated workflows for each employee, including but not limited to promotions, change of position, leaves of absence, layoffs, retirement, pay rate changes, departmental reassignments, re-hire, and death.</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FS3: Support data retention requirements for storing and maintaining employee information indefinitely.</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FS4: Enable management of notifications to appropriate stakeholders for personnel actions as they are processed and applied to the employee record.</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FS5: Produce layoff and retention registers including, but not limited to, the following: veterans' preference, company seniority, and performance rating variables.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2" name="Text Box 9">
            <a:extLst>
              <a:ext uri="{FF2B5EF4-FFF2-40B4-BE49-F238E27FC236}">
                <a16:creationId xmlns:a16="http://schemas.microsoft.com/office/drawing/2014/main" id="{51FB3958-E87B-4D82-4FB7-0587E1BC3745}"/>
              </a:ext>
            </a:extLst>
          </p:cNvPr>
          <p:cNvSpPr txBox="1">
            <a:spLocks/>
          </p:cNvSpPr>
          <p:nvPr/>
        </p:nvSpPr>
        <p:spPr bwMode="auto">
          <a:xfrm>
            <a:off x="2438400" y="169333"/>
            <a:ext cx="6908800" cy="575734"/>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grpSp>
        <p:nvGrpSpPr>
          <p:cNvPr id="4" name="Group 3">
            <a:extLst>
              <a:ext uri="{FF2B5EF4-FFF2-40B4-BE49-F238E27FC236}">
                <a16:creationId xmlns:a16="http://schemas.microsoft.com/office/drawing/2014/main" id="{520D64CC-D54C-7254-3D24-C92683DA4F3D}"/>
              </a:ext>
            </a:extLst>
          </p:cNvPr>
          <p:cNvGrpSpPr/>
          <p:nvPr/>
        </p:nvGrpSpPr>
        <p:grpSpPr>
          <a:xfrm>
            <a:off x="2640752" y="295971"/>
            <a:ext cx="6386086" cy="398853"/>
            <a:chOff x="3136518" y="1214204"/>
            <a:chExt cx="5893044" cy="513397"/>
          </a:xfrm>
        </p:grpSpPr>
        <p:sp>
          <p:nvSpPr>
            <p:cNvPr id="5" name="Text Box 4">
              <a:extLst>
                <a:ext uri="{FF2B5EF4-FFF2-40B4-BE49-F238E27FC236}">
                  <a16:creationId xmlns:a16="http://schemas.microsoft.com/office/drawing/2014/main" id="{D94648A7-4006-19BD-DE72-C05052BCED89}"/>
                </a:ext>
              </a:extLst>
            </p:cNvPr>
            <p:cNvSpPr txBox="1">
              <a:spLocks/>
            </p:cNvSpPr>
            <p:nvPr/>
          </p:nvSpPr>
          <p:spPr bwMode="auto">
            <a:xfrm>
              <a:off x="4732058" y="1214204"/>
              <a:ext cx="1106424" cy="512064"/>
            </a:xfrm>
            <a:prstGeom prst="rect">
              <a:avLst/>
            </a:prstGeom>
            <a:solidFill>
              <a:schemeClr val="bg2"/>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Manage Time and Attendance</a:t>
              </a:r>
            </a:p>
          </p:txBody>
        </p:sp>
        <p:sp>
          <p:nvSpPr>
            <p:cNvPr id="6" name="Text Box 19">
              <a:extLst>
                <a:ext uri="{FF2B5EF4-FFF2-40B4-BE49-F238E27FC236}">
                  <a16:creationId xmlns:a16="http://schemas.microsoft.com/office/drawing/2014/main" id="{B44221D9-33C8-5243-7DF1-7A8BA6F90896}"/>
                </a:ext>
              </a:extLst>
            </p:cNvPr>
            <p:cNvSpPr txBox="1">
              <a:spLocks/>
            </p:cNvSpPr>
            <p:nvPr/>
          </p:nvSpPr>
          <p:spPr bwMode="auto">
            <a:xfrm>
              <a:off x="3136518" y="1215537"/>
              <a:ext cx="1106424" cy="512064"/>
            </a:xfrm>
            <a:prstGeom prst="rect">
              <a:avLst/>
            </a:prstGeom>
            <a:solidFill>
              <a:schemeClr val="bg2"/>
            </a:solidFill>
            <a:ln w="25400">
              <a:solidFill>
                <a:srgbClr val="00529B"/>
              </a:solidFill>
              <a:miter lim="800000"/>
              <a:headEnd/>
              <a:tailEnd/>
            </a:ln>
            <a:effectLst/>
          </p:spPr>
          <p:txBody>
            <a:bodyPr lIns="0" rIns="0" anchor="ctr"/>
            <a:lstStyle>
              <a:defPPr>
                <a:defRPr lang="en-US"/>
              </a:defPPr>
              <a:lvl1pPr algn="ctr">
                <a:buClr>
                  <a:srgbClr val="00529B"/>
                </a:buClr>
                <a:defRPr sz="800">
                  <a:solidFill>
                    <a:srgbClr val="000000"/>
                  </a:solidFill>
                </a:defRPr>
              </a:lvl1pPr>
            </a:lstStyle>
            <a:p>
              <a:r>
                <a:rPr lang="en-US" altLang="en-US" sz="900">
                  <a:cs typeface="Calibri" panose="020F0502020204030204" pitchFamily="34" charset="0"/>
                </a:rPr>
                <a:t>Manage Absence/ Leave</a:t>
              </a:r>
            </a:p>
          </p:txBody>
        </p:sp>
        <p:sp>
          <p:nvSpPr>
            <p:cNvPr id="7" name="Text Box 19">
              <a:extLst>
                <a:ext uri="{FF2B5EF4-FFF2-40B4-BE49-F238E27FC236}">
                  <a16:creationId xmlns:a16="http://schemas.microsoft.com/office/drawing/2014/main" id="{8BCA15F7-B128-7CAC-054F-4297230DCE53}"/>
                </a:ext>
              </a:extLst>
            </p:cNvPr>
            <p:cNvSpPr txBox="1">
              <a:spLocks/>
            </p:cNvSpPr>
            <p:nvPr/>
          </p:nvSpPr>
          <p:spPr bwMode="auto">
            <a:xfrm>
              <a:off x="6327598" y="1214204"/>
              <a:ext cx="1106424" cy="512064"/>
            </a:xfrm>
            <a:prstGeom prst="rect">
              <a:avLst/>
            </a:prstGeom>
            <a:solidFill>
              <a:schemeClr val="bg2"/>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 Manage Separation / Off-boarding (transition out)</a:t>
              </a:r>
            </a:p>
          </p:txBody>
        </p:sp>
        <p:sp>
          <p:nvSpPr>
            <p:cNvPr id="8" name="Text Box 13">
              <a:extLst>
                <a:ext uri="{FF2B5EF4-FFF2-40B4-BE49-F238E27FC236}">
                  <a16:creationId xmlns:a16="http://schemas.microsoft.com/office/drawing/2014/main" id="{0FFF9966-33DB-7989-2BB7-1CD92E1C4BBF}"/>
                </a:ext>
              </a:extLst>
            </p:cNvPr>
            <p:cNvSpPr txBox="1">
              <a:spLocks/>
            </p:cNvSpPr>
            <p:nvPr/>
          </p:nvSpPr>
          <p:spPr bwMode="auto">
            <a:xfrm>
              <a:off x="7923138" y="1214204"/>
              <a:ext cx="1106424" cy="512064"/>
            </a:xfrm>
            <a:prstGeom prst="rect">
              <a:avLst/>
            </a:prstGeom>
            <a:solidFill>
              <a:schemeClr val="bg1"/>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Manage Workforce Planning, Budgeting, &amp; Forecasting</a:t>
              </a:r>
            </a:p>
          </p:txBody>
        </p:sp>
      </p:grpSp>
    </p:spTree>
    <p:extLst>
      <p:ext uri="{BB962C8B-B14F-4D97-AF65-F5344CB8AC3E}">
        <p14:creationId xmlns:p14="http://schemas.microsoft.com/office/powerpoint/2010/main" val="6470357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87"/>
          <a:ext cx="11271744" cy="3968483"/>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6345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H5: Manage Workforce (2/2)</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1916570">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FS6: Allow for transaction reversals (e.g., deletion of the transaction that occurred to restore to prior state) which could occur up to a year or more later (i.e., crossing calendar/plan years, performance periods, etc.). Include the ability to audit the correction history and update downstream modules/systems (i.e., Payroll, Benefits, external systems, and access control). </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FS7: Ensure access to data, actions, processes are restricted by role and ensure CMU can restrict access to groups as needed. (e.g., by department, organization unit, position/jobs, locations).</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FS8: Access all employee history including job changes, performance data, disciplinary actions, etc.</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FS9: Provide the ability to create and record complex schedules via dynamic scheduling (e.g., 10-hour workday).</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FS10: Remove or automatically assign security based on roles when an employee changes their position/role or is terminated.</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FS11: Reporting on all past, current, and planned (future effective dated) personnel actions.</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FS12: The generation of employee reports, based on user-defined time period.</a:t>
                      </a:r>
                    </a:p>
                    <a:p>
                      <a:pPr marL="171450" indent="-171450" algn="l" defTabSz="457200" rtl="0" eaLnBrk="1" latinLnBrk="0" hangingPunct="1">
                        <a:lnSpc>
                          <a:spcPct val="100000"/>
                        </a:lnSpc>
                        <a:spcBef>
                          <a:spcPts val="0"/>
                        </a:spcBef>
                        <a:spcAft>
                          <a:spcPts val="100"/>
                        </a:spcAft>
                        <a:buSzTx/>
                        <a:buFont typeface="Wingdings" panose="05000000000000000000" pitchFamily="2" charset="2"/>
                        <a:buChar char="§"/>
                        <a:defRPr/>
                      </a:pPr>
                      <a:r>
                        <a:rPr lang="en-US" sz="1200" kern="1200">
                          <a:solidFill>
                            <a:schemeClr val="tx1"/>
                          </a:solidFill>
                          <a:effectLst/>
                          <a:latin typeface="+mn-lt"/>
                          <a:ea typeface="+mn-ea"/>
                          <a:cs typeface="+mn-cs"/>
                        </a:rPr>
                        <a:t>FS13: Include the capability to offer employee retention/satisfaction surveys.</a:t>
                      </a:r>
                    </a:p>
                    <a:p>
                      <a:pPr marL="171450" marR="0" lvl="0" indent="-171450" algn="l" defTabSz="457200" rtl="0" eaLnBrk="1" fontAlgn="auto" latinLnBrk="0" hangingPunct="1">
                        <a:lnSpc>
                          <a:spcPct val="100000"/>
                        </a:lnSpc>
                        <a:spcBef>
                          <a:spcPts val="0"/>
                        </a:spcBef>
                        <a:spcAft>
                          <a:spcPts val="100"/>
                        </a:spcAft>
                        <a:buClrTx/>
                        <a:buSzTx/>
                        <a:buFont typeface="Wingdings" panose="05000000000000000000" pitchFamily="2" charset="2"/>
                        <a:buChar char="§"/>
                        <a:tabLst/>
                        <a:defRPr/>
                      </a:pPr>
                      <a:r>
                        <a:rPr lang="en-US" sz="1200" kern="1200">
                          <a:solidFill>
                            <a:schemeClr val="tx1"/>
                          </a:solidFill>
                          <a:effectLst/>
                          <a:latin typeface="+mn-lt"/>
                          <a:ea typeface="+mn-ea"/>
                          <a:cs typeface="+mn-cs"/>
                        </a:rPr>
                        <a:t>FS14: Report on turnover rates (i.e., monthly analysis of terminated employees)</a:t>
                      </a:r>
                    </a:p>
                    <a:p>
                      <a:pPr marL="171450" marR="0" lvl="0" indent="-171450" algn="l" defTabSz="457200" rtl="0" eaLnBrk="1" fontAlgn="auto" latinLnBrk="0" hangingPunct="1">
                        <a:lnSpc>
                          <a:spcPct val="100000"/>
                        </a:lnSpc>
                        <a:spcBef>
                          <a:spcPts val="0"/>
                        </a:spcBef>
                        <a:spcAft>
                          <a:spcPts val="100"/>
                        </a:spcAft>
                        <a:buClrTx/>
                        <a:buSzTx/>
                        <a:buFont typeface="Wingdings" panose="05000000000000000000" pitchFamily="2" charset="2"/>
                        <a:buChar char="§"/>
                        <a:tabLst/>
                        <a:defRPr/>
                      </a:pPr>
                      <a:r>
                        <a:rPr lang="en-US" sz="1200" kern="1200">
                          <a:solidFill>
                            <a:schemeClr val="tx1"/>
                          </a:solidFill>
                          <a:effectLst/>
                          <a:latin typeface="+mn-lt"/>
                          <a:ea typeface="+mn-ea"/>
                          <a:cs typeface="+mn-cs"/>
                        </a:rPr>
                        <a:t>FS15: Ability for employees to enter absence and leave through an automated approval workflow, including Colorado specific leaves such as FAMLI</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821395">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100"/>
                        </a:spcAft>
                        <a:buClrTx/>
                        <a:buSzTx/>
                        <a:buFont typeface="Wingdings" panose="05000000000000000000" pitchFamily="2" charset="2"/>
                        <a:buNone/>
                        <a:tabLst/>
                        <a:defRPr/>
                      </a:pPr>
                      <a:endParaRPr lang="en-US" sz="1200"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6156865"/>
                  </a:ext>
                </a:extLst>
              </a:tr>
            </a:tbl>
          </a:graphicData>
        </a:graphic>
      </p:graphicFrame>
      <p:sp>
        <p:nvSpPr>
          <p:cNvPr id="2" name="Text Box 9">
            <a:extLst>
              <a:ext uri="{FF2B5EF4-FFF2-40B4-BE49-F238E27FC236}">
                <a16:creationId xmlns:a16="http://schemas.microsoft.com/office/drawing/2014/main" id="{5310C181-3562-A37E-637F-C60B45A6879D}"/>
              </a:ext>
            </a:extLst>
          </p:cNvPr>
          <p:cNvSpPr txBox="1">
            <a:spLocks/>
          </p:cNvSpPr>
          <p:nvPr/>
        </p:nvSpPr>
        <p:spPr bwMode="auto">
          <a:xfrm>
            <a:off x="2438400" y="169333"/>
            <a:ext cx="6908800" cy="575734"/>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grpSp>
        <p:nvGrpSpPr>
          <p:cNvPr id="4" name="Group 3">
            <a:extLst>
              <a:ext uri="{FF2B5EF4-FFF2-40B4-BE49-F238E27FC236}">
                <a16:creationId xmlns:a16="http://schemas.microsoft.com/office/drawing/2014/main" id="{4B13F8C6-C11F-B2FD-1638-C507C79946F7}"/>
              </a:ext>
            </a:extLst>
          </p:cNvPr>
          <p:cNvGrpSpPr/>
          <p:nvPr/>
        </p:nvGrpSpPr>
        <p:grpSpPr>
          <a:xfrm>
            <a:off x="2640752" y="295971"/>
            <a:ext cx="6386086" cy="398853"/>
            <a:chOff x="3136518" y="1214204"/>
            <a:chExt cx="5893044" cy="513397"/>
          </a:xfrm>
        </p:grpSpPr>
        <p:sp>
          <p:nvSpPr>
            <p:cNvPr id="5" name="Text Box 4">
              <a:extLst>
                <a:ext uri="{FF2B5EF4-FFF2-40B4-BE49-F238E27FC236}">
                  <a16:creationId xmlns:a16="http://schemas.microsoft.com/office/drawing/2014/main" id="{849DDC0E-5E8E-A1B1-E465-20C222CDFDB7}"/>
                </a:ext>
              </a:extLst>
            </p:cNvPr>
            <p:cNvSpPr txBox="1">
              <a:spLocks/>
            </p:cNvSpPr>
            <p:nvPr/>
          </p:nvSpPr>
          <p:spPr bwMode="auto">
            <a:xfrm>
              <a:off x="4732058" y="1214204"/>
              <a:ext cx="1106424" cy="512064"/>
            </a:xfrm>
            <a:prstGeom prst="rect">
              <a:avLst/>
            </a:prstGeom>
            <a:solidFill>
              <a:schemeClr val="bg2"/>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Manage Time and Attendance</a:t>
              </a:r>
            </a:p>
          </p:txBody>
        </p:sp>
        <p:sp>
          <p:nvSpPr>
            <p:cNvPr id="6" name="Text Box 19">
              <a:extLst>
                <a:ext uri="{FF2B5EF4-FFF2-40B4-BE49-F238E27FC236}">
                  <a16:creationId xmlns:a16="http://schemas.microsoft.com/office/drawing/2014/main" id="{09D2A451-7A2C-049A-CA01-B390271F8F48}"/>
                </a:ext>
              </a:extLst>
            </p:cNvPr>
            <p:cNvSpPr txBox="1">
              <a:spLocks/>
            </p:cNvSpPr>
            <p:nvPr/>
          </p:nvSpPr>
          <p:spPr bwMode="auto">
            <a:xfrm>
              <a:off x="3136518" y="1215537"/>
              <a:ext cx="1106424" cy="512064"/>
            </a:xfrm>
            <a:prstGeom prst="rect">
              <a:avLst/>
            </a:prstGeom>
            <a:solidFill>
              <a:schemeClr val="bg2"/>
            </a:solidFill>
            <a:ln w="25400">
              <a:solidFill>
                <a:srgbClr val="00529B"/>
              </a:solidFill>
              <a:miter lim="800000"/>
              <a:headEnd/>
              <a:tailEnd/>
            </a:ln>
            <a:effectLst/>
          </p:spPr>
          <p:txBody>
            <a:bodyPr lIns="0" rIns="0" anchor="ctr"/>
            <a:lstStyle>
              <a:defPPr>
                <a:defRPr lang="en-US"/>
              </a:defPPr>
              <a:lvl1pPr algn="ctr">
                <a:buClr>
                  <a:srgbClr val="00529B"/>
                </a:buClr>
                <a:defRPr sz="800">
                  <a:solidFill>
                    <a:srgbClr val="000000"/>
                  </a:solidFill>
                </a:defRPr>
              </a:lvl1pPr>
            </a:lstStyle>
            <a:p>
              <a:r>
                <a:rPr lang="en-US" altLang="en-US" sz="900">
                  <a:cs typeface="Calibri" panose="020F0502020204030204" pitchFamily="34" charset="0"/>
                </a:rPr>
                <a:t>Manage Absence/ Leave</a:t>
              </a:r>
            </a:p>
          </p:txBody>
        </p:sp>
        <p:sp>
          <p:nvSpPr>
            <p:cNvPr id="7" name="Text Box 19">
              <a:extLst>
                <a:ext uri="{FF2B5EF4-FFF2-40B4-BE49-F238E27FC236}">
                  <a16:creationId xmlns:a16="http://schemas.microsoft.com/office/drawing/2014/main" id="{504B0ADB-BA79-A02C-4642-7AA598453436}"/>
                </a:ext>
              </a:extLst>
            </p:cNvPr>
            <p:cNvSpPr txBox="1">
              <a:spLocks/>
            </p:cNvSpPr>
            <p:nvPr/>
          </p:nvSpPr>
          <p:spPr bwMode="auto">
            <a:xfrm>
              <a:off x="6327598" y="1214204"/>
              <a:ext cx="1106424" cy="512064"/>
            </a:xfrm>
            <a:prstGeom prst="rect">
              <a:avLst/>
            </a:prstGeom>
            <a:solidFill>
              <a:schemeClr val="bg2"/>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 Manage Separation / Off-boarding (transition out)</a:t>
              </a:r>
            </a:p>
          </p:txBody>
        </p:sp>
        <p:sp>
          <p:nvSpPr>
            <p:cNvPr id="8" name="Text Box 13">
              <a:extLst>
                <a:ext uri="{FF2B5EF4-FFF2-40B4-BE49-F238E27FC236}">
                  <a16:creationId xmlns:a16="http://schemas.microsoft.com/office/drawing/2014/main" id="{337805DA-0531-2EE4-B6A3-DE4A5B18DB82}"/>
                </a:ext>
              </a:extLst>
            </p:cNvPr>
            <p:cNvSpPr txBox="1">
              <a:spLocks/>
            </p:cNvSpPr>
            <p:nvPr/>
          </p:nvSpPr>
          <p:spPr bwMode="auto">
            <a:xfrm>
              <a:off x="7923138" y="1214204"/>
              <a:ext cx="1106424" cy="512064"/>
            </a:xfrm>
            <a:prstGeom prst="rect">
              <a:avLst/>
            </a:prstGeom>
            <a:solidFill>
              <a:schemeClr val="bg1"/>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Manage Workforce Planning, Budgeting, &amp; Forecasting</a:t>
              </a:r>
            </a:p>
          </p:txBody>
        </p:sp>
      </p:grpSp>
    </p:spTree>
    <p:extLst>
      <p:ext uri="{BB962C8B-B14F-4D97-AF65-F5344CB8AC3E}">
        <p14:creationId xmlns:p14="http://schemas.microsoft.com/office/powerpoint/2010/main" val="4203811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915516395"/>
              </p:ext>
            </p:extLst>
          </p:nvPr>
        </p:nvGraphicFramePr>
        <p:xfrm>
          <a:off x="461469" y="852488"/>
          <a:ext cx="11271744" cy="525026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8694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H6: Payroll Structuring, Calculation and Frequency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378130">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noProof="0">
                          <a:solidFill>
                            <a:schemeClr val="tx1"/>
                          </a:solidFill>
                          <a:latin typeface="+mn-lt"/>
                          <a:ea typeface="+mn-ea"/>
                          <a:cs typeface="+mn-cs"/>
                        </a:rPr>
                        <a:t>Accurate and on-time payment of employee, setting up payroll with greater speed, efficiency and confidence; Calculations (e.g., bonuses, expenses, refunds, retro-pay) performed with minimum effort, leveraging automation support to save time and effort and produce error-free calculations.</a:t>
                      </a:r>
                      <a:endParaRPr lang="en-US" sz="1200" kern="1200">
                        <a:solidFill>
                          <a:schemeClr val="tx1"/>
                        </a:solidFill>
                        <a:latin typeface="+mn-lt"/>
                        <a:ea typeface="+mn-ea"/>
                        <a:cs typeface="+mn-cs"/>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4600">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prstClr val="black"/>
                          </a:solidFill>
                          <a:effectLst/>
                          <a:uLnTx/>
                          <a:uFillTx/>
                          <a:latin typeface="+mn-lt"/>
                          <a:ea typeface="굴림" panose="020B0600000101010101" pitchFamily="34" charset="-127"/>
                          <a:cs typeface="Arial"/>
                        </a:rPr>
                        <a:t>Payroll Manager(s), Employee(s), Core HR Personnel </a:t>
                      </a:r>
                      <a:endPar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99399">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kumimoji="0" lang="en-US" sz="1100" b="0" i="0" u="none" strike="noStrike" kern="1200" cap="none" spc="0" normalizeH="0" baseline="0">
                          <a:ln>
                            <a:noFill/>
                          </a:ln>
                          <a:solidFill>
                            <a:prstClr val="black"/>
                          </a:solidFill>
                          <a:effectLst/>
                          <a:uLnTx/>
                          <a:uFillTx/>
                          <a:latin typeface="+mn-lt"/>
                          <a:ea typeface="굴림" panose="020B0600000101010101" pitchFamily="34" charset="-127"/>
                          <a:cs typeface="Arial"/>
                        </a:rPr>
                        <a:t>Payroll inputs gathered (e.g., time, leave, deductions, garnishments).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34600">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1200" b="0" i="0" u="none" strike="noStrike" kern="1200" cap="none" spc="0" normalizeH="0" baseline="0">
                          <a:ln>
                            <a:noFill/>
                          </a:ln>
                          <a:solidFill>
                            <a:prstClr val="black"/>
                          </a:solidFill>
                          <a:effectLst/>
                          <a:uLnTx/>
                          <a:uFillTx/>
                          <a:latin typeface="+mn-lt"/>
                          <a:ea typeface="굴림" panose="020B0600000101010101" pitchFamily="34" charset="-127"/>
                          <a:cs typeface="Arial"/>
                        </a:rPr>
                        <a:t>Calculated pay, refunds, and compensation are approved and issued.</a:t>
                      </a:r>
                      <a:endParaRPr kumimoji="0" lang="en-US" sz="1400" b="0" i="0" u="none" strike="noStrike" kern="1200" cap="none" spc="0" normalizeH="0" baseline="0">
                        <a:ln>
                          <a:noFill/>
                        </a:ln>
                        <a:solidFill>
                          <a:schemeClr val="tx1"/>
                        </a:solidFill>
                        <a:effectLst/>
                        <a:uLnTx/>
                        <a:uFillTx/>
                        <a:latin typeface="+mn-lt"/>
                        <a:ea typeface="굴림"/>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771421">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lang="en-US" altLang="en-US" sz="1100" kern="1200" noProof="0">
                          <a:solidFill>
                            <a:schemeClr val="tx1"/>
                          </a:solidFill>
                          <a:latin typeface="+mn-lt"/>
                          <a:ea typeface="+mn-ea"/>
                          <a:cs typeface="+mn-cs"/>
                        </a:rPr>
                        <a:t>Demonstrate the ability of the system to:</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FS1: Perform retroactive pay adjustments by individual and any other user defined criteria.</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FS2: Enable employees to enter and change their direct deposit information but prevent the deletion of the direct deposit (i.e., the employee cannot remove direct deposit information without providing the new banking information).</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FS3: </a:t>
                      </a:r>
                      <a:r>
                        <a:rPr lang="en-US" altLang="en-US" sz="1100" i="0" kern="1200" noProof="0">
                          <a:solidFill>
                            <a:schemeClr val="tx1"/>
                          </a:solidFill>
                          <a:latin typeface="+mn-lt"/>
                          <a:ea typeface="+mn-ea"/>
                          <a:cs typeface="+mn-cs"/>
                        </a:rPr>
                        <a:t>Calculate pay and benefits for terminated employees based upon termination date and enable payment of employees after termination. </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FS4: Generate automated final leave balances and pay calculation, including severance, forfeited annual and/or sick leave, for terminated employee.</a:t>
                      </a:r>
                      <a:endParaRPr lang="en-US" altLang="en-US" sz="1100" i="0" kern="1200" noProof="0">
                        <a:solidFill>
                          <a:schemeClr val="tx1"/>
                        </a:solidFill>
                        <a:latin typeface="+mn-lt"/>
                        <a:ea typeface="+mn-ea"/>
                        <a:cs typeface="+mn-cs"/>
                      </a:endParaRP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FS5: Process check reversals and partial check reversals using the check or advice number to automatically generate the adjustment transactions at any point in the payroll cycle (e.g., to correct earnings that should not be paid such as reversing a recruiting bonus for a candidate that did not start employment through a negative check).</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FS6: Define, maintain, and update earning codes (e.g., earning group, earning type), deduction codes (e.g., for payroll), online tax tables, taxable/nontaxable earnings tables, effective date/end date earnings tables (e.g., regular salary, normal overtime, double overtime, bonus). </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FS7: Ensure negative or zero paychecks are not being printed but displayed in employee check listing.</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FS8: Process multiple types of garnishments in accordance with federal and state regulations with the vendor maintaining garnishment rules, and have the payee automatically notified when garnishment is complete.</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FS9: Enable pay processing on a current basis (with OT and distribution of Pay in Arrears)</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FS10: Generate W-2, W-2c, 941, and 941x</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FS11: Email paystubs (individual or batch) to internal and/or external email addresses based on individual selection and allow for the inclusion of messages on the pay stubs at different organizational levels (e.g., Department level, Group level, Employee level).</a:t>
                      </a:r>
                      <a:endParaRPr lang="en-US" sz="1200"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10" name="Text Box 9">
            <a:extLst>
              <a:ext uri="{FF2B5EF4-FFF2-40B4-BE49-F238E27FC236}">
                <a16:creationId xmlns:a16="http://schemas.microsoft.com/office/drawing/2014/main" id="{8DEDC04C-13D8-26C7-667A-64F74E2865DF}"/>
              </a:ext>
            </a:extLst>
          </p:cNvPr>
          <p:cNvSpPr txBox="1">
            <a:spLocks/>
          </p:cNvSpPr>
          <p:nvPr/>
        </p:nvSpPr>
        <p:spPr bwMode="auto">
          <a:xfrm>
            <a:off x="3156577" y="116892"/>
            <a:ext cx="5844547"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sp>
        <p:nvSpPr>
          <p:cNvPr id="2" name="Text Box 4">
            <a:extLst>
              <a:ext uri="{FF2B5EF4-FFF2-40B4-BE49-F238E27FC236}">
                <a16:creationId xmlns:a16="http://schemas.microsoft.com/office/drawing/2014/main" id="{664D157D-7FD8-E67E-F143-1B498E18BC30}"/>
              </a:ext>
            </a:extLst>
          </p:cNvPr>
          <p:cNvSpPr txBox="1">
            <a:spLocks/>
          </p:cNvSpPr>
          <p:nvPr/>
        </p:nvSpPr>
        <p:spPr bwMode="auto">
          <a:xfrm>
            <a:off x="520934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sz="800"/>
              <a:t> Manage Payroll Deductions, Taxes Garnishment, and 3rd Party Filings</a:t>
            </a:r>
          </a:p>
        </p:txBody>
      </p:sp>
      <p:sp>
        <p:nvSpPr>
          <p:cNvPr id="4" name="Text Box 19">
            <a:extLst>
              <a:ext uri="{FF2B5EF4-FFF2-40B4-BE49-F238E27FC236}">
                <a16:creationId xmlns:a16="http://schemas.microsoft.com/office/drawing/2014/main" id="{D537F1B0-4EFC-80B0-D7C2-F57566258754}"/>
              </a:ext>
            </a:extLst>
          </p:cNvPr>
          <p:cNvSpPr txBox="1">
            <a:spLocks/>
          </p:cNvSpPr>
          <p:nvPr/>
        </p:nvSpPr>
        <p:spPr bwMode="auto">
          <a:xfrm>
            <a:off x="3305175"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 Manage Payroll</a:t>
            </a:r>
          </a:p>
        </p:txBody>
      </p:sp>
      <p:sp>
        <p:nvSpPr>
          <p:cNvPr id="5" name="Text Box 19">
            <a:extLst>
              <a:ext uri="{FF2B5EF4-FFF2-40B4-BE49-F238E27FC236}">
                <a16:creationId xmlns:a16="http://schemas.microsoft.com/office/drawing/2014/main" id="{3F242F36-A95F-CA5A-902B-869786253A6E}"/>
              </a:ext>
            </a:extLst>
          </p:cNvPr>
          <p:cNvSpPr txBox="1">
            <a:spLocks/>
          </p:cNvSpPr>
          <p:nvPr/>
        </p:nvSpPr>
        <p:spPr bwMode="auto">
          <a:xfrm>
            <a:off x="707541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Process Payroll Payments</a:t>
            </a:r>
          </a:p>
        </p:txBody>
      </p:sp>
    </p:spTree>
    <p:extLst>
      <p:ext uri="{BB962C8B-B14F-4D97-AF65-F5344CB8AC3E}">
        <p14:creationId xmlns:p14="http://schemas.microsoft.com/office/powerpoint/2010/main" val="359547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Object 44" hidden="1"/>
          <p:cNvGraphicFramePr>
            <a:graphicFrameLocks noChangeAspect="1"/>
          </p:cNvGraphicFramePr>
          <p:nvPr>
            <p:custDataLst>
              <p:tags r:id="rId1"/>
            </p:custDataLst>
          </p:nvPr>
        </p:nvGraphicFramePr>
        <p:xfrm>
          <a:off x="3177" y="1589"/>
          <a:ext cx="1587" cy="1587"/>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45" name="Object 44" hidden="1"/>
                      <p:cNvPicPr/>
                      <p:nvPr/>
                    </p:nvPicPr>
                    <p:blipFill>
                      <a:blip r:embed="rId6"/>
                      <a:stretch>
                        <a:fillRect/>
                      </a:stretch>
                    </p:blipFill>
                    <p:spPr>
                      <a:xfrm>
                        <a:off x="3177" y="1589"/>
                        <a:ext cx="1587"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7A066E3-8860-455F-93C1-8BE94F47BDBA}"/>
              </a:ext>
            </a:extLst>
          </p:cNvPr>
          <p:cNvSpPr/>
          <p:nvPr>
            <p:custDataLst>
              <p:tags r:id="rId2"/>
            </p:custDataLst>
          </p:nvPr>
        </p:nvSpPr>
        <p:spPr>
          <a:xfrm>
            <a:off x="0" y="0"/>
            <a:ext cx="158750" cy="158750"/>
          </a:xfrm>
          <a:prstGeom prst="rect">
            <a:avLst/>
          </a:prstGeom>
          <a:solidFill>
            <a:srgbClr val="F4F4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Arial Black" panose="020B0A04020102020204" pitchFamily="34" charset="0"/>
              <a:ea typeface="+mn-ea"/>
              <a:cs typeface="+mn-cs"/>
              <a:sym typeface="Arial Black" panose="020B0A04020102020204" pitchFamily="34" charset="0"/>
            </a:endParaRPr>
          </a:p>
        </p:txBody>
      </p:sp>
      <p:sp>
        <p:nvSpPr>
          <p:cNvPr id="2" name="Title 1"/>
          <p:cNvSpPr>
            <a:spLocks noGrp="1"/>
          </p:cNvSpPr>
          <p:nvPr>
            <p:ph type="title"/>
          </p:nvPr>
        </p:nvSpPr>
        <p:spPr bwMode="gray"/>
        <p:txBody>
          <a:bodyPr vert="horz"/>
          <a:lstStyle/>
          <a:p>
            <a:r>
              <a:rPr lang="en-US" dirty="0"/>
              <a:t>Instructions</a:t>
            </a:r>
          </a:p>
        </p:txBody>
      </p:sp>
      <p:sp>
        <p:nvSpPr>
          <p:cNvPr id="4" name="TextBox 3">
            <a:extLst>
              <a:ext uri="{FF2B5EF4-FFF2-40B4-BE49-F238E27FC236}">
                <a16:creationId xmlns:a16="http://schemas.microsoft.com/office/drawing/2014/main" id="{1C50C083-E90E-4000-B0CC-6C3A0C5996EF}"/>
              </a:ext>
            </a:extLst>
          </p:cNvPr>
          <p:cNvSpPr txBox="1"/>
          <p:nvPr/>
        </p:nvSpPr>
        <p:spPr>
          <a:xfrm>
            <a:off x="592667" y="1261533"/>
            <a:ext cx="10261600" cy="1569660"/>
          </a:xfrm>
          <a:prstGeom prst="rect">
            <a:avLst/>
          </a:prstGeom>
          <a:noFill/>
        </p:spPr>
        <p:txBody>
          <a:bodyPr wrap="square" lIns="0" rIns="0" rtlCol="0">
            <a:spAutoFit/>
          </a:bodyPr>
          <a:lstStyle/>
          <a:p>
            <a:pPr algn="l">
              <a:spcBef>
                <a:spcPts val="600"/>
              </a:spcBef>
            </a:pPr>
            <a:r>
              <a:rPr lang="en-US" sz="1600" dirty="0"/>
              <a:t>This section describes the use cases that CMU have identified to address specific needs and requirements to be met by a future state ERP. By incorporating these use cases, CMU aims to ensure that the proposed solution meets the desired outcomes and delivers maximum value to our CMU. Use cases cover capabilities in both Finance and HR business functions. Vendors are expected to utilize this document in order to sufficiently understand the end-to-end business scenarios, main actors, and business outcome of each use case, and use this information while completing 2.1. ERP Use Cases Response</a:t>
            </a:r>
            <a:endParaRPr lang="en-CA" sz="1600" dirty="0"/>
          </a:p>
        </p:txBody>
      </p:sp>
    </p:spTree>
    <p:extLst>
      <p:ext uri="{BB962C8B-B14F-4D97-AF65-F5344CB8AC3E}">
        <p14:creationId xmlns:p14="http://schemas.microsoft.com/office/powerpoint/2010/main" val="7248245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715168955"/>
              </p:ext>
            </p:extLst>
          </p:nvPr>
        </p:nvGraphicFramePr>
        <p:xfrm>
          <a:off x="461469" y="852488"/>
          <a:ext cx="11271744" cy="3855762"/>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8694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H6: Payroll Structuring, Calculation and Frequency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771421">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FS12: Interface with benefits, core HR (e.g., personnel, position control), billing (projects and grants), budgeting and the GL (to use Integrated Chart of Accounts coding string for HR/financial and payroll), including the ability to:</a:t>
                      </a:r>
                    </a:p>
                    <a:p>
                      <a:pPr marL="628650" marR="0" lvl="2"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Allocate employee salaries (and other personal services costs) to the appropriate chart of accounts coding strings and include calls to external validation routines to verify the correctness of all entries</a:t>
                      </a:r>
                    </a:p>
                    <a:p>
                      <a:pPr marL="628650" marR="0" lvl="2"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Support labor cost distribution</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FS13: Support with an online employee self-service to estimate ("what-if“) changes to net pay (e.g., altering 401(k) contribution and seeing impact on net pay and taxes). This should include the ability for the employee to accept the change (e.g., have the 401(k)-contribution change applied).</a:t>
                      </a:r>
                    </a:p>
                    <a:p>
                      <a:pPr marL="171450" marR="0" lvl="1"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FS14: Perform advanced analytics/analytics/reporting, including (but not limited to):</a:t>
                      </a:r>
                    </a:p>
                    <a:p>
                      <a:pPr marL="628650" marR="0" lvl="2"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Detailed reports of the calculations used to arrive at the gross-to-net pay calculations</a:t>
                      </a:r>
                    </a:p>
                    <a:p>
                      <a:pPr marL="628650" marR="0" lvl="2"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Pre-edit reports based on user-defined parameters for gross-to-net pay calculations</a:t>
                      </a:r>
                    </a:p>
                    <a:p>
                      <a:pPr marL="628650" marR="0" lvl="2" indent="-171450" algn="l" defTabSz="914400" rtl="0" eaLnBrk="1" fontAlgn="auto" latinLnBrk="0" hangingPunct="1">
                        <a:lnSpc>
                          <a:spcPts val="1200"/>
                        </a:lnSpc>
                        <a:spcBef>
                          <a:spcPts val="300"/>
                        </a:spcBef>
                        <a:spcAft>
                          <a:spcPts val="0"/>
                        </a:spcAft>
                        <a:buClr>
                          <a:srgbClr val="002856"/>
                        </a:buClr>
                        <a:buSzTx/>
                        <a:buFont typeface="Arial" panose="020B0604020202020204" pitchFamily="34" charset="0"/>
                        <a:buChar char="•"/>
                        <a:tabLst/>
                        <a:defRPr/>
                      </a:pPr>
                      <a:r>
                        <a:rPr lang="en-US" altLang="en-US" sz="1100" kern="1200" noProof="0">
                          <a:solidFill>
                            <a:schemeClr val="tx1"/>
                          </a:solidFill>
                          <a:latin typeface="+mn-lt"/>
                          <a:ea typeface="+mn-ea"/>
                          <a:cs typeface="+mn-cs"/>
                        </a:rPr>
                        <a:t>Federal/State/Local withholdings, Returns, Reconciliation, Summary payroll statements for all levels of the organization</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771421">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lnSpc>
                          <a:spcPct val="100000"/>
                        </a:lnSpc>
                        <a:spcBef>
                          <a:spcPts val="0"/>
                        </a:spcBef>
                        <a:spcAft>
                          <a:spcPts val="300"/>
                        </a:spcAft>
                        <a:buClr>
                          <a:srgbClr val="000000"/>
                        </a:buClr>
                        <a:buSzTx/>
                        <a:buFont typeface="Wingdings,Sans-Serif" panose="05000000000000000000" pitchFamily="2" charset="2"/>
                        <a:buNone/>
                      </a:pPr>
                      <a:r>
                        <a:rPr lang="en-US" sz="1100" b="0" i="0" u="none" strike="noStrike" noProof="0">
                          <a:solidFill>
                            <a:schemeClr val="tx1"/>
                          </a:solidFill>
                          <a:latin typeface="+mn-lt"/>
                        </a:rPr>
                        <a:t>Please describe, or ideally demonstrate, the solution’s pre-build integration tools and APIs with:</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Time, attendance, and leave</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Expenses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External sources/systems (e.g., workers comp) for the receipt, and loading, of deduction information via an interface.</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MDM (to distinguish between vendors and employees and when employees are paid as a vendor)</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3</a:t>
                      </a:r>
                      <a:r>
                        <a:rPr lang="en-US" altLang="en-US" sz="1100" kern="1200" baseline="30000" noProof="0">
                          <a:solidFill>
                            <a:schemeClr val="tx1"/>
                          </a:solidFill>
                          <a:latin typeface="+mn-lt"/>
                          <a:ea typeface="+mn-ea"/>
                          <a:cs typeface="+mn-cs"/>
                        </a:rPr>
                        <a:t>rd-</a:t>
                      </a:r>
                      <a:r>
                        <a:rPr lang="en-US" altLang="en-US" sz="1100" kern="1200" noProof="0">
                          <a:solidFill>
                            <a:schemeClr val="tx1"/>
                          </a:solidFill>
                          <a:latin typeface="+mn-lt"/>
                          <a:ea typeface="+mn-ea"/>
                          <a:cs typeface="+mn-cs"/>
                        </a:rPr>
                        <a:t>party systems and files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External agencies and retirement systems</a:t>
                      </a:r>
                      <a:endParaRPr lang="en-US" sz="1200"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10" name="Text Box 9">
            <a:extLst>
              <a:ext uri="{FF2B5EF4-FFF2-40B4-BE49-F238E27FC236}">
                <a16:creationId xmlns:a16="http://schemas.microsoft.com/office/drawing/2014/main" id="{8DEDC04C-13D8-26C7-667A-64F74E2865DF}"/>
              </a:ext>
            </a:extLst>
          </p:cNvPr>
          <p:cNvSpPr txBox="1">
            <a:spLocks/>
          </p:cNvSpPr>
          <p:nvPr/>
        </p:nvSpPr>
        <p:spPr bwMode="auto">
          <a:xfrm>
            <a:off x="3156577" y="116892"/>
            <a:ext cx="5844547"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sp>
        <p:nvSpPr>
          <p:cNvPr id="2" name="Text Box 4">
            <a:extLst>
              <a:ext uri="{FF2B5EF4-FFF2-40B4-BE49-F238E27FC236}">
                <a16:creationId xmlns:a16="http://schemas.microsoft.com/office/drawing/2014/main" id="{664D157D-7FD8-E67E-F143-1B498E18BC30}"/>
              </a:ext>
            </a:extLst>
          </p:cNvPr>
          <p:cNvSpPr txBox="1">
            <a:spLocks/>
          </p:cNvSpPr>
          <p:nvPr/>
        </p:nvSpPr>
        <p:spPr bwMode="auto">
          <a:xfrm>
            <a:off x="520934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sz="800"/>
              <a:t> Manage Payroll Deductions, Taxes Garnishment, and 3rd Party Filings</a:t>
            </a:r>
          </a:p>
        </p:txBody>
      </p:sp>
      <p:sp>
        <p:nvSpPr>
          <p:cNvPr id="4" name="Text Box 19">
            <a:extLst>
              <a:ext uri="{FF2B5EF4-FFF2-40B4-BE49-F238E27FC236}">
                <a16:creationId xmlns:a16="http://schemas.microsoft.com/office/drawing/2014/main" id="{D537F1B0-4EFC-80B0-D7C2-F57566258754}"/>
              </a:ext>
            </a:extLst>
          </p:cNvPr>
          <p:cNvSpPr txBox="1">
            <a:spLocks/>
          </p:cNvSpPr>
          <p:nvPr/>
        </p:nvSpPr>
        <p:spPr bwMode="auto">
          <a:xfrm>
            <a:off x="3305175"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 Manage Payroll</a:t>
            </a:r>
          </a:p>
        </p:txBody>
      </p:sp>
      <p:sp>
        <p:nvSpPr>
          <p:cNvPr id="5" name="Text Box 19">
            <a:extLst>
              <a:ext uri="{FF2B5EF4-FFF2-40B4-BE49-F238E27FC236}">
                <a16:creationId xmlns:a16="http://schemas.microsoft.com/office/drawing/2014/main" id="{3F242F36-A95F-CA5A-902B-869786253A6E}"/>
              </a:ext>
            </a:extLst>
          </p:cNvPr>
          <p:cNvSpPr txBox="1">
            <a:spLocks/>
          </p:cNvSpPr>
          <p:nvPr/>
        </p:nvSpPr>
        <p:spPr bwMode="auto">
          <a:xfrm>
            <a:off x="707541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Process Payroll Payments</a:t>
            </a:r>
          </a:p>
        </p:txBody>
      </p:sp>
    </p:spTree>
    <p:extLst>
      <p:ext uri="{BB962C8B-B14F-4D97-AF65-F5344CB8AC3E}">
        <p14:creationId xmlns:p14="http://schemas.microsoft.com/office/powerpoint/2010/main" val="2161412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1989789617"/>
              </p:ext>
            </p:extLst>
          </p:nvPr>
        </p:nvGraphicFramePr>
        <p:xfrm>
          <a:off x="461469" y="852488"/>
          <a:ext cx="11271744" cy="4962505"/>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8694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H7: Payroll Taxes, Regulations, and Compliance</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378130">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noProof="0">
                          <a:solidFill>
                            <a:srgbClr val="000000"/>
                          </a:solidFill>
                          <a:latin typeface="+mn-lt"/>
                          <a:ea typeface="+mn-ea"/>
                          <a:cs typeface="+mn-cs"/>
                        </a:rPr>
                        <a:t>Timely and automatic solution updates to remain current with all regulatory and tax changes. Efficient reconciliation of tax forms and documents and end-to-end tracking of changes to, and validations of, payroll information at the field level.</a:t>
                      </a:r>
                      <a:endParaRPr lang="en-US" sz="1200" kern="1200">
                        <a:solidFill>
                          <a:schemeClr val="tx1"/>
                        </a:solidFill>
                        <a:latin typeface="+mn-lt"/>
                        <a:ea typeface="+mn-ea"/>
                        <a:cs typeface="+mn-cs"/>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4600">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prstClr val="black"/>
                          </a:solidFill>
                          <a:effectLst/>
                          <a:uLnTx/>
                          <a:uFillTx/>
                          <a:latin typeface="+mn-lt"/>
                          <a:ea typeface="굴림" panose="020B0600000101010101" pitchFamily="34" charset="-127"/>
                          <a:cs typeface="Arial"/>
                        </a:rPr>
                        <a:t>Workforce Planners, Benefits Admin and Manager, Payroll, Core HR personnel</a:t>
                      </a:r>
                      <a:endPar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99399">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Updates to tax tables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34600">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Audit reporting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771421">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kumimoji="0" lang="en-US" altLang="ko-KR" sz="1100" b="0" i="0" u="none" strike="noStrike" kern="1200" cap="none" spc="0" normalizeH="0" baseline="0" noProof="0">
                          <a:ln>
                            <a:noFill/>
                          </a:ln>
                          <a:solidFill>
                            <a:srgbClr val="000000"/>
                          </a:solidFill>
                          <a:effectLst/>
                          <a:uLnTx/>
                          <a:uFillTx/>
                          <a:latin typeface="+mn-lt"/>
                          <a:ea typeface="+mn-ea"/>
                          <a:cs typeface="Arial"/>
                        </a:rPr>
                        <a:t>Demonstrate the Ability of the system to:</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FS1: Support the following tax calculations including, but not limited to: Employee Medicare, Employer Medicare, Employee Additional Medicare, Federal income tax, Federal calculation method, Federal tax tables, Federal additional, State income tax, State Exact Calculation Method, State tax tables, and State additional. </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FS2: Maintain the following employee tax status information: Filing statuses for Federal Income Tax, Date of W4, FICA status, and Additional withholding amounts and status.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FS3: Support one-time additional tax amounts (ability to override the default) and allow multiple options for tax remitting.</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FS4: Use Audit trails to capture all (batch, online) modifications to employee payroll information and audit details (date and time, User ID, Network details).</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FS5: </a:t>
                      </a:r>
                      <a:r>
                        <a:rPr lang="en-US" sz="1100">
                          <a:solidFill>
                            <a:schemeClr val="tx1"/>
                          </a:solidFill>
                          <a:effectLst/>
                          <a:latin typeface="+mn-lt"/>
                          <a:ea typeface="Yu Mincho" panose="02020400000000000000" pitchFamily="18" charset="-128"/>
                          <a:cs typeface="Times New Roman" panose="02020603050405020304" pitchFamily="18" charset="0"/>
                        </a:rPr>
                        <a:t>Provide reporting functionality for standard forms including (but not limited to):</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altLang="ko-KR" sz="1100" kern="1200" noProof="0">
                          <a:solidFill>
                            <a:schemeClr val="tx1"/>
                          </a:solidFill>
                          <a:latin typeface="+mn-lt"/>
                          <a:ea typeface="+mn-ea"/>
                          <a:cs typeface="+mn-cs"/>
                        </a:rPr>
                        <a:t>Payroll Tax reports, including </a:t>
                      </a:r>
                      <a:r>
                        <a:rPr lang="en-US" altLang="en-US" sz="1100" kern="1200" noProof="0">
                          <a:solidFill>
                            <a:schemeClr val="tx1"/>
                          </a:solidFill>
                          <a:latin typeface="+mn-lt"/>
                          <a:ea typeface="+mn-ea"/>
                          <a:cs typeface="+mn-cs"/>
                        </a:rPr>
                        <a:t>Tax remittance forms for state, federal, and local governments.</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sz="1100">
                          <a:solidFill>
                            <a:schemeClr val="tx1"/>
                          </a:solidFill>
                          <a:effectLst/>
                          <a:latin typeface="+mn-lt"/>
                          <a:ea typeface="Yu Mincho" panose="02020400000000000000" pitchFamily="18" charset="-128"/>
                          <a:cs typeface="Times New Roman" panose="02020603050405020304" pitchFamily="18" charset="0"/>
                        </a:rPr>
                        <a:t>941 and 941c forms</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altLang="en-US" sz="1100" kern="1200" noProof="0">
                          <a:solidFill>
                            <a:schemeClr val="tx1"/>
                          </a:solidFill>
                          <a:latin typeface="+mn-lt"/>
                          <a:ea typeface="+mn-ea"/>
                          <a:cs typeface="+mn-cs"/>
                        </a:rPr>
                        <a:t>IRS Form 4782 (moving expense) </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altLang="en-US" sz="1100" kern="1200" noProof="0">
                          <a:solidFill>
                            <a:schemeClr val="tx1"/>
                          </a:solidFill>
                          <a:latin typeface="+mn-lt"/>
                          <a:ea typeface="+mn-ea"/>
                          <a:cs typeface="+mn-cs"/>
                        </a:rPr>
                        <a:t>Audit reports of all changes to employees (e.g., pay, deductions, taxes) employer's cost (e.g., deductions, benefits, taxes).</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FS6: </a:t>
                      </a:r>
                      <a:r>
                        <a:rPr lang="en-US" altLang="en-US" sz="1100" kern="1200" noProof="0">
                          <a:solidFill>
                            <a:schemeClr val="tx1"/>
                          </a:solidFill>
                          <a:effectLst/>
                          <a:latin typeface="+mn-lt"/>
                          <a:ea typeface="Yu Mincho" panose="02020400000000000000" pitchFamily="18" charset="-128"/>
                          <a:cs typeface="Times New Roman" panose="02020603050405020304" pitchFamily="18" charset="0"/>
                        </a:rPr>
                        <a:t>Submit quarterly tax reports and payments to the IRS. This shall include the demonstration of state and federal tax reporting capabilities.</a:t>
                      </a:r>
                      <a:endParaRPr lang="en-US" sz="1100" kern="1200">
                        <a:solidFill>
                          <a:schemeClr val="tx1"/>
                        </a:solidFill>
                        <a:effectLst/>
                        <a:highlight>
                          <a:srgbClr val="00FFFF"/>
                        </a:highlight>
                        <a:latin typeface="+mn-lt"/>
                        <a:ea typeface="Yu Mincho" panose="02020400000000000000" pitchFamily="18" charset="-128"/>
                        <a:cs typeface="Times New Roman" panose="02020603050405020304" pitchFamily="18" charset="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771421">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0"/>
                        </a:spcBef>
                        <a:spcAft>
                          <a:spcPts val="300"/>
                        </a:spcAft>
                        <a:buClr>
                          <a:srgbClr val="002856"/>
                        </a:buClr>
                        <a:buSzTx/>
                        <a:buFont typeface="Wingdings" panose="05000000000000000000" pitchFamily="2" charset="2"/>
                        <a:buNone/>
                        <a:tabLst/>
                        <a:defRPr/>
                      </a:pPr>
                      <a:r>
                        <a:rPr lang="en-US" sz="1100" b="0" i="0" u="none" strike="noStrike" noProof="0">
                          <a:solidFill>
                            <a:schemeClr val="tx1"/>
                          </a:solidFill>
                          <a:latin typeface="+mn-lt"/>
                        </a:rPr>
                        <a:t>Please describe, or ideally demonstrate, the solution’s pre-build integration tools and APIs with:</a:t>
                      </a:r>
                    </a:p>
                    <a:p>
                      <a:pPr marL="171450" marR="0" lvl="1" indent="-171450" algn="l" defTabSz="914400" rtl="0" eaLnBrk="1" fontAlgn="auto" latinLnBrk="0" hangingPunct="1">
                        <a:lnSpc>
                          <a:spcPts val="1200"/>
                        </a:lnSpc>
                        <a:spcBef>
                          <a:spcPts val="0"/>
                        </a:spcBef>
                        <a:spcAft>
                          <a:spcPts val="30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IRS (W-2 information)</a:t>
                      </a:r>
                    </a:p>
                    <a:p>
                      <a:pPr marL="171450" marR="0" lvl="1" indent="-171450" algn="l" defTabSz="914400" rtl="0" eaLnBrk="1" fontAlgn="auto" latinLnBrk="0" hangingPunct="1">
                        <a:lnSpc>
                          <a:spcPts val="1200"/>
                        </a:lnSpc>
                        <a:spcBef>
                          <a:spcPts val="0"/>
                        </a:spcBef>
                        <a:spcAft>
                          <a:spcPts val="30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ACH tape/EDI</a:t>
                      </a:r>
                      <a:endParaRPr lang="en-US" sz="1200"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10" name="Text Box 9">
            <a:extLst>
              <a:ext uri="{FF2B5EF4-FFF2-40B4-BE49-F238E27FC236}">
                <a16:creationId xmlns:a16="http://schemas.microsoft.com/office/drawing/2014/main" id="{8DEDC04C-13D8-26C7-667A-64F74E2865DF}"/>
              </a:ext>
            </a:extLst>
          </p:cNvPr>
          <p:cNvSpPr txBox="1">
            <a:spLocks/>
          </p:cNvSpPr>
          <p:nvPr/>
        </p:nvSpPr>
        <p:spPr bwMode="auto">
          <a:xfrm>
            <a:off x="3156577" y="116892"/>
            <a:ext cx="5844547"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sp>
        <p:nvSpPr>
          <p:cNvPr id="2" name="Text Box 4">
            <a:extLst>
              <a:ext uri="{FF2B5EF4-FFF2-40B4-BE49-F238E27FC236}">
                <a16:creationId xmlns:a16="http://schemas.microsoft.com/office/drawing/2014/main" id="{664D157D-7FD8-E67E-F143-1B498E18BC30}"/>
              </a:ext>
            </a:extLst>
          </p:cNvPr>
          <p:cNvSpPr txBox="1">
            <a:spLocks/>
          </p:cNvSpPr>
          <p:nvPr/>
        </p:nvSpPr>
        <p:spPr bwMode="auto">
          <a:xfrm>
            <a:off x="520934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sz="800"/>
              <a:t> Manage Payroll Deductions, Taxes Garnishment, and 3rd Party Filings</a:t>
            </a:r>
          </a:p>
        </p:txBody>
      </p:sp>
      <p:sp>
        <p:nvSpPr>
          <p:cNvPr id="4" name="Text Box 19">
            <a:extLst>
              <a:ext uri="{FF2B5EF4-FFF2-40B4-BE49-F238E27FC236}">
                <a16:creationId xmlns:a16="http://schemas.microsoft.com/office/drawing/2014/main" id="{D537F1B0-4EFC-80B0-D7C2-F57566258754}"/>
              </a:ext>
            </a:extLst>
          </p:cNvPr>
          <p:cNvSpPr txBox="1">
            <a:spLocks/>
          </p:cNvSpPr>
          <p:nvPr/>
        </p:nvSpPr>
        <p:spPr bwMode="auto">
          <a:xfrm>
            <a:off x="3305175"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 Manage Payroll</a:t>
            </a:r>
          </a:p>
        </p:txBody>
      </p:sp>
      <p:sp>
        <p:nvSpPr>
          <p:cNvPr id="5" name="Text Box 19">
            <a:extLst>
              <a:ext uri="{FF2B5EF4-FFF2-40B4-BE49-F238E27FC236}">
                <a16:creationId xmlns:a16="http://schemas.microsoft.com/office/drawing/2014/main" id="{3F242F36-A95F-CA5A-902B-869786253A6E}"/>
              </a:ext>
            </a:extLst>
          </p:cNvPr>
          <p:cNvSpPr txBox="1">
            <a:spLocks/>
          </p:cNvSpPr>
          <p:nvPr/>
        </p:nvSpPr>
        <p:spPr bwMode="auto">
          <a:xfrm>
            <a:off x="707541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Process Payroll Payments</a:t>
            </a:r>
          </a:p>
        </p:txBody>
      </p:sp>
    </p:spTree>
    <p:extLst>
      <p:ext uri="{BB962C8B-B14F-4D97-AF65-F5344CB8AC3E}">
        <p14:creationId xmlns:p14="http://schemas.microsoft.com/office/powerpoint/2010/main" val="6032889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695803089"/>
              </p:ext>
            </p:extLst>
          </p:nvPr>
        </p:nvGraphicFramePr>
        <p:xfrm>
          <a:off x="461469" y="852488"/>
          <a:ext cx="11271744" cy="4543405"/>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8694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H8: Reporting and Analytics</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378130">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Efficient and automated reporting of company payroll and forms, including Federal/State/Local withholdings, Returns, Reconciliation, and Summary payroll statements for all levels of the organization.</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4600">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Payroll Manager(s), Employee(s), Compensation, Regulatory, Core HR personnel</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99399">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Retrieving data and generating forms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34600">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Generating user-defined payroll report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771421">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kumimoji="0" lang="en-US" altLang="ko-KR" sz="1100" b="0" i="0" u="none" strike="noStrike" kern="1200" cap="none" spc="0" normalizeH="0" baseline="0" noProof="0">
                          <a:ln>
                            <a:noFill/>
                          </a:ln>
                          <a:solidFill>
                            <a:srgbClr val="000000"/>
                          </a:solidFill>
                          <a:effectLst/>
                          <a:uLnTx/>
                          <a:uFillTx/>
                          <a:latin typeface="+mn-lt"/>
                          <a:ea typeface="+mn-ea"/>
                          <a:cs typeface="Arial"/>
                        </a:rPr>
                        <a:t>Demonstrate the Ability of the system to:</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100">
                          <a:effectLst/>
                          <a:latin typeface="+mn-lt"/>
                          <a:ea typeface="Yu Mincho" panose="02020400000000000000" pitchFamily="18" charset="-128"/>
                          <a:cs typeface="Times New Roman" panose="02020603050405020304" pitchFamily="18" charset="0"/>
                        </a:rPr>
                        <a:t>FS1: Retrieve data for, and generate, standard forms, including:</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sz="1100">
                          <a:effectLst/>
                          <a:latin typeface="+mn-lt"/>
                          <a:ea typeface="Yu Mincho" panose="02020400000000000000" pitchFamily="18" charset="-128"/>
                          <a:cs typeface="Times New Roman" panose="02020603050405020304" pitchFamily="18" charset="0"/>
                        </a:rPr>
                        <a:t>Unemployment claims (QTD wages, employment status, severance payments, lump sum leave payments, etc.) </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sz="1100">
                          <a:effectLst/>
                          <a:latin typeface="+mn-lt"/>
                          <a:ea typeface="Yu Mincho" panose="02020400000000000000" pitchFamily="18" charset="-128"/>
                          <a:cs typeface="Times New Roman" panose="02020603050405020304" pitchFamily="18" charset="0"/>
                        </a:rPr>
                        <a:t>Social Security forms (i.e., SSA131 monthly wages, employment status, severance payments, lump sum leave payments, etc.)</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sz="1100">
                          <a:effectLst/>
                          <a:latin typeface="+mn-lt"/>
                          <a:ea typeface="Yu Mincho" panose="02020400000000000000" pitchFamily="18" charset="-128"/>
                          <a:cs typeface="Times New Roman" panose="02020603050405020304" pitchFamily="18" charset="0"/>
                        </a:rPr>
                        <a:t>Veteran's Affairs forms (wages, employment status, severance payments, lump sum leave payments, etc.)</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sz="1100">
                          <a:effectLst/>
                          <a:latin typeface="+mn-lt"/>
                          <a:ea typeface="Yu Mincho" panose="02020400000000000000" pitchFamily="18" charset="-128"/>
                          <a:cs typeface="Times New Roman" panose="02020603050405020304" pitchFamily="18" charset="0"/>
                        </a:rPr>
                        <a:t>Employment Verification forms (wages, employment status, earning type break out- base wages, overtime, bonus, etc.)</a:t>
                      </a:r>
                    </a:p>
                    <a:p>
                      <a:pPr marL="914400" marR="0" lvl="3" indent="-174625" algn="l" defTabSz="914400" rtl="0" eaLnBrk="1" fontAlgn="auto" latinLnBrk="0" hangingPunct="1">
                        <a:lnSpc>
                          <a:spcPts val="1200"/>
                        </a:lnSpc>
                        <a:spcBef>
                          <a:spcPts val="0"/>
                        </a:spcBef>
                        <a:spcAft>
                          <a:spcPts val="0"/>
                        </a:spcAft>
                        <a:buClr>
                          <a:srgbClr val="002856"/>
                        </a:buClr>
                        <a:buSzTx/>
                        <a:buFont typeface="Arial" panose="020B0604020202020204" pitchFamily="34" charset="0"/>
                        <a:buChar char="•"/>
                        <a:tabLst/>
                        <a:defRPr/>
                      </a:pPr>
                      <a:r>
                        <a:rPr lang="en-US" sz="1100">
                          <a:effectLst/>
                          <a:latin typeface="+mn-lt"/>
                          <a:ea typeface="Yu Mincho" panose="02020400000000000000" pitchFamily="18" charset="-128"/>
                          <a:cs typeface="Times New Roman" panose="02020603050405020304" pitchFamily="18" charset="0"/>
                        </a:rPr>
                        <a:t>OPM forms (SF1150) when an employee transfers to another Federal agency.</a:t>
                      </a:r>
                      <a:endParaRPr kumimoji="0" lang="en-US" altLang="ko-KR" sz="1100" b="0" i="0" u="none" strike="noStrike" kern="1200" cap="none" spc="0" normalizeH="0" baseline="0" noProof="0">
                        <a:ln>
                          <a:noFill/>
                        </a:ln>
                        <a:solidFill>
                          <a:srgbClr val="000000"/>
                        </a:solidFill>
                        <a:effectLst/>
                        <a:uLnTx/>
                        <a:uFillTx/>
                        <a:latin typeface="+mn-lt"/>
                        <a:ea typeface="+mn-ea"/>
                        <a:cs typeface="Arial"/>
                      </a:endParaRP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kumimoji="0" lang="en-US" altLang="ko-KR" sz="1100" b="0" i="0" u="none" strike="noStrike" kern="1200" cap="none" spc="0" normalizeH="0" baseline="0" noProof="0">
                          <a:ln>
                            <a:noFill/>
                          </a:ln>
                          <a:solidFill>
                            <a:srgbClr val="000000"/>
                          </a:solidFill>
                          <a:effectLst/>
                          <a:uLnTx/>
                          <a:uFillTx/>
                          <a:latin typeface="+mn-lt"/>
                          <a:ea typeface="+mn-ea"/>
                          <a:cs typeface="Arial"/>
                        </a:rPr>
                        <a:t>FS2: Provide reports on:</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altLang="en-US" sz="1100" kern="1200" noProof="0">
                          <a:solidFill>
                            <a:schemeClr val="tx1"/>
                          </a:solidFill>
                          <a:latin typeface="+mn-lt"/>
                          <a:ea typeface="+mn-ea"/>
                          <a:cs typeface="+mn-cs"/>
                        </a:rPr>
                        <a:t>Employee day sheets based on project resource planning</a:t>
                      </a:r>
                      <a:endParaRPr lang="en-US" altLang="ko-KR" sz="1100" kern="1200" noProof="0">
                        <a:solidFill>
                          <a:schemeClr val="tx1"/>
                        </a:solidFill>
                        <a:effectLst/>
                        <a:latin typeface="+mn-lt"/>
                        <a:ea typeface="Yu Mincho" panose="02020400000000000000" pitchFamily="18" charset="-128"/>
                        <a:cs typeface="Times New Roman" panose="02020603050405020304" pitchFamily="18" charset="0"/>
                      </a:endParaRP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altLang="ko-KR" sz="1100" kern="1200" noProof="0">
                          <a:solidFill>
                            <a:schemeClr val="tx1"/>
                          </a:solidFill>
                          <a:effectLst/>
                          <a:latin typeface="+mn-lt"/>
                          <a:ea typeface="Yu Mincho" panose="02020400000000000000" pitchFamily="18" charset="-128"/>
                          <a:cs typeface="Times New Roman" panose="02020603050405020304" pitchFamily="18" charset="0"/>
                        </a:rPr>
                        <a:t>FMLA calculations</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altLang="en-US" sz="1100" kern="1200" noProof="0">
                          <a:solidFill>
                            <a:schemeClr val="tx1"/>
                          </a:solidFill>
                          <a:effectLst/>
                          <a:latin typeface="+mn-lt"/>
                          <a:ea typeface="Yu Mincho" panose="02020400000000000000" pitchFamily="18" charset="-128"/>
                          <a:cs typeface="Times New Roman" panose="02020603050405020304" pitchFamily="18" charset="0"/>
                        </a:rPr>
                        <a:t>Sick, leave, and vacation balances by employee for each pay period on the pay statement</a:t>
                      </a:r>
                    </a:p>
                    <a:p>
                      <a:pPr marL="628650" marR="0" lvl="2" indent="-171450" algn="l" defTabSz="914400" rtl="0" eaLnBrk="1" fontAlgn="auto" latinLnBrk="0" hangingPunct="1">
                        <a:lnSpc>
                          <a:spcPts val="1200"/>
                        </a:lnSpc>
                        <a:spcBef>
                          <a:spcPts val="0"/>
                        </a:spcBef>
                        <a:spcAft>
                          <a:spcPts val="0"/>
                        </a:spcAft>
                        <a:buClr>
                          <a:srgbClr val="002856"/>
                        </a:buClr>
                        <a:buSzTx/>
                        <a:buFont typeface="Courier New" panose="02070309020205020404" pitchFamily="49" charset="0"/>
                        <a:buChar char="o"/>
                        <a:tabLst/>
                        <a:defRPr/>
                      </a:pPr>
                      <a:r>
                        <a:rPr lang="en-US" altLang="en-US" sz="1100" kern="1200" noProof="0">
                          <a:solidFill>
                            <a:schemeClr val="tx1"/>
                          </a:solidFill>
                          <a:effectLst/>
                          <a:latin typeface="+mn-lt"/>
                          <a:ea typeface="Yu Mincho" panose="02020400000000000000" pitchFamily="18" charset="-128"/>
                          <a:cs typeface="Times New Roman" panose="02020603050405020304" pitchFamily="18" charset="0"/>
                        </a:rPr>
                        <a:t>EEO gross earnings, including the following: Number of employees, Number of minority employees, Average rate paid, and Average age</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effectLst/>
                          <a:latin typeface="+mn-lt"/>
                          <a:ea typeface="Yu Mincho" panose="02020400000000000000" pitchFamily="18" charset="-128"/>
                          <a:cs typeface="Times New Roman" panose="02020603050405020304" pitchFamily="18" charset="0"/>
                        </a:rPr>
                        <a:t>FS3: Support self-service reporting on employee payroll data (e.g., hours worked, OT worked)</a:t>
                      </a:r>
                      <a:endParaRPr lang="en-US" sz="1200"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771421">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latinLnBrk="0" hangingPunct="1">
                        <a:lnSpc>
                          <a:spcPct val="100000"/>
                        </a:lnSpc>
                        <a:spcBef>
                          <a:spcPts val="0"/>
                        </a:spcBef>
                        <a:spcAft>
                          <a:spcPts val="300"/>
                        </a:spcAft>
                        <a:buClr>
                          <a:srgbClr val="000000"/>
                        </a:buClr>
                        <a:buSzTx/>
                        <a:buFont typeface="Wingdings,Sans-Serif" panose="05000000000000000000" pitchFamily="2" charset="2"/>
                        <a:buNone/>
                      </a:pPr>
                      <a:r>
                        <a:rPr lang="en-US" sz="1200" kern="1200">
                          <a:solidFill>
                            <a:schemeClr val="tx1"/>
                          </a:solidFill>
                          <a:effectLst/>
                          <a:latin typeface="+mn-lt"/>
                          <a:ea typeface="+mn-ea"/>
                          <a:cs typeface="+mn-cs"/>
                        </a:rPr>
                        <a:t>N/A</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10" name="Text Box 9">
            <a:extLst>
              <a:ext uri="{FF2B5EF4-FFF2-40B4-BE49-F238E27FC236}">
                <a16:creationId xmlns:a16="http://schemas.microsoft.com/office/drawing/2014/main" id="{8DEDC04C-13D8-26C7-667A-64F74E2865DF}"/>
              </a:ext>
            </a:extLst>
          </p:cNvPr>
          <p:cNvSpPr txBox="1">
            <a:spLocks/>
          </p:cNvSpPr>
          <p:nvPr/>
        </p:nvSpPr>
        <p:spPr bwMode="auto">
          <a:xfrm>
            <a:off x="3156577" y="116892"/>
            <a:ext cx="5844547"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sp>
        <p:nvSpPr>
          <p:cNvPr id="2" name="Text Box 4">
            <a:extLst>
              <a:ext uri="{FF2B5EF4-FFF2-40B4-BE49-F238E27FC236}">
                <a16:creationId xmlns:a16="http://schemas.microsoft.com/office/drawing/2014/main" id="{664D157D-7FD8-E67E-F143-1B498E18BC30}"/>
              </a:ext>
            </a:extLst>
          </p:cNvPr>
          <p:cNvSpPr txBox="1">
            <a:spLocks/>
          </p:cNvSpPr>
          <p:nvPr/>
        </p:nvSpPr>
        <p:spPr bwMode="auto">
          <a:xfrm>
            <a:off x="520934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sz="800"/>
              <a:t> Manage Payroll Deductions, Taxes Garnishment, and 3rd Party Filings</a:t>
            </a:r>
          </a:p>
        </p:txBody>
      </p:sp>
      <p:sp>
        <p:nvSpPr>
          <p:cNvPr id="4" name="Text Box 19">
            <a:extLst>
              <a:ext uri="{FF2B5EF4-FFF2-40B4-BE49-F238E27FC236}">
                <a16:creationId xmlns:a16="http://schemas.microsoft.com/office/drawing/2014/main" id="{D537F1B0-4EFC-80B0-D7C2-F57566258754}"/>
              </a:ext>
            </a:extLst>
          </p:cNvPr>
          <p:cNvSpPr txBox="1">
            <a:spLocks/>
          </p:cNvSpPr>
          <p:nvPr/>
        </p:nvSpPr>
        <p:spPr bwMode="auto">
          <a:xfrm>
            <a:off x="3305175"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 Manage Payroll</a:t>
            </a:r>
          </a:p>
        </p:txBody>
      </p:sp>
      <p:sp>
        <p:nvSpPr>
          <p:cNvPr id="5" name="Text Box 19">
            <a:extLst>
              <a:ext uri="{FF2B5EF4-FFF2-40B4-BE49-F238E27FC236}">
                <a16:creationId xmlns:a16="http://schemas.microsoft.com/office/drawing/2014/main" id="{3F242F36-A95F-CA5A-902B-869786253A6E}"/>
              </a:ext>
            </a:extLst>
          </p:cNvPr>
          <p:cNvSpPr txBox="1">
            <a:spLocks/>
          </p:cNvSpPr>
          <p:nvPr/>
        </p:nvSpPr>
        <p:spPr bwMode="auto">
          <a:xfrm>
            <a:off x="707541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Process Payroll Payments</a:t>
            </a:r>
          </a:p>
        </p:txBody>
      </p:sp>
    </p:spTree>
    <p:extLst>
      <p:ext uri="{BB962C8B-B14F-4D97-AF65-F5344CB8AC3E}">
        <p14:creationId xmlns:p14="http://schemas.microsoft.com/office/powerpoint/2010/main" val="15721201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147732110"/>
              </p:ext>
            </p:extLst>
          </p:nvPr>
        </p:nvGraphicFramePr>
        <p:xfrm>
          <a:off x="461469" y="852489"/>
          <a:ext cx="11271744" cy="550934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5463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H9: Retiree identification and payroll calculation processing (1/2)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765990">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noProof="0">
                          <a:solidFill>
                            <a:schemeClr val="tx1"/>
                          </a:solidFill>
                          <a:latin typeface="+mn-lt"/>
                          <a:ea typeface="+mn-ea"/>
                          <a:cs typeface="+mn-cs"/>
                        </a:rPr>
                        <a:t>Correctly, and with minimal manual effort, identify terminated employees (potential retirees). Interface with the benefits module to process retiree medical and benefits and with 3rd party providers for dental and long-term care benefits. Leverage automation to provide and maintain up-to-date tables (e.g., deduction codes table, earnings tables) and beneficiaries (enrollments). Generate automated balances, receive payments due (loaded pension codes) and accumulate payments. </a:t>
                      </a:r>
                      <a:endParaRPr lang="en-US" sz="1200" kern="1200">
                        <a:solidFill>
                          <a:schemeClr val="tx1"/>
                        </a:solidFill>
                        <a:latin typeface="+mn-lt"/>
                        <a:ea typeface="+mn-ea"/>
                        <a:cs typeface="+mn-cs"/>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55339">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Payroll Manager(s), Retiree(s), Beneficiary(</a:t>
                      </a:r>
                      <a:r>
                        <a:rPr lang="en-US" sz="1200" kern="1200" err="1">
                          <a:solidFill>
                            <a:schemeClr val="tx1"/>
                          </a:solidFill>
                          <a:latin typeface="+mn-lt"/>
                          <a:ea typeface="+mn-ea"/>
                          <a:cs typeface="+mn-cs"/>
                        </a:rPr>
                        <a:t>ies</a:t>
                      </a:r>
                      <a:r>
                        <a:rPr lang="en-US" sz="1200" kern="1200">
                          <a:solidFill>
                            <a:schemeClr val="tx1"/>
                          </a:solidFill>
                          <a:latin typeface="+mn-lt"/>
                          <a:ea typeface="+mn-ea"/>
                          <a:cs typeface="+mn-cs"/>
                        </a:rPr>
                        <a:t>), Employee(s)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55339">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lang="en-US" sz="1200" kern="1200">
                          <a:solidFill>
                            <a:schemeClr val="tx1"/>
                          </a:solidFill>
                          <a:latin typeface="+mn-lt"/>
                          <a:ea typeface="+mn-ea"/>
                          <a:cs typeface="+mn-cs"/>
                        </a:rPr>
                        <a:t>Provision of terminated employee information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55339">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lang="en-US" sz="1200" kern="1200">
                          <a:solidFill>
                            <a:schemeClr val="tx1"/>
                          </a:solidFill>
                          <a:latin typeface="+mn-lt"/>
                          <a:ea typeface="+mn-ea"/>
                          <a:cs typeface="+mn-cs"/>
                        </a:rPr>
                        <a:t>Calculated deduction/ earning codes pensions and benefit deduction amount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709302">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lang="en-US" altLang="en-US" sz="1100" b="0" kern="1200" noProof="0">
                          <a:solidFill>
                            <a:schemeClr val="tx1"/>
                          </a:solidFill>
                          <a:latin typeface="+mn-lt"/>
                          <a:ea typeface="+mn-ea"/>
                          <a:cs typeface="+mn-cs"/>
                        </a:rPr>
                        <a:t>Demonstrate the ability of the system to:</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100" kern="1200" noProof="0">
                          <a:solidFill>
                            <a:schemeClr val="tx1"/>
                          </a:solidFill>
                          <a:latin typeface="+mn-lt"/>
                          <a:ea typeface="+mn-ea"/>
                          <a:cs typeface="+mn-cs"/>
                        </a:rPr>
                        <a:t>FS1: Terminated employee information is passed to payroll.</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FS2: Interface with the benefits module to process medical and benefits and with 3</a:t>
                      </a:r>
                      <a:r>
                        <a:rPr lang="en-US" sz="1100" kern="1200" baseline="30000" noProof="0">
                          <a:solidFill>
                            <a:schemeClr val="tx1"/>
                          </a:solidFill>
                          <a:latin typeface="+mn-lt"/>
                          <a:ea typeface="+mn-ea"/>
                          <a:cs typeface="+mn-cs"/>
                        </a:rPr>
                        <a:t>rd</a:t>
                      </a:r>
                      <a:r>
                        <a:rPr lang="en-US" sz="1100" kern="1200" noProof="0">
                          <a:solidFill>
                            <a:schemeClr val="tx1"/>
                          </a:solidFill>
                          <a:latin typeface="+mn-lt"/>
                          <a:ea typeface="+mn-ea"/>
                          <a:cs typeface="+mn-cs"/>
                        </a:rPr>
                        <a:t> party providers for dental and long-term care benefits.</a:t>
                      </a:r>
                      <a:endParaRPr lang="en-US" altLang="en-US" sz="1100" kern="1200" noProof="0">
                        <a:solidFill>
                          <a:schemeClr val="tx1"/>
                        </a:solidFill>
                        <a:latin typeface="+mn-lt"/>
                        <a:ea typeface="+mn-ea"/>
                        <a:cs typeface="+mn-cs"/>
                      </a:endParaRP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FS3: </a:t>
                      </a:r>
                      <a:r>
                        <a:rPr lang="en-US" altLang="en-US" sz="1100" kern="1200" noProof="0">
                          <a:solidFill>
                            <a:schemeClr val="tx1"/>
                          </a:solidFill>
                          <a:latin typeface="+mn-lt"/>
                          <a:ea typeface="+mn-ea"/>
                          <a:cs typeface="+mn-cs"/>
                        </a:rPr>
                        <a:t>Enable users with profiles that have limited, read-only, access to all current employee pay salaries, demographics and job actions. </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FS4: </a:t>
                      </a:r>
                      <a:r>
                        <a:rPr lang="en-US" altLang="en-US" sz="1100" kern="1200" noProof="0">
                          <a:solidFill>
                            <a:schemeClr val="tx1"/>
                          </a:solidFill>
                          <a:latin typeface="+mn-lt"/>
                          <a:ea typeface="+mn-ea"/>
                          <a:cs typeface="+mn-cs"/>
                        </a:rPr>
                        <a:t>Define and prioritize payroll deductions (e.g., retiree medicals, dental).</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FS5: Capture, and drive payroll processing logic from, multiple active jobs for a single individual. This shall include the ability for a single individual to be assigned as one </a:t>
                      </a:r>
                      <a:r>
                        <a:rPr lang="en-US" sz="1100" u="sng" kern="1200" noProof="0">
                          <a:solidFill>
                            <a:schemeClr val="tx1"/>
                          </a:solidFill>
                          <a:latin typeface="+mn-lt"/>
                          <a:ea typeface="+mn-ea"/>
                          <a:cs typeface="+mn-cs"/>
                        </a:rPr>
                        <a:t>or more</a:t>
                      </a:r>
                      <a:r>
                        <a:rPr lang="en-US" sz="1100" u="none" kern="1200" noProof="0">
                          <a:solidFill>
                            <a:schemeClr val="tx1"/>
                          </a:solidFill>
                          <a:latin typeface="+mn-lt"/>
                          <a:ea typeface="+mn-ea"/>
                          <a:cs typeface="+mn-cs"/>
                        </a:rPr>
                        <a:t> </a:t>
                      </a:r>
                      <a:r>
                        <a:rPr lang="en-US" sz="1100" kern="1200" noProof="0">
                          <a:solidFill>
                            <a:schemeClr val="tx1"/>
                          </a:solidFill>
                          <a:latin typeface="+mn-lt"/>
                          <a:ea typeface="+mn-ea"/>
                          <a:cs typeface="+mn-cs"/>
                        </a:rPr>
                        <a:t>of the following: A beneficiary of one or more individuals (i.e., multiple individuals can assign the same individual as their beneficiary), a retiree, an employee, a contractor.</a:t>
                      </a:r>
                      <a:endParaRPr lang="en-US" altLang="en-US" sz="1100" kern="1200" noProof="0">
                        <a:solidFill>
                          <a:schemeClr val="tx1"/>
                        </a:solidFill>
                        <a:latin typeface="+mn-lt"/>
                        <a:ea typeface="+mn-ea"/>
                        <a:cs typeface="+mn-cs"/>
                      </a:endParaRP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FS6: </a:t>
                      </a:r>
                      <a:r>
                        <a:rPr lang="en-US" altLang="en-US" sz="1100" kern="1200" noProof="0">
                          <a:solidFill>
                            <a:schemeClr val="tx1"/>
                          </a:solidFill>
                          <a:latin typeface="+mn-lt"/>
                          <a:ea typeface="+mn-ea"/>
                          <a:cs typeface="+mn-cs"/>
                        </a:rPr>
                        <a:t>Classify retirees' earnings as taxable and nontaxable. </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FS7: </a:t>
                      </a:r>
                      <a:r>
                        <a:rPr lang="en-US" altLang="en-US" sz="1100" kern="1200" noProof="0">
                          <a:solidFill>
                            <a:schemeClr val="tx1"/>
                          </a:solidFill>
                          <a:latin typeface="+mn-lt"/>
                          <a:ea typeface="+mn-ea"/>
                          <a:cs typeface="+mn-cs"/>
                        </a:rPr>
                        <a:t>Capture, and drive payroll processing logic from, earning code start and stop dates. This shall include the ability to enter, and eventually process, future dated earning codes. </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FS8: </a:t>
                      </a:r>
                      <a:r>
                        <a:rPr lang="en-US" altLang="en-US" sz="1100" kern="1200" noProof="0">
                          <a:solidFill>
                            <a:schemeClr val="tx1"/>
                          </a:solidFill>
                          <a:latin typeface="+mn-lt"/>
                          <a:ea typeface="+mn-ea"/>
                          <a:cs typeface="+mn-cs"/>
                        </a:rPr>
                        <a:t>Capture, and drive payroll processing logic from, amounts thresholds for deduction and pay goals (e.g., stopping further deductions once an accounts receivable threshold amount is reached). </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FS9: </a:t>
                      </a:r>
                      <a:r>
                        <a:rPr lang="en-US" altLang="en-US" sz="1100" kern="1200" noProof="0">
                          <a:solidFill>
                            <a:schemeClr val="tx1"/>
                          </a:solidFill>
                          <a:latin typeface="+mn-lt"/>
                          <a:ea typeface="+mn-ea"/>
                          <a:cs typeface="+mn-cs"/>
                        </a:rPr>
                        <a:t>Calculate and process pay, including off-cycle retirement benefits and payroll deductions. </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noProof="0">
                          <a:solidFill>
                            <a:schemeClr val="tx1"/>
                          </a:solidFill>
                          <a:latin typeface="+mn-lt"/>
                          <a:ea typeface="+mn-ea"/>
                          <a:cs typeface="+mn-cs"/>
                        </a:rPr>
                        <a:t>FS10: </a:t>
                      </a:r>
                      <a:r>
                        <a:rPr lang="en-US" altLang="en-US" sz="1100" kern="1200" noProof="0">
                          <a:solidFill>
                            <a:schemeClr val="tx1"/>
                          </a:solidFill>
                          <a:latin typeface="+mn-lt"/>
                          <a:ea typeface="+mn-ea"/>
                          <a:cs typeface="+mn-cs"/>
                        </a:rPr>
                        <a:t>Pay and accumulate payroll information for members who receive more than one benefit, including separate payments and tracking for multi-accounts (e.g., individuals receiving benefits as a member and as a beneficiary).</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100" kern="1200">
                          <a:solidFill>
                            <a:schemeClr val="tx1"/>
                          </a:solidFill>
                          <a:latin typeface="+mn-lt"/>
                          <a:ea typeface="+mn-ea"/>
                          <a:cs typeface="+mn-cs"/>
                        </a:rPr>
                        <a:t>FS11: Perform analytics/reporting, including (but not limited to): </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200" kern="1200" noProof="0">
                          <a:solidFill>
                            <a:schemeClr val="tx1"/>
                          </a:solidFill>
                          <a:latin typeface="+mn-lt"/>
                          <a:ea typeface="+mn-ea"/>
                          <a:cs typeface="+mn-cs"/>
                        </a:rPr>
                        <a:t>Participation and enrollment reports.</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altLang="en-US" sz="1200" kern="1200" noProof="0">
                          <a:solidFill>
                            <a:schemeClr val="tx1"/>
                          </a:solidFill>
                          <a:latin typeface="+mn-lt"/>
                          <a:ea typeface="+mn-ea"/>
                          <a:cs typeface="+mn-cs"/>
                        </a:rPr>
                        <a:t>Payroll summary reports by various elements including, but not limited to pay code, deduction code, and payroll changes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10" name="Text Box 9">
            <a:extLst>
              <a:ext uri="{FF2B5EF4-FFF2-40B4-BE49-F238E27FC236}">
                <a16:creationId xmlns:a16="http://schemas.microsoft.com/office/drawing/2014/main" id="{8DEDC04C-13D8-26C7-667A-64F74E2865DF}"/>
              </a:ext>
            </a:extLst>
          </p:cNvPr>
          <p:cNvSpPr txBox="1">
            <a:spLocks/>
          </p:cNvSpPr>
          <p:nvPr/>
        </p:nvSpPr>
        <p:spPr bwMode="auto">
          <a:xfrm>
            <a:off x="3156577" y="116892"/>
            <a:ext cx="5844547"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sp>
        <p:nvSpPr>
          <p:cNvPr id="2" name="Text Box 4">
            <a:extLst>
              <a:ext uri="{FF2B5EF4-FFF2-40B4-BE49-F238E27FC236}">
                <a16:creationId xmlns:a16="http://schemas.microsoft.com/office/drawing/2014/main" id="{664D157D-7FD8-E67E-F143-1B498E18BC30}"/>
              </a:ext>
            </a:extLst>
          </p:cNvPr>
          <p:cNvSpPr txBox="1">
            <a:spLocks/>
          </p:cNvSpPr>
          <p:nvPr/>
        </p:nvSpPr>
        <p:spPr bwMode="auto">
          <a:xfrm>
            <a:off x="520934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sz="800"/>
              <a:t> Manage Payroll Deductions, Taxes Garnishment, and 3rd Party Filings</a:t>
            </a:r>
          </a:p>
        </p:txBody>
      </p:sp>
      <p:sp>
        <p:nvSpPr>
          <p:cNvPr id="4" name="Text Box 19">
            <a:extLst>
              <a:ext uri="{FF2B5EF4-FFF2-40B4-BE49-F238E27FC236}">
                <a16:creationId xmlns:a16="http://schemas.microsoft.com/office/drawing/2014/main" id="{D537F1B0-4EFC-80B0-D7C2-F57566258754}"/>
              </a:ext>
            </a:extLst>
          </p:cNvPr>
          <p:cNvSpPr txBox="1">
            <a:spLocks/>
          </p:cNvSpPr>
          <p:nvPr/>
        </p:nvSpPr>
        <p:spPr bwMode="auto">
          <a:xfrm>
            <a:off x="3305175"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 Manage Payroll</a:t>
            </a:r>
          </a:p>
        </p:txBody>
      </p:sp>
      <p:sp>
        <p:nvSpPr>
          <p:cNvPr id="5" name="Text Box 19">
            <a:extLst>
              <a:ext uri="{FF2B5EF4-FFF2-40B4-BE49-F238E27FC236}">
                <a16:creationId xmlns:a16="http://schemas.microsoft.com/office/drawing/2014/main" id="{3F242F36-A95F-CA5A-902B-869786253A6E}"/>
              </a:ext>
            </a:extLst>
          </p:cNvPr>
          <p:cNvSpPr txBox="1">
            <a:spLocks/>
          </p:cNvSpPr>
          <p:nvPr/>
        </p:nvSpPr>
        <p:spPr bwMode="auto">
          <a:xfrm>
            <a:off x="707541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Process Payroll Payments</a:t>
            </a:r>
          </a:p>
        </p:txBody>
      </p:sp>
    </p:spTree>
    <p:extLst>
      <p:ext uri="{BB962C8B-B14F-4D97-AF65-F5344CB8AC3E}">
        <p14:creationId xmlns:p14="http://schemas.microsoft.com/office/powerpoint/2010/main" val="13091744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67576160"/>
              </p:ext>
            </p:extLst>
          </p:nvPr>
        </p:nvGraphicFramePr>
        <p:xfrm>
          <a:off x="461469" y="852488"/>
          <a:ext cx="11271744" cy="1539268"/>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8694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H9: Retiree identification and payroll calculation processing (2/2)</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771421">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latinLnBrk="0" hangingPunct="1">
                        <a:lnSpc>
                          <a:spcPct val="100000"/>
                        </a:lnSpc>
                        <a:spcBef>
                          <a:spcPts val="0"/>
                        </a:spcBef>
                        <a:spcAft>
                          <a:spcPts val="300"/>
                        </a:spcAft>
                        <a:buClr>
                          <a:srgbClr val="000000"/>
                        </a:buClr>
                        <a:buSzTx/>
                        <a:buFont typeface="Wingdings,Sans-Serif" panose="05000000000000000000" pitchFamily="2" charset="2"/>
                        <a:buNone/>
                      </a:pPr>
                      <a:r>
                        <a:rPr lang="en-US" sz="1200" kern="1200">
                          <a:solidFill>
                            <a:schemeClr val="tx1"/>
                          </a:solidFill>
                          <a:effectLst/>
                          <a:latin typeface="+mn-lt"/>
                          <a:ea typeface="+mn-ea"/>
                          <a:cs typeface="+mn-cs"/>
                        </a:rPr>
                        <a:t>Describe/demonstrate the ability of the system to integrate with: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Retirement benefits system earnings for retirees.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Bank for final payroll processing, including tax processing.</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3rd-party vendors to update deductions in the system.</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Retiree Medical (outbound medical deductions and new retirees).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10" name="Text Box 9">
            <a:extLst>
              <a:ext uri="{FF2B5EF4-FFF2-40B4-BE49-F238E27FC236}">
                <a16:creationId xmlns:a16="http://schemas.microsoft.com/office/drawing/2014/main" id="{8DEDC04C-13D8-26C7-667A-64F74E2865DF}"/>
              </a:ext>
            </a:extLst>
          </p:cNvPr>
          <p:cNvSpPr txBox="1">
            <a:spLocks/>
          </p:cNvSpPr>
          <p:nvPr/>
        </p:nvSpPr>
        <p:spPr bwMode="auto">
          <a:xfrm>
            <a:off x="3156577" y="116892"/>
            <a:ext cx="5844547" cy="693019"/>
          </a:xfrm>
          <a:prstGeom prst="rect">
            <a:avLst/>
          </a:prstGeom>
          <a:solidFill>
            <a:srgbClr val="D0DEEA"/>
          </a:solidFill>
          <a:ln w="38100">
            <a:solidFill>
              <a:srgbClr val="FFFFFF"/>
            </a:solidFill>
            <a:miter lim="800000"/>
            <a:headEnd/>
            <a:tailEnd/>
          </a:ln>
          <a:effectLst/>
        </p:spPr>
        <p:txBody>
          <a:bodyPr anchorCtr="1"/>
          <a:lstStyle/>
          <a:p>
            <a:pPr algn="ctr">
              <a:buClr>
                <a:srgbClr val="00529B"/>
              </a:buClr>
            </a:pPr>
            <a:endParaRPr altLang="en-US" sz="1600" b="1">
              <a:solidFill>
                <a:srgbClr val="000000"/>
              </a:solidFill>
            </a:endParaRPr>
          </a:p>
        </p:txBody>
      </p:sp>
      <p:sp>
        <p:nvSpPr>
          <p:cNvPr id="2" name="Text Box 4">
            <a:extLst>
              <a:ext uri="{FF2B5EF4-FFF2-40B4-BE49-F238E27FC236}">
                <a16:creationId xmlns:a16="http://schemas.microsoft.com/office/drawing/2014/main" id="{664D157D-7FD8-E67E-F143-1B498E18BC30}"/>
              </a:ext>
            </a:extLst>
          </p:cNvPr>
          <p:cNvSpPr txBox="1">
            <a:spLocks/>
          </p:cNvSpPr>
          <p:nvPr/>
        </p:nvSpPr>
        <p:spPr bwMode="auto">
          <a:xfrm>
            <a:off x="520934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sz="800"/>
              <a:t> Manage Payroll Deductions, Taxes Garnishment, and 3rd Party Filings</a:t>
            </a:r>
          </a:p>
        </p:txBody>
      </p:sp>
      <p:sp>
        <p:nvSpPr>
          <p:cNvPr id="4" name="Text Box 19">
            <a:extLst>
              <a:ext uri="{FF2B5EF4-FFF2-40B4-BE49-F238E27FC236}">
                <a16:creationId xmlns:a16="http://schemas.microsoft.com/office/drawing/2014/main" id="{D537F1B0-4EFC-80B0-D7C2-F57566258754}"/>
              </a:ext>
            </a:extLst>
          </p:cNvPr>
          <p:cNvSpPr txBox="1">
            <a:spLocks/>
          </p:cNvSpPr>
          <p:nvPr/>
        </p:nvSpPr>
        <p:spPr bwMode="auto">
          <a:xfrm>
            <a:off x="3305175"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 Manage Payroll</a:t>
            </a:r>
          </a:p>
        </p:txBody>
      </p:sp>
      <p:sp>
        <p:nvSpPr>
          <p:cNvPr id="5" name="Text Box 19">
            <a:extLst>
              <a:ext uri="{FF2B5EF4-FFF2-40B4-BE49-F238E27FC236}">
                <a16:creationId xmlns:a16="http://schemas.microsoft.com/office/drawing/2014/main" id="{3F242F36-A95F-CA5A-902B-869786253A6E}"/>
              </a:ext>
            </a:extLst>
          </p:cNvPr>
          <p:cNvSpPr txBox="1">
            <a:spLocks/>
          </p:cNvSpPr>
          <p:nvPr/>
        </p:nvSpPr>
        <p:spPr bwMode="auto">
          <a:xfrm>
            <a:off x="7075414" y="252943"/>
            <a:ext cx="1792361" cy="443198"/>
          </a:xfrm>
          <a:prstGeom prst="rect">
            <a:avLst/>
          </a:prstGeom>
          <a:solidFill>
            <a:schemeClr val="bg1"/>
          </a:solidFill>
          <a:ln w="19050">
            <a:solidFill>
              <a:srgbClr val="002856"/>
            </a:solidFill>
            <a:miter lim="800000"/>
            <a:headEnd/>
            <a:tailEnd/>
          </a:ln>
          <a:effectLst/>
        </p:spPr>
        <p:txBody>
          <a:bodyPr anchor="ctr"/>
          <a:lstStyle>
            <a:defPPr>
              <a:defRPr lang="en-US"/>
            </a:defPPr>
            <a:lvl1pPr marR="0" lvl="0" indent="0" algn="ctr" fontAlgn="auto">
              <a:lnSpc>
                <a:spcPct val="100000"/>
              </a:lnSpc>
              <a:spcBef>
                <a:spcPts val="0"/>
              </a:spcBef>
              <a:spcAft>
                <a:spcPts val="0"/>
              </a:spcAft>
              <a:buClr>
                <a:srgbClr val="00529B"/>
              </a:buClr>
              <a:buSzTx/>
              <a:buFontTx/>
              <a:buNone/>
              <a:tabLst/>
              <a:defRPr kumimoji="0" sz="1050" b="0" i="0" u="none" strike="noStrike" cap="none" spc="0" normalizeH="0" baseline="0">
                <a:ln>
                  <a:noFill/>
                </a:ln>
                <a:effectLst/>
                <a:uLnTx/>
                <a:uFillTx/>
              </a:defRPr>
            </a:lvl1pPr>
          </a:lstStyle>
          <a:p>
            <a:r>
              <a:rPr lang="en-US" altLang="en-US"/>
              <a:t>Process Payroll Payments</a:t>
            </a:r>
          </a:p>
        </p:txBody>
      </p:sp>
    </p:spTree>
    <p:extLst>
      <p:ext uri="{BB962C8B-B14F-4D97-AF65-F5344CB8AC3E}">
        <p14:creationId xmlns:p14="http://schemas.microsoft.com/office/powerpoint/2010/main" val="22538728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80394781"/>
              </p:ext>
            </p:extLst>
          </p:nvPr>
        </p:nvGraphicFramePr>
        <p:xfrm>
          <a:off x="461469" y="852487"/>
          <a:ext cx="11271744" cy="522469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5672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H10: Manage Workplace Compliance &amp; Guidance</a:t>
                      </a:r>
                      <a:endParaRPr lang="en-US" sz="1900" dirty="0">
                        <a:solidFill>
                          <a:schemeClr val="bg1"/>
                        </a:solidFill>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941730">
                <a:tc>
                  <a:txBody>
                    <a:bodyPr/>
                    <a:lstStyle/>
                    <a:p>
                      <a:pPr algn="l"/>
                      <a:r>
                        <a:rPr lang="en-US" sz="1200" b="1">
                          <a:solidFill>
                            <a:schemeClr val="tx1"/>
                          </a:solidFill>
                        </a:rPr>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fontAlgn="auto" latinLnBrk="0" hangingPunct="1">
                        <a:lnSpc>
                          <a:spcPts val="1200"/>
                        </a:lnSpc>
                        <a:spcBef>
                          <a:spcPts val="0"/>
                        </a:spcBef>
                        <a:spcAft>
                          <a:spcPts val="300"/>
                        </a:spcAft>
                      </a:pPr>
                      <a:r>
                        <a:rPr lang="en-US" sz="1200" kern="1200">
                          <a:solidFill>
                            <a:schemeClr val="tx1"/>
                          </a:solidFill>
                          <a:effectLst/>
                        </a:rPr>
                        <a:t>Maintain compliance with employee data and manage information about employees to meet regulatory requirements while providing greater visibility into the workforce to enable data driven insights and decision making. Enable tracking progress of DE&amp;I initiatives, improve the efficiency and timeliness of responses (others able to see the case history), identify opportunities for improvement and provide equal access to employees, while reducing instances of employees posting inappropriate and/or confidential content to social media platforms.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00300">
                <a:tc>
                  <a:txBody>
                    <a:bodyPr/>
                    <a:lstStyle/>
                    <a:p>
                      <a:pPr algn="l"/>
                      <a:r>
                        <a:rPr lang="en-US" sz="1200" b="1">
                          <a:solidFill>
                            <a:schemeClr val="tx1"/>
                          </a:solidFill>
                        </a:rPr>
                        <a:t>Main</a:t>
                      </a:r>
                      <a:r>
                        <a:rPr lang="en-US" sz="1200" b="1" baseline="0">
                          <a:solidFill>
                            <a:schemeClr val="tx1"/>
                          </a:solidFill>
                        </a:rPr>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fontAlgn="auto" latinLnBrk="0" hangingPunct="1">
                        <a:lnSpc>
                          <a:spcPts val="1200"/>
                        </a:lnSpc>
                        <a:spcBef>
                          <a:spcPts val="300"/>
                        </a:spcBef>
                        <a:spcAft>
                          <a:spcPts val="0"/>
                        </a:spcAft>
                      </a:pPr>
                      <a:r>
                        <a:rPr lang="en-US" sz="1200" kern="1200" spc="0" baseline="0">
                          <a:ln>
                            <a:noFill/>
                          </a:ln>
                          <a:solidFill>
                            <a:schemeClr val="tx1"/>
                          </a:solidFill>
                          <a:effectLst/>
                        </a:rPr>
                        <a:t> </a:t>
                      </a:r>
                      <a:r>
                        <a:rPr lang="en-US" sz="1200">
                          <a:solidFill>
                            <a:schemeClr val="tx1"/>
                          </a:solidFill>
                        </a:rPr>
                        <a:t>Personnel, HR Professionals</a:t>
                      </a:r>
                      <a:endParaRPr lang="en-US" sz="2000">
                        <a:solidFill>
                          <a:schemeClr val="tx1"/>
                        </a:solidFill>
                        <a:effectLs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40272">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algn="l">
                        <a:spcBef>
                          <a:spcPts val="0"/>
                        </a:spcBef>
                        <a:spcAft>
                          <a:spcPts val="0"/>
                        </a:spcAft>
                        <a:buNone/>
                      </a:pPr>
                      <a:r>
                        <a:rPr lang="en-US" sz="1200" b="0" i="0" u="none" strike="noStrike" kern="1200" spc="0" baseline="0" noProof="0">
                          <a:ln>
                            <a:noFill/>
                          </a:ln>
                          <a:solidFill>
                            <a:srgbClr val="000000"/>
                          </a:solidFill>
                          <a:effectLst/>
                          <a:latin typeface="Arial"/>
                        </a:rPr>
                        <a:t>Collecting essential candidate and employee data and demographics to ensure compliance with state and federal laws and update accordingly for policies related to DEI.</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37837">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rtl="0" eaLnBrk="1" latinLnBrk="0" hangingPunct="1">
                        <a:spcBef>
                          <a:spcPts val="0"/>
                        </a:spcBef>
                        <a:spcAft>
                          <a:spcPts val="0"/>
                        </a:spcAft>
                      </a:pPr>
                      <a:r>
                        <a:rPr lang="en-US" sz="1200" kern="1200" spc="0" baseline="0">
                          <a:ln>
                            <a:noFill/>
                          </a:ln>
                          <a:effectLst/>
                        </a:rPr>
                        <a:t>Ensure diverse hiring and promotion, identify areas lacking diversity and being able to track DEI initiatives to promote fair treatment and provide equal access to opportunities and meet regulatory reporting requirements.</a:t>
                      </a:r>
                      <a:endParaRPr lang="en-US" sz="2000">
                        <a:effectLs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881070">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3355" marR="0" indent="-173355" algn="l" rtl="0" eaLnBrk="1" fontAlgn="auto" latinLnBrk="0" hangingPunct="1">
                        <a:lnSpc>
                          <a:spcPts val="1200"/>
                        </a:lnSpc>
                        <a:spcBef>
                          <a:spcPts val="200"/>
                        </a:spcBef>
                        <a:spcAft>
                          <a:spcPts val="0"/>
                        </a:spcAft>
                        <a:buClr>
                          <a:srgbClr val="002856"/>
                        </a:buClr>
                        <a:buSzPts val="1100"/>
                        <a:buFont typeface="Wingdings" panose="05000000000000000000" pitchFamily="2" charset="2"/>
                        <a:buChar char="§"/>
                      </a:pPr>
                      <a:r>
                        <a:rPr lang="en-US" sz="1200" kern="1200">
                          <a:solidFill>
                            <a:schemeClr val="tx1"/>
                          </a:solidFill>
                          <a:effectLst/>
                        </a:rPr>
                        <a:t>FS1: Collect information from candidate/employee; Demographics, Disability, Military Experience, Gender, Race/Ethnicity</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kern="1200">
                          <a:solidFill>
                            <a:schemeClr val="tx1"/>
                          </a:solidFill>
                          <a:effectLst/>
                        </a:rPr>
                        <a:t>FS2: Ensure state and federal regulatory reports can be generated</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kern="1200">
                          <a:solidFill>
                            <a:schemeClr val="tx1"/>
                          </a:solidFill>
                          <a:effectLst/>
                        </a:rPr>
                        <a:t>FS3: Provide insight, dashboards, reporting of diversity of the talent and employment pools, talent pipeline and candidate pipeline</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kern="1200">
                          <a:solidFill>
                            <a:schemeClr val="tx1"/>
                          </a:solidFill>
                          <a:effectLst/>
                        </a:rPr>
                        <a:t>FS4: Reporting of diversity data at a granular level on various demographics by organization (e.g., white, disabled veterans, etc.)</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kern="1200">
                          <a:solidFill>
                            <a:schemeClr val="tx1"/>
                          </a:solidFill>
                          <a:effectLst/>
                        </a:rPr>
                        <a:t>FS5: Provide statistical analysis and reporting on succession planning data incorporating diversity data</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kern="1200">
                          <a:solidFill>
                            <a:schemeClr val="tx1"/>
                          </a:solidFill>
                          <a:effectLst/>
                        </a:rPr>
                        <a:t>FS6: Provide real time data of headcount challenges and opportunities where diversity gaps are present</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strike="noStrike" kern="1200">
                          <a:solidFill>
                            <a:schemeClr val="tx1"/>
                          </a:solidFill>
                          <a:effectLst/>
                        </a:rPr>
                        <a:t>FS7: Reporting available for interns within a work-study program </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kern="1200">
                          <a:solidFill>
                            <a:schemeClr val="tx1"/>
                          </a:solidFill>
                          <a:effectLst/>
                        </a:rPr>
                        <a:t>FS8: Ability to track and manage disabilit</a:t>
                      </a:r>
                      <a:r>
                        <a:rPr lang="en-US" sz="1200" kern="1200">
                          <a:solidFill>
                            <a:schemeClr val="tx1"/>
                          </a:solidFill>
                          <a:effectLst/>
                          <a:latin typeface="Arial"/>
                        </a:rPr>
                        <a:t>y </a:t>
                      </a:r>
                      <a:r>
                        <a:rPr lang="en-US" sz="1200" b="0" i="0" u="none" strike="noStrike" kern="1200" noProof="0">
                          <a:solidFill>
                            <a:schemeClr val="tx1"/>
                          </a:solidFill>
                          <a:effectLst/>
                          <a:latin typeface="Arial"/>
                        </a:rPr>
                        <a:t>accommodations to ensure ADA compliance is met</a:t>
                      </a: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b="0" i="0" u="none" strike="noStrike" kern="1200" noProof="0">
                          <a:solidFill>
                            <a:schemeClr val="tx1"/>
                          </a:solidFill>
                          <a:effectLst/>
                          <a:latin typeface="Arial"/>
                        </a:rPr>
                        <a:t>FS9</a:t>
                      </a:r>
                      <a:r>
                        <a:rPr lang="en-US" sz="1200" b="0" i="0" u="none" strike="noStrike" kern="1200" noProof="0">
                          <a:solidFill>
                            <a:schemeClr val="tx1"/>
                          </a:solidFill>
                          <a:effectLst/>
                          <a:latin typeface="+mn-lt"/>
                        </a:rPr>
                        <a:t>: Ability to improve understanding of confidentiality of court documents</a:t>
                      </a:r>
                      <a:endParaRPr lang="en-US" sz="1200" b="0" i="0" u="none" strike="noStrike" kern="1200" noProof="0">
                        <a:solidFill>
                          <a:schemeClr val="tx1"/>
                        </a:solidFill>
                        <a:effectLst/>
                        <a:latin typeface="Arial"/>
                      </a:endParaRPr>
                    </a:p>
                    <a:p>
                      <a:pPr marL="173355" marR="0" lvl="0" indent="-173355" algn="l">
                        <a:lnSpc>
                          <a:spcPts val="1200"/>
                        </a:lnSpc>
                        <a:spcBef>
                          <a:spcPts val="200"/>
                        </a:spcBef>
                        <a:spcAft>
                          <a:spcPts val="0"/>
                        </a:spcAft>
                        <a:buClr>
                          <a:srgbClr val="002856"/>
                        </a:buClr>
                        <a:buSzPts val="1100"/>
                        <a:buFont typeface="Wingdings" panose="05000000000000000000" pitchFamily="2" charset="2"/>
                        <a:buChar char="§"/>
                      </a:pPr>
                      <a:r>
                        <a:rPr lang="en-US" sz="1200" b="0" i="0" u="none" strike="noStrike" kern="1200" noProof="0">
                          <a:solidFill>
                            <a:schemeClr val="tx1"/>
                          </a:solidFill>
                          <a:effectLst/>
                          <a:latin typeface="Arial"/>
                        </a:rPr>
                        <a:t>FS9: Ability to collect and store information and ensure it is secured and accessible by appropriate organizational roles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806180">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100"/>
                        </a:spcAft>
                        <a:buClrTx/>
                        <a:buSzTx/>
                        <a:buFont typeface="Wingdings" panose="05000000000000000000" pitchFamily="2" charset="2"/>
                        <a:buNone/>
                        <a:tabLst/>
                        <a:defRPr/>
                      </a:pPr>
                      <a:r>
                        <a:rPr lang="en-US" sz="1200" kern="1200">
                          <a:solidFill>
                            <a:schemeClr val="tx1"/>
                          </a:solidFill>
                          <a:effectLst/>
                          <a:latin typeface="+mn-lt"/>
                          <a:ea typeface="+mn-ea"/>
                          <a:cs typeface="+mn-cs"/>
                        </a:rPr>
                        <a:t>Please describe, or ideally demonstrate, the solution’s pre-build integration tools and APIs with:</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lang="en-US" sz="1200" b="0" i="0" u="none" strike="noStrike">
                          <a:solidFill>
                            <a:schemeClr val="tx1"/>
                          </a:solidFill>
                          <a:effectLst/>
                          <a:latin typeface="+mn-lt"/>
                        </a:rPr>
                        <a:t>Potential integration with recruitment and employee profile, including Banner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6156865"/>
                  </a:ext>
                </a:extLst>
              </a:tr>
            </a:tbl>
          </a:graphicData>
        </a:graphic>
      </p:graphicFrame>
      <p:sp>
        <p:nvSpPr>
          <p:cNvPr id="15" name="Text Box 9">
            <a:extLst>
              <a:ext uri="{FF2B5EF4-FFF2-40B4-BE49-F238E27FC236}">
                <a16:creationId xmlns:a16="http://schemas.microsoft.com/office/drawing/2014/main" id="{FC46B408-4C2F-527B-7B68-A2FC9E5E2A20}"/>
              </a:ext>
            </a:extLst>
          </p:cNvPr>
          <p:cNvSpPr txBox="1">
            <a:spLocks/>
          </p:cNvSpPr>
          <p:nvPr/>
        </p:nvSpPr>
        <p:spPr bwMode="auto">
          <a:xfrm>
            <a:off x="4436533" y="111952"/>
            <a:ext cx="2734734" cy="668867"/>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grpSp>
        <p:nvGrpSpPr>
          <p:cNvPr id="16" name="Group 15">
            <a:extLst>
              <a:ext uri="{FF2B5EF4-FFF2-40B4-BE49-F238E27FC236}">
                <a16:creationId xmlns:a16="http://schemas.microsoft.com/office/drawing/2014/main" id="{55378232-8470-4ABE-D49E-67F8B563F88C}"/>
              </a:ext>
            </a:extLst>
          </p:cNvPr>
          <p:cNvGrpSpPr/>
          <p:nvPr/>
        </p:nvGrpSpPr>
        <p:grpSpPr>
          <a:xfrm>
            <a:off x="4610485" y="210664"/>
            <a:ext cx="2370438" cy="443198"/>
            <a:chOff x="4705991" y="1200556"/>
            <a:chExt cx="2757896" cy="628586"/>
          </a:xfrm>
        </p:grpSpPr>
        <p:sp>
          <p:nvSpPr>
            <p:cNvPr id="18" name="Text Box 19">
              <a:extLst>
                <a:ext uri="{FF2B5EF4-FFF2-40B4-BE49-F238E27FC236}">
                  <a16:creationId xmlns:a16="http://schemas.microsoft.com/office/drawing/2014/main" id="{8AED28EC-72A2-CB57-97A1-58C77E60595E}"/>
                </a:ext>
              </a:extLst>
            </p:cNvPr>
            <p:cNvSpPr txBox="1">
              <a:spLocks/>
            </p:cNvSpPr>
            <p:nvPr/>
          </p:nvSpPr>
          <p:spPr bwMode="auto">
            <a:xfrm>
              <a:off x="4705991" y="1200556"/>
              <a:ext cx="1207770" cy="628586"/>
            </a:xfrm>
            <a:prstGeom prst="rect">
              <a:avLst/>
            </a:prstGeom>
            <a:solidFill>
              <a:schemeClr val="bg2"/>
            </a:solidFill>
            <a:ln w="19050">
              <a:solidFill>
                <a:srgbClr val="002856"/>
              </a:solidFill>
              <a:miter lim="800000"/>
              <a:headEnd/>
              <a:tailEnd/>
            </a:ln>
            <a:effec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Ethics &amp; Compliance</a:t>
              </a:r>
            </a:p>
          </p:txBody>
        </p:sp>
        <p:sp>
          <p:nvSpPr>
            <p:cNvPr id="21" name="Text Box 19">
              <a:extLst>
                <a:ext uri="{FF2B5EF4-FFF2-40B4-BE49-F238E27FC236}">
                  <a16:creationId xmlns:a16="http://schemas.microsoft.com/office/drawing/2014/main" id="{CBC7080E-7836-8DDD-056B-32E13C0850A5}"/>
                </a:ext>
              </a:extLst>
            </p:cNvPr>
            <p:cNvSpPr txBox="1">
              <a:spLocks/>
            </p:cNvSpPr>
            <p:nvPr/>
          </p:nvSpPr>
          <p:spPr bwMode="auto">
            <a:xfrm>
              <a:off x="6256117" y="1200556"/>
              <a:ext cx="1207770" cy="628586"/>
            </a:xfrm>
            <a:prstGeom prst="rect">
              <a:avLst/>
            </a:prstGeom>
            <a:solidFill>
              <a:srgbClr val="FFFFFF"/>
            </a:solidFill>
            <a:ln w="19050">
              <a:solidFill>
                <a:srgbClr val="0028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ctr" defTabSz="914400" rtl="0" eaLnBrk="1" fontAlgn="auto" latinLnBrk="0" hangingPunct="1">
                <a:lnSpc>
                  <a:spcPct val="100000"/>
                </a:lnSpc>
                <a:spcBef>
                  <a:spcPts val="0"/>
                </a:spcBef>
                <a:spcAft>
                  <a:spcPts val="0"/>
                </a:spcAft>
                <a:buClr>
                  <a:srgbClr val="00529B"/>
                </a:buClr>
                <a:buSzTx/>
                <a:buFontTx/>
                <a:buNone/>
                <a:tabLst/>
                <a:defRPr/>
              </a:pPr>
              <a:r>
                <a:rPr kumimoji="0" lang="en-US" altLang="en-US" sz="1050" b="0" i="0" u="none" strike="noStrike" kern="1200" cap="none" spc="0" normalizeH="0" baseline="0" noProof="0">
                  <a:ln>
                    <a:noFill/>
                  </a:ln>
                  <a:effectLst/>
                  <a:uLnTx/>
                  <a:uFillTx/>
                  <a:latin typeface="Arial"/>
                  <a:ea typeface="+mn-ea"/>
                  <a:cs typeface="+mn-cs"/>
                </a:rPr>
                <a:t>Manage Health and Safety</a:t>
              </a:r>
            </a:p>
          </p:txBody>
        </p:sp>
      </p:grpSp>
    </p:spTree>
    <p:extLst>
      <p:ext uri="{BB962C8B-B14F-4D97-AF65-F5344CB8AC3E}">
        <p14:creationId xmlns:p14="http://schemas.microsoft.com/office/powerpoint/2010/main" val="37764159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479127931"/>
              </p:ext>
            </p:extLst>
          </p:nvPr>
        </p:nvGraphicFramePr>
        <p:xfrm>
          <a:off x="617969" y="1043000"/>
          <a:ext cx="11336608" cy="5274286"/>
        </p:xfrm>
        <a:graphic>
          <a:graphicData uri="http://schemas.openxmlformats.org/drawingml/2006/table">
            <a:tbl>
              <a:tblPr firstRow="1" bandRow="1">
                <a:tableStyleId>{3B4B98B0-60AC-42C2-AFA5-B58CD77FA1E5}</a:tableStyleId>
              </a:tblPr>
              <a:tblGrid>
                <a:gridCol w="1802167">
                  <a:extLst>
                    <a:ext uri="{9D8B030D-6E8A-4147-A177-3AD203B41FA5}">
                      <a16:colId xmlns:a16="http://schemas.microsoft.com/office/drawing/2014/main" val="20000"/>
                    </a:ext>
                  </a:extLst>
                </a:gridCol>
                <a:gridCol w="9534441">
                  <a:extLst>
                    <a:ext uri="{9D8B030D-6E8A-4147-A177-3AD203B41FA5}">
                      <a16:colId xmlns:a16="http://schemas.microsoft.com/office/drawing/2014/main" val="20001"/>
                    </a:ext>
                  </a:extLst>
                </a:gridCol>
              </a:tblGrid>
              <a:tr h="29806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H11: Workforce Performance - Staff Qualifications</a:t>
                      </a:r>
                      <a:endParaRPr lang="en-US" sz="19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611456">
                <a:tc>
                  <a:txBody>
                    <a:bodyPr/>
                    <a:lstStyle/>
                    <a:p>
                      <a:pPr algn="l"/>
                      <a:r>
                        <a:rPr lang="en-US" sz="1200"/>
                        <a:t>Business Outcome(s)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lgn="l" defTabSz="914400" rtl="0" eaLnBrk="1" fontAlgn="ctr" latinLnBrk="0" hangingPunct="1">
                        <a:buFont typeface="Wingdings" panose="05000000000000000000" pitchFamily="2" charset="2"/>
                        <a:buChar char="§"/>
                      </a:pPr>
                      <a:r>
                        <a:rPr lang="en-US" sz="1200"/>
                        <a:t>Allow employees to provide information that demonstrates qualifications</a:t>
                      </a:r>
                    </a:p>
                    <a:p>
                      <a:pPr marL="171450" indent="-171450" algn="l" defTabSz="914400" rtl="0" eaLnBrk="1" fontAlgn="ctr" latinLnBrk="0" hangingPunct="1">
                        <a:buFont typeface="Wingdings" panose="05000000000000000000" pitchFamily="2" charset="2"/>
                        <a:buChar char="§"/>
                      </a:pPr>
                      <a:r>
                        <a:rPr lang="en-US" sz="1200"/>
                        <a:t>Maintain a record of these qualifications that follows the employee from recruiting/hiring through service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643810">
                <a:tc>
                  <a:txBody>
                    <a:bodyPr/>
                    <a:lstStyle/>
                    <a:p>
                      <a:pPr algn="l"/>
                      <a:r>
                        <a:rPr lang="en-US" sz="1200"/>
                        <a:t>Main “Actor(s)”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Recruiting Personnel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HR Personnel</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Candidates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t>Employees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39698">
                <a:tc>
                  <a:txBody>
                    <a:bodyPr/>
                    <a:lstStyle/>
                    <a:p>
                      <a:pPr algn="l"/>
                      <a:r>
                        <a:rPr lang="en-US" sz="1200"/>
                        <a:t>Scenario Beginning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spcAft>
                          <a:spcPts val="300"/>
                        </a:spcAft>
                        <a:buFont typeface="Wingdings" panose="05000000000000000000" pitchFamily="2" charset="2"/>
                        <a:buChar char="§"/>
                      </a:pPr>
                      <a:r>
                        <a:rPr lang="en-US" sz="1200"/>
                        <a:t>Allow a candidate to upload information related to education, experience, research/publications, and licensing/certification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14603">
                <a:tc>
                  <a:txBody>
                    <a:bodyPr/>
                    <a:lstStyle/>
                    <a:p>
                      <a:pPr algn="l"/>
                      <a:r>
                        <a:rPr lang="en-US" sz="1200"/>
                        <a:t>Scenario End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a:t>Maintain this record as part of the employee file, and allow it to be regularly updated/modified as qualifications change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859895">
                <a:tc>
                  <a:txBody>
                    <a:bodyPr/>
                    <a:lstStyle/>
                    <a:p>
                      <a:pPr algn="l"/>
                      <a:r>
                        <a:rPr lang="en-US" sz="1200"/>
                        <a:t>How Business Outcome will be Fulfilled through Vendor Feature Sets (FS)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1" indent="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None/>
                        <a:tabLst/>
                        <a:defRPr/>
                      </a:pPr>
                      <a:r>
                        <a:rPr lang="en-US" altLang="ko-KR" sz="1200" noProof="0" dirty="0"/>
                        <a:t>Demonstrate the ability of the system to:</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dirty="0"/>
                        <a:t>FS1: Allow a candidate to provide information about their education and qualifications, with supporting documents/attachments</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dirty="0"/>
                        <a:t>FS2: Allow verified/confirmed qualification information to follow the candidate and become part of the employee record</a:t>
                      </a:r>
                    </a:p>
                    <a:p>
                      <a:pPr marL="171450" marR="0" lvl="1" indent="-171450" algn="l" defTabSz="914400" rtl="0" eaLnBrk="1" fontAlgn="auto" latinLnBrk="0" hangingPunct="1">
                        <a:lnSpc>
                          <a:spcPts val="1200"/>
                        </a:lnSpc>
                        <a:spcBef>
                          <a:spcPts val="0"/>
                        </a:spcBef>
                        <a:spcAft>
                          <a:spcPts val="0"/>
                        </a:spcAft>
                        <a:buClr>
                          <a:srgbClr val="002856"/>
                        </a:buClr>
                        <a:buSzTx/>
                        <a:buFont typeface="Wingdings" panose="05000000000000000000" pitchFamily="2" charset="2"/>
                        <a:buChar char="§"/>
                        <a:tabLst/>
                        <a:defRPr/>
                      </a:pPr>
                      <a:r>
                        <a:rPr lang="en-US" sz="1200" dirty="0"/>
                        <a:t>FS3: Allow authorized users to access this qualification information in order to re-qualify employees as needed</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dirty="0"/>
                        <a:t>FS4: Allow employees to update their records based on continuing education, changes to skillsets/experience/certifications, or new requirements for their role</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dirty="0"/>
                        <a:t>FS5: Provide employees with the ability to “confirm” that their own personal qualifications are up to date/accurate</a:t>
                      </a:r>
                    </a:p>
                    <a:p>
                      <a:pPr marL="171450" marR="0" lvl="1" indent="-171450" algn="l" rtl="0" eaLnBrk="1" fontAlgn="auto" latinLnBrk="0" hangingPunct="1">
                        <a:lnSpc>
                          <a:spcPts val="1200"/>
                        </a:lnSpc>
                        <a:spcBef>
                          <a:spcPts val="300"/>
                        </a:spcBef>
                        <a:spcAft>
                          <a:spcPts val="0"/>
                        </a:spcAft>
                        <a:buClr>
                          <a:srgbClr val="002856"/>
                        </a:buClr>
                        <a:buSzTx/>
                        <a:buFont typeface="Wingdings" panose="05000000000000000000" pitchFamily="2" charset="2"/>
                        <a:buChar char="§"/>
                      </a:pPr>
                      <a:r>
                        <a:rPr lang="en-US" sz="1200" dirty="0"/>
                        <a:t>FS6: Provide HR Personnel with the ability customize information collected/stored based on employee/position details/“class”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dirty="0"/>
                        <a:t>FS7: Maintain data related to “proof of qualifications” (e.g., official transcripts, patents, etc.) and adherence to accreditation standards</a:t>
                      </a:r>
                    </a:p>
                    <a:p>
                      <a:pPr marL="171450" marR="0" lvl="1"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dirty="0"/>
                        <a:t>FS8: Provide reporting capabilities for leadership, including:</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dirty="0"/>
                        <a:t>History of employee’s previous qualifications</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dirty="0"/>
                        <a:t>Summary statistics on staff qualifications</a:t>
                      </a:r>
                    </a:p>
                    <a:p>
                      <a:pPr marL="628650" marR="0" lvl="2" indent="-171450" algn="l" defTabSz="914400" rtl="0" eaLnBrk="1" fontAlgn="auto" latinLnBrk="0" hangingPunct="1">
                        <a:lnSpc>
                          <a:spcPts val="1200"/>
                        </a:lnSpc>
                        <a:spcBef>
                          <a:spcPts val="300"/>
                        </a:spcBef>
                        <a:spcAft>
                          <a:spcPts val="0"/>
                        </a:spcAft>
                        <a:buClr>
                          <a:srgbClr val="002856"/>
                        </a:buClr>
                        <a:buSzTx/>
                        <a:buFont typeface="Wingdings" panose="05000000000000000000" pitchFamily="2" charset="2"/>
                        <a:buChar char="§"/>
                        <a:tabLst/>
                        <a:defRPr/>
                      </a:pPr>
                      <a:r>
                        <a:rPr lang="en-US" sz="1200" dirty="0"/>
                        <a:t>Ability to track date when employee was last “qualified” for their role/position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67412">
                <a:tc>
                  <a:txBody>
                    <a:bodyPr/>
                    <a:lstStyle/>
                    <a:p>
                      <a:pPr algn="l"/>
                      <a:r>
                        <a:rPr lang="en-US" sz="1200"/>
                        <a:t>Vendor Solution-Ready Integration tools/APIs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rtl="0" eaLnBrk="1" latinLnBrk="0" hangingPunct="1">
                        <a:lnSpc>
                          <a:spcPct val="100000"/>
                        </a:lnSpc>
                        <a:spcBef>
                          <a:spcPts val="0"/>
                        </a:spcBef>
                        <a:spcAft>
                          <a:spcPts val="300"/>
                        </a:spcAft>
                        <a:buClr>
                          <a:srgbClr val="000000"/>
                        </a:buClr>
                        <a:buSzTx/>
                        <a:buFont typeface="Wingdings,Sans-Serif" panose="05000000000000000000" pitchFamily="2" charset="2"/>
                        <a:buNone/>
                      </a:pPr>
                      <a:r>
                        <a:rPr lang="en-US" sz="12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34677846"/>
                  </a:ext>
                </a:extLst>
              </a:tr>
            </a:tbl>
          </a:graphicData>
        </a:graphic>
      </p:graphicFrame>
      <p:sp>
        <p:nvSpPr>
          <p:cNvPr id="8" name="Text Box 9">
            <a:extLst>
              <a:ext uri="{FF2B5EF4-FFF2-40B4-BE49-F238E27FC236}">
                <a16:creationId xmlns:a16="http://schemas.microsoft.com/office/drawing/2014/main" id="{F38983FD-7782-357E-BD28-DA4164A05354}"/>
              </a:ext>
            </a:extLst>
          </p:cNvPr>
          <p:cNvSpPr txBox="1">
            <a:spLocks/>
          </p:cNvSpPr>
          <p:nvPr/>
        </p:nvSpPr>
        <p:spPr bwMode="auto">
          <a:xfrm>
            <a:off x="2831042" y="94061"/>
            <a:ext cx="6375400" cy="741075"/>
          </a:xfrm>
          <a:prstGeom prst="rect">
            <a:avLst/>
          </a:prstGeom>
          <a:solidFill>
            <a:srgbClr val="D0DEEA"/>
          </a:solidFill>
          <a:ln w="19050">
            <a:solidFill>
              <a:srgbClr val="FFFFFF"/>
            </a:solidFill>
            <a:miter lim="800000"/>
            <a:headEnd/>
            <a:tailEnd/>
          </a:ln>
          <a:effectLst/>
        </p:spPr>
        <p:txBody>
          <a:bodyPr lIns="0" tIns="0" rIns="0" bIns="0" anchorCtr="1"/>
          <a:lstStyle/>
          <a:p>
            <a:pPr algn="ctr">
              <a:buClr>
                <a:srgbClr val="00529B"/>
              </a:buClr>
            </a:pPr>
            <a:endParaRPr lang="en-US" altLang="en-US" b="1">
              <a:cs typeface="Calibri" panose="020F0502020204030204" pitchFamily="34" charset="0"/>
            </a:endParaRPr>
          </a:p>
        </p:txBody>
      </p:sp>
      <p:grpSp>
        <p:nvGrpSpPr>
          <p:cNvPr id="9" name="Group 8">
            <a:extLst>
              <a:ext uri="{FF2B5EF4-FFF2-40B4-BE49-F238E27FC236}">
                <a16:creationId xmlns:a16="http://schemas.microsoft.com/office/drawing/2014/main" id="{8EF2F058-2152-2BF4-3B37-666F1F89B81C}"/>
              </a:ext>
            </a:extLst>
          </p:cNvPr>
          <p:cNvGrpSpPr/>
          <p:nvPr/>
        </p:nvGrpSpPr>
        <p:grpSpPr>
          <a:xfrm>
            <a:off x="3007132" y="220700"/>
            <a:ext cx="5893044" cy="513397"/>
            <a:chOff x="3136518" y="1214204"/>
            <a:chExt cx="5893044" cy="513397"/>
          </a:xfrm>
        </p:grpSpPr>
        <p:sp>
          <p:nvSpPr>
            <p:cNvPr id="10" name="Text Box 4">
              <a:extLst>
                <a:ext uri="{FF2B5EF4-FFF2-40B4-BE49-F238E27FC236}">
                  <a16:creationId xmlns:a16="http://schemas.microsoft.com/office/drawing/2014/main" id="{526FE9AB-BBF4-3CC2-3C9F-489DA1F7C12B}"/>
                </a:ext>
              </a:extLst>
            </p:cNvPr>
            <p:cNvSpPr txBox="1">
              <a:spLocks/>
            </p:cNvSpPr>
            <p:nvPr/>
          </p:nvSpPr>
          <p:spPr bwMode="auto">
            <a:xfrm>
              <a:off x="4732058" y="1214204"/>
              <a:ext cx="1106424" cy="512064"/>
            </a:xfrm>
            <a:prstGeom prst="rect">
              <a:avLst/>
            </a:prstGeom>
            <a:solidFill>
              <a:schemeClr val="bg1"/>
            </a:solidFill>
            <a:ln w="25400">
              <a:solidFill>
                <a:srgbClr val="00529B"/>
              </a:solidFill>
              <a:miter lim="800000"/>
              <a:headEnd/>
              <a:tailEnd/>
            </a:ln>
            <a:effectLst/>
          </p:spPr>
          <p:txBody>
            <a:bodyPr lIns="0" rIns="0" anchor="ctr"/>
            <a:lstStyle>
              <a:defPPr>
                <a:defRPr lang="en-US"/>
              </a:defPPr>
              <a:lvl1pPr algn="ctr">
                <a:buClr>
                  <a:srgbClr val="00529B"/>
                </a:buClr>
                <a:defRPr sz="900">
                  <a:cs typeface="Calibri" panose="020F0502020204030204" pitchFamily="34" charset="0"/>
                </a:defRPr>
              </a:lvl1pPr>
            </a:lstStyle>
            <a:p>
              <a:r>
                <a:rPr lang="en-US" altLang="en-US"/>
                <a:t> Manage Skills, Qualifications and Competencies</a:t>
              </a:r>
            </a:p>
          </p:txBody>
        </p:sp>
        <p:sp>
          <p:nvSpPr>
            <p:cNvPr id="11" name="Text Box 19">
              <a:extLst>
                <a:ext uri="{FF2B5EF4-FFF2-40B4-BE49-F238E27FC236}">
                  <a16:creationId xmlns:a16="http://schemas.microsoft.com/office/drawing/2014/main" id="{B64CBB1B-1D3B-E7AB-3FCB-28B0E5B8840C}"/>
                </a:ext>
              </a:extLst>
            </p:cNvPr>
            <p:cNvSpPr txBox="1">
              <a:spLocks/>
            </p:cNvSpPr>
            <p:nvPr/>
          </p:nvSpPr>
          <p:spPr bwMode="auto">
            <a:xfrm>
              <a:off x="3136518" y="1215537"/>
              <a:ext cx="1106424" cy="512064"/>
            </a:xfrm>
            <a:prstGeom prst="rect">
              <a:avLst/>
            </a:prstGeom>
            <a:solidFill>
              <a:schemeClr val="bg2"/>
            </a:solidFill>
            <a:ln w="25400">
              <a:solidFill>
                <a:srgbClr val="00529B"/>
              </a:solidFill>
              <a:miter lim="800000"/>
              <a:headEnd/>
              <a:tailEnd/>
            </a:ln>
            <a:effectLst/>
          </p:spPr>
          <p:txBody>
            <a:bodyPr lIns="0" rIns="0" anchor="ctr"/>
            <a:lstStyle>
              <a:defPPr>
                <a:defRPr lang="en-US"/>
              </a:defPPr>
              <a:lvl1pPr algn="ctr">
                <a:buClr>
                  <a:srgbClr val="00529B"/>
                </a:buClr>
                <a:defRPr sz="800">
                  <a:solidFill>
                    <a:srgbClr val="000000"/>
                  </a:solidFill>
                </a:defRPr>
              </a:lvl1pPr>
            </a:lstStyle>
            <a:p>
              <a:r>
                <a:rPr lang="en-US" altLang="en-US" sz="900">
                  <a:cs typeface="Calibri" panose="020F0502020204030204" pitchFamily="34" charset="0"/>
                </a:rPr>
                <a:t> Manage Career Development, Goals and Evaluations</a:t>
              </a:r>
            </a:p>
          </p:txBody>
        </p:sp>
        <p:sp>
          <p:nvSpPr>
            <p:cNvPr id="12" name="Text Box 19">
              <a:extLst>
                <a:ext uri="{FF2B5EF4-FFF2-40B4-BE49-F238E27FC236}">
                  <a16:creationId xmlns:a16="http://schemas.microsoft.com/office/drawing/2014/main" id="{785352B2-32EC-FA78-7014-1E4CB6FCE6EA}"/>
                </a:ext>
              </a:extLst>
            </p:cNvPr>
            <p:cNvSpPr txBox="1">
              <a:spLocks/>
            </p:cNvSpPr>
            <p:nvPr/>
          </p:nvSpPr>
          <p:spPr bwMode="auto">
            <a:xfrm>
              <a:off x="6327598" y="1214204"/>
              <a:ext cx="1106424" cy="512064"/>
            </a:xfrm>
            <a:prstGeom prst="rect">
              <a:avLst/>
            </a:prstGeom>
            <a:solidFill>
              <a:schemeClr val="bg2"/>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Manage Succession Plans</a:t>
              </a:r>
            </a:p>
          </p:txBody>
        </p:sp>
        <p:sp>
          <p:nvSpPr>
            <p:cNvPr id="13" name="Text Box 13">
              <a:extLst>
                <a:ext uri="{FF2B5EF4-FFF2-40B4-BE49-F238E27FC236}">
                  <a16:creationId xmlns:a16="http://schemas.microsoft.com/office/drawing/2014/main" id="{351F97D0-7AA8-581A-77DA-2CE83C4D9635}"/>
                </a:ext>
              </a:extLst>
            </p:cNvPr>
            <p:cNvSpPr txBox="1">
              <a:spLocks/>
            </p:cNvSpPr>
            <p:nvPr/>
          </p:nvSpPr>
          <p:spPr bwMode="auto">
            <a:xfrm>
              <a:off x="7923138" y="1214204"/>
              <a:ext cx="1106424" cy="512064"/>
            </a:xfrm>
            <a:prstGeom prst="rect">
              <a:avLst/>
            </a:prstGeom>
            <a:solidFill>
              <a:schemeClr val="bg1"/>
            </a:solidFill>
            <a:ln w="25400">
              <a:solidFill>
                <a:srgbClr val="00529B"/>
              </a:solidFill>
              <a:miter lim="800000"/>
              <a:headEnd/>
              <a:tailEnd/>
            </a:ln>
            <a:effectLst/>
          </p:spPr>
          <p:txBody>
            <a:bodyPr lIns="0" rIns="0" anchor="ctr"/>
            <a:lstStyle/>
            <a:p>
              <a:pPr algn="ctr">
                <a:buClr>
                  <a:srgbClr val="00529B"/>
                </a:buClr>
              </a:pPr>
              <a:r>
                <a:rPr lang="en-US" altLang="en-US" sz="900">
                  <a:cs typeface="Calibri" panose="020F0502020204030204" pitchFamily="34" charset="0"/>
                </a:rPr>
                <a:t>Manage Learning and Training</a:t>
              </a:r>
            </a:p>
          </p:txBody>
        </p:sp>
      </p:grpSp>
    </p:spTree>
    <p:extLst>
      <p:ext uri="{BB962C8B-B14F-4D97-AF65-F5344CB8AC3E}">
        <p14:creationId xmlns:p14="http://schemas.microsoft.com/office/powerpoint/2010/main" val="20919100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D0D1B-04C0-B441-92D0-F68A6E088253}"/>
            </a:ext>
          </a:extLst>
        </p:cNvPr>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B141F8E2-E419-DD63-3736-EBA97373CEB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4" name="Object 3" hidden="1">
                        <a:extLst>
                          <a:ext uri="{FF2B5EF4-FFF2-40B4-BE49-F238E27FC236}">
                            <a16:creationId xmlns:a16="http://schemas.microsoft.com/office/drawing/2014/main" id="{B141F8E2-E419-DD63-3736-EBA97373CEB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DA120A6-4E12-DB2F-D6FA-72FD00962FAD}"/>
              </a:ext>
            </a:extLst>
          </p:cNvPr>
          <p:cNvSpPr>
            <a:spLocks noGrp="1"/>
          </p:cNvSpPr>
          <p:nvPr>
            <p:ph type="title"/>
          </p:nvPr>
        </p:nvSpPr>
        <p:spPr/>
        <p:txBody>
          <a:bodyPr vert="horz"/>
          <a:lstStyle/>
          <a:p>
            <a:r>
              <a:rPr lang="en-US"/>
              <a:t>Procurement Use Cases</a:t>
            </a:r>
          </a:p>
        </p:txBody>
      </p:sp>
    </p:spTree>
    <p:extLst>
      <p:ext uri="{BB962C8B-B14F-4D97-AF65-F5344CB8AC3E}">
        <p14:creationId xmlns:p14="http://schemas.microsoft.com/office/powerpoint/2010/main" val="54549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C284-2FB8-9BB5-900D-5DE3889F86FF}"/>
              </a:ext>
            </a:extLst>
          </p:cNvPr>
          <p:cNvSpPr>
            <a:spLocks noGrp="1"/>
          </p:cNvSpPr>
          <p:nvPr>
            <p:ph type="title"/>
          </p:nvPr>
        </p:nvSpPr>
        <p:spPr/>
        <p:txBody>
          <a:bodyPr/>
          <a:lstStyle/>
          <a:p>
            <a:r>
              <a:rPr lang="en-US" dirty="0"/>
              <a:t>Option 1: Use Cases if Replacing JAGGAER and </a:t>
            </a:r>
            <a:r>
              <a:rPr lang="en-US" dirty="0" err="1"/>
              <a:t>BidNetDirect</a:t>
            </a:r>
            <a:endParaRPr lang="en-CA" dirty="0"/>
          </a:p>
        </p:txBody>
      </p:sp>
    </p:spTree>
    <p:extLst>
      <p:ext uri="{BB962C8B-B14F-4D97-AF65-F5344CB8AC3E}">
        <p14:creationId xmlns:p14="http://schemas.microsoft.com/office/powerpoint/2010/main" val="4842449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90"/>
          <a:ext cx="11271744" cy="525677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3409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P1: Strategically Source</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561267">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Improve efficiency, gain better visibility into vendor performance, and provide for potential savings and better insight into current and forecasted spend by aggregating and reporting on award, order, and spend data at item and vendor levels across the various agencies, via sophisticated search capabilities.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40550">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Procurement team (buyers and individuals with purchasing authority)</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40550">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User receives and captures data related to vendor transactions, invoices.</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00909">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User understands spending by a category (e.g., high level, granular); information is easily readable, digestible and enables decision making</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71758">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FS1: Automated data capture and storage capabilities (including access to historical images) to collect vendor-related data from various sources (e.g., electronic invoices, contracts), including discussion, or ideally demonstration, of integration across applications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FS2: Robust category management capabilities to support accurate data and reporting (e.g., contractor resource spend).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FS3: Ability to transact in workbooks including pivot-tables, with the ability to track and analyze general spend and usage.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FS4: Ability to generate spending summary reports by product or vendor and freight costs of all incoming/outgoing items separately</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FS5: Ability to configure/tailor standard vendor reports (e.g., SLA tracking, performance dashboards, supplier/vendor scorecards)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FS6: Ability to configure reports to assess vendor performance against predefined metrics/expectations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FS7: Ability to track quantities and spend on various goods and commodities (e.g., toner, paper) across vendors from CMU to identify opportunities for cost savings.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FS8: Ability to track and analyze multi-year contracts with breakdowns for future budget projections.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kern="1200">
                          <a:solidFill>
                            <a:schemeClr val="tx1"/>
                          </a:solidFill>
                          <a:effectLst/>
                          <a:latin typeface="+mn-lt"/>
                          <a:ea typeface="+mn-ea"/>
                          <a:cs typeface="+mn-cs"/>
                        </a:rPr>
                        <a:t>FS9: Ability to manage </a:t>
                      </a:r>
                      <a:r>
                        <a:rPr lang="en-US" sz="1200" u="none" strike="noStrike" kern="1200" baseline="0">
                          <a:solidFill>
                            <a:schemeClr val="tx1"/>
                          </a:solidFill>
                          <a:latin typeface="+mn-lt"/>
                          <a:ea typeface="+mn-ea"/>
                          <a:cs typeface="+mn-cs"/>
                        </a:rPr>
                        <a:t>supplier renewals, including advanced notification of upcoming renewal dates.</a:t>
                      </a:r>
                      <a:endParaRPr lang="en-US" sz="1200" kern="1200">
                        <a:solidFill>
                          <a:schemeClr val="tx1"/>
                        </a:solidFill>
                        <a:effectLst/>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821850">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DocuSign and other Digital Signature solutions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Microsoft Office 365</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027562"/>
                  </a:ext>
                </a:extLst>
              </a:tr>
            </a:tbl>
          </a:graphicData>
        </a:graphic>
      </p:graphicFrame>
    </p:spTree>
    <p:extLst>
      <p:ext uri="{BB962C8B-B14F-4D97-AF65-F5344CB8AC3E}">
        <p14:creationId xmlns:p14="http://schemas.microsoft.com/office/powerpoint/2010/main" val="4248948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D0D1B-04C0-B441-92D0-F68A6E088253}"/>
            </a:ext>
          </a:extLst>
        </p:cNvPr>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B141F8E2-E419-DD63-3736-EBA97373CEB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5" progId="TCLayout.ActiveDocument.1">
                  <p:embed/>
                </p:oleObj>
              </mc:Choice>
              <mc:Fallback>
                <p:oleObj name="think-cell Slide" r:id="rId4" imgW="592" imgH="595" progId="TCLayout.ActiveDocument.1">
                  <p:embed/>
                  <p:pic>
                    <p:nvPicPr>
                      <p:cNvPr id="4" name="Object 3" hidden="1">
                        <a:extLst>
                          <a:ext uri="{FF2B5EF4-FFF2-40B4-BE49-F238E27FC236}">
                            <a16:creationId xmlns:a16="http://schemas.microsoft.com/office/drawing/2014/main" id="{B141F8E2-E419-DD63-3736-EBA97373CEB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DA120A6-4E12-DB2F-D6FA-72FD00962FAD}"/>
              </a:ext>
            </a:extLst>
          </p:cNvPr>
          <p:cNvSpPr>
            <a:spLocks noGrp="1"/>
          </p:cNvSpPr>
          <p:nvPr>
            <p:ph type="title"/>
          </p:nvPr>
        </p:nvSpPr>
        <p:spPr/>
        <p:txBody>
          <a:bodyPr vert="horz"/>
          <a:lstStyle/>
          <a:p>
            <a:r>
              <a:rPr lang="en-US" dirty="0"/>
              <a:t>Use Case Summary</a:t>
            </a:r>
          </a:p>
        </p:txBody>
      </p:sp>
    </p:spTree>
    <p:extLst>
      <p:ext uri="{BB962C8B-B14F-4D97-AF65-F5344CB8AC3E}">
        <p14:creationId xmlns:p14="http://schemas.microsoft.com/office/powerpoint/2010/main" val="2886839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extLst>
              <p:ext uri="{D42A27DB-BD31-4B8C-83A1-F6EECF244321}">
                <p14:modId xmlns:p14="http://schemas.microsoft.com/office/powerpoint/2010/main" val="2178968727"/>
              </p:ext>
            </p:extLst>
          </p:nvPr>
        </p:nvGraphicFramePr>
        <p:xfrm>
          <a:off x="460128" y="997022"/>
          <a:ext cx="11271744" cy="5608390"/>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21423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P2: Purchase Direct/Indirect Materials and Services (1/2)</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480261">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Efficiently develop, submit and approve requests for goods and services, and define the specific parameters to drive the sourcing of these requests (price, vendor, quantity, etc.) and create material /service receipts in order to update the inventory / service fulfillment with the ability to perform incoming material inspections and quality assurance actions for service acceptance to help measure vendor performance.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54250">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Procurement (buyers and individuals with purchasing authority)</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54250">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a:solidFill>
                            <a:schemeClr val="tx1"/>
                          </a:solidFill>
                          <a:cs typeface="Arial"/>
                        </a:rPr>
                        <a:t>Procurement Manager obtains goods/services.</a:t>
                      </a:r>
                      <a:endParaRPr kumimoji="0" lang="en-US" sz="1200" b="0" i="0" u="none" strike="noStrike" kern="1200" cap="none" spc="0" normalizeH="0" baseline="0">
                        <a:ln>
                          <a:noFill/>
                        </a:ln>
                        <a:solidFill>
                          <a:schemeClr val="tx1"/>
                        </a:solidFill>
                        <a:effectLst/>
                        <a:uLnTx/>
                        <a:uFillTx/>
                        <a:latin typeface="+mn-lt"/>
                        <a:ea typeface="굴림"/>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57069">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a:solidFill>
                            <a:schemeClr val="tx1"/>
                          </a:solidFill>
                          <a:cs typeface="Arial"/>
                        </a:rPr>
                        <a:t>Procurement Manager ingests the invoiced goods/services received from various sources, creates material / service requirements forecasts for the planning horizon, and plans material requirements for the future. Procurement manager has option to return materials. </a:t>
                      </a:r>
                      <a:endParaRPr kumimoji="0" lang="en-US" sz="1200" b="0" i="0" u="none" strike="noStrike" kern="1200" cap="none" spc="0" normalizeH="0" baseline="0">
                        <a:ln>
                          <a:noFill/>
                        </a:ln>
                        <a:solidFill>
                          <a:schemeClr val="tx1"/>
                        </a:solidFill>
                        <a:effectLst/>
                        <a:uLnTx/>
                        <a:uFillTx/>
                        <a:latin typeface="+mn-lt"/>
                        <a:ea typeface="굴림"/>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889469">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dirty="0">
                          <a:solidFill>
                            <a:schemeClr val="tx1"/>
                          </a:solidFill>
                          <a:effectLst/>
                          <a:latin typeface="+mn-lt"/>
                        </a:rPr>
                        <a:t>FS1: Manage the talent pool, rate cards and cost benchmarking, rate negotiation and resume comparison, negotiation of contracts and SOWs, resource tracking, tasks and assignments, reporting of deliverables, tracking of SLAs and other commitments, and invoice aggregation and validation.</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dirty="0">
                          <a:solidFill>
                            <a:schemeClr val="tx1"/>
                          </a:solidFill>
                          <a:effectLst/>
                          <a:latin typeface="+mn-lt"/>
                        </a:rPr>
                        <a:t>FS2: Develop, submit and approve requests for goods and services, and define the specific parameters to drive the sourcing of these requests (e.g., price, vendor, quantity). Ability to automate budget validation for requested purchases.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dirty="0">
                          <a:solidFill>
                            <a:schemeClr val="tx1"/>
                          </a:solidFill>
                        </a:rPr>
                        <a:t>FS3: Demonstrate automated workflows for creating and approving POs across AP, Vendor, and purchasing, as well as receiving goods &amp; services via receiving report</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dirty="0">
                          <a:solidFill>
                            <a:schemeClr val="tx1"/>
                          </a:solidFill>
                          <a:effectLst/>
                          <a:latin typeface="+mn-lt"/>
                        </a:rPr>
                        <a:t>FS4: Ability to categorize purchases.</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dirty="0">
                          <a:solidFill>
                            <a:schemeClr val="tx1"/>
                          </a:solidFill>
                          <a:effectLst/>
                          <a:latin typeface="+mn-lt"/>
                        </a:rPr>
                        <a:t>FS5: Ability to assign a single PO to multiple departments.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dirty="0">
                          <a:solidFill>
                            <a:schemeClr val="tx1"/>
                          </a:solidFill>
                        </a:rPr>
                        <a:t>FS6: Support the management of all subscriptions for CMU.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dirty="0">
                          <a:solidFill>
                            <a:schemeClr val="tx1"/>
                          </a:solidFill>
                          <a:effectLst/>
                          <a:latin typeface="+mn-lt"/>
                        </a:rPr>
                        <a:t>FS7: Ability to send payment by charge/credit card for received materials and services. </a:t>
                      </a:r>
                    </a:p>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dirty="0">
                          <a:solidFill>
                            <a:schemeClr val="tx1"/>
                          </a:solidFill>
                          <a:effectLst/>
                          <a:latin typeface="+mn-lt"/>
                        </a:rPr>
                        <a:t>FS8: Ability to ingest the invoiced goods/services received from various sources (e.g., paper based, EDI, email) to initiate the matching and approval process. </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dirty="0">
                          <a:solidFill>
                            <a:schemeClr val="tx1"/>
                          </a:solidFill>
                        </a:rPr>
                        <a:t>FS9: Create material / service requirements forecasts for the planning horizon.</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dirty="0">
                          <a:solidFill>
                            <a:schemeClr val="tx1"/>
                          </a:solidFill>
                          <a:effectLst/>
                          <a:latin typeface="+mn-lt"/>
                        </a:rPr>
                        <a:t>FS10: Ability to process returns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dirty="0">
                          <a:solidFill>
                            <a:schemeClr val="tx1"/>
                          </a:solidFill>
                          <a:effectLst/>
                          <a:latin typeface="+mn-lt"/>
                        </a:rPr>
                        <a:t>FS11: </a:t>
                      </a:r>
                      <a:r>
                        <a:rPr lang="en-US" sz="1200" dirty="0">
                          <a:solidFill>
                            <a:schemeClr val="tx1"/>
                          </a:solidFill>
                        </a:rPr>
                        <a:t>Manage steps to plan material requirements involving upfront planning and ongoing maintenance. </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176802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0128" y="1022231"/>
          <a:ext cx="11271744" cy="1097308"/>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28860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P2: Purchase Direct/Indirect Materials and Services (2/2)</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542567">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Digital Signature solutions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Microsoft Office 365</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027562"/>
                  </a:ext>
                </a:extLst>
              </a:tr>
            </a:tbl>
          </a:graphicData>
        </a:graphic>
      </p:graphicFrame>
    </p:spTree>
    <p:extLst>
      <p:ext uri="{BB962C8B-B14F-4D97-AF65-F5344CB8AC3E}">
        <p14:creationId xmlns:p14="http://schemas.microsoft.com/office/powerpoint/2010/main" val="22100464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90"/>
          <a:ext cx="11271744" cy="5661730"/>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7060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P3: Manage Vendor Relationships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292955">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300"/>
                        </a:spcAft>
                        <a:buClrTx/>
                        <a:buSzTx/>
                        <a:buFont typeface="Wingdings" panose="05000000000000000000" pitchFamily="2" charset="2"/>
                        <a:buNone/>
                        <a:tabLst/>
                        <a:defRPr/>
                      </a:pPr>
                      <a:r>
                        <a:rPr lang="en-US" sz="1200" kern="1200">
                          <a:solidFill>
                            <a:schemeClr val="tx1"/>
                          </a:solidFill>
                        </a:rPr>
                        <a:t>Provide an efficient and standardized vendor evaluation and onboarding solution that streamlines vendor information management and includes vendor self-service, improvements to vendor selection capabilities, enhanced visibility into vendor performance, and reduced supply chain risk.</a:t>
                      </a:r>
                      <a:endParaRPr lang="en-US" sz="1200" kern="120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2836">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spcAft>
                          <a:spcPts val="300"/>
                        </a:spcAft>
                        <a:buFont typeface="Wingdings" panose="05000000000000000000" pitchFamily="2" charset="2"/>
                        <a:buNone/>
                      </a:pPr>
                      <a:r>
                        <a:rPr lang="en-US" sz="1200">
                          <a:solidFill>
                            <a:schemeClr val="tx1"/>
                          </a:solidFill>
                        </a:rPr>
                        <a:t>Procurement (buyers and individuals with purchasing authority), Vendors, Finance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7509">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Vendor self-serves their initial profile and CMU Procurement onboards a new vendor and maintains an up-to-date vendor database.</a:t>
                      </a:r>
                      <a:endParaRPr 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07509">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CMU Procurement </a:t>
                      </a:r>
                      <a:r>
                        <a:rPr lang="en-US" sz="1200">
                          <a:solidFill>
                            <a:schemeClr val="tx1"/>
                          </a:solidFill>
                        </a:rPr>
                        <a:t>ensures vendor is managed effectively via collaboration, performance monitoring, and risk assessments.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044055">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rPr>
                        <a:t>FS1: Manage the entry and update of required Vendor information,</a:t>
                      </a:r>
                      <a:r>
                        <a:rPr lang="en-US" sz="1200" kern="1200" baseline="0">
                          <a:solidFill>
                            <a:schemeClr val="tx1"/>
                          </a:solidFill>
                        </a:rPr>
                        <a:t> including the definition / enforcement of access controls, classification of vendors, approvals for updates, and sufficient edits to prevent duplicates. </a:t>
                      </a:r>
                    </a:p>
                    <a:p>
                      <a:pPr marL="171450" indent="-171450" algn="l" defTabSz="457200" rtl="0" eaLnBrk="1" latinLnBrk="0" hangingPunct="1">
                        <a:lnSpc>
                          <a:spcPct val="100000"/>
                        </a:lnSpc>
                        <a:spcBef>
                          <a:spcPts val="0"/>
                        </a:spcBef>
                        <a:spcAft>
                          <a:spcPts val="300"/>
                        </a:spcAft>
                        <a:buSzTx/>
                        <a:buFont typeface="Wingdings" panose="05000000000000000000" pitchFamily="2" charset="2"/>
                        <a:buChar char="§"/>
                        <a:defRPr/>
                      </a:pPr>
                      <a:r>
                        <a:rPr lang="en-US" sz="1200" kern="1200">
                          <a:solidFill>
                            <a:schemeClr val="tx1"/>
                          </a:solidFill>
                          <a:effectLst/>
                        </a:rPr>
                        <a:t>FS2: Ability to quantitatively assess vendor performance on predefined metrics that are communicated at the onset (i.e., during contract negotiation / pre contract signing) of the relationship (e.g., tailoring vendor performance dashboard reporting, drill down capabilities to get transparency to root causes of poor vendor performance). </a:t>
                      </a:r>
                    </a:p>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effectLst/>
                        </a:rPr>
                        <a:t>FS3: Escalation mechanisms for poor vendor performance or risk incidents (e.g., alert capabilities when below acceptable thresholds).</a:t>
                      </a:r>
                    </a:p>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effectLst/>
                        </a:rPr>
                        <a:t>FS4: Ability to incorporate specific rebates from suppliers as it pertains to order process (e.g., periodic volume discounts, promotional rebates) to provide bottom line expense reduction opportunities.</a:t>
                      </a:r>
                    </a:p>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effectLst/>
                        </a:rPr>
                        <a:t>FS5: Collaboration features for communication and feedback. Ability to promote vendor understanding CMUs expectations and processes, including (but not limited to) FAQ or automated chat responses.</a:t>
                      </a:r>
                    </a:p>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effectLst/>
                        </a:rPr>
                        <a:t>FS6: CMU and self-service vendor registration and profile creation (e.g., using a supplier portal), demonstrating vendor database capabilities and the standardization of CMU information to be used by Vendors.</a:t>
                      </a:r>
                    </a:p>
                    <a:p>
                      <a:pPr marL="171450" indent="-171450" algn="l" defTabSz="457200" rtl="0" eaLnBrk="1" latinLnBrk="0" hangingPunct="1">
                        <a:lnSpc>
                          <a:spcPct val="100000"/>
                        </a:lnSpc>
                        <a:spcBef>
                          <a:spcPts val="0"/>
                        </a:spcBef>
                        <a:spcAft>
                          <a:spcPts val="300"/>
                        </a:spcAft>
                        <a:buSzTx/>
                        <a:buFont typeface="Wingdings" panose="05000000000000000000" pitchFamily="2" charset="2"/>
                        <a:buChar char="§"/>
                        <a:defRPr/>
                      </a:pPr>
                      <a:r>
                        <a:rPr lang="en-US" sz="1200" kern="1200">
                          <a:solidFill>
                            <a:schemeClr val="tx1"/>
                          </a:solidFill>
                          <a:effectLst/>
                        </a:rPr>
                        <a:t>FS7: Vendor document management and compliance tracking.</a:t>
                      </a:r>
                    </a:p>
                    <a:p>
                      <a:pPr marL="171450" indent="-171450" algn="l" defTabSz="457200" rtl="0" eaLnBrk="1" latinLnBrk="0" hangingPunct="1">
                        <a:lnSpc>
                          <a:spcPct val="100000"/>
                        </a:lnSpc>
                        <a:spcBef>
                          <a:spcPts val="0"/>
                        </a:spcBef>
                        <a:spcAft>
                          <a:spcPts val="300"/>
                        </a:spcAft>
                        <a:buSzTx/>
                        <a:buFont typeface="Wingdings" panose="05000000000000000000" pitchFamily="2" charset="2"/>
                        <a:buChar char="§"/>
                        <a:defRPr/>
                      </a:pPr>
                      <a:r>
                        <a:rPr lang="en-US" sz="1200" kern="1200">
                          <a:solidFill>
                            <a:schemeClr val="tx1"/>
                          </a:solidFill>
                          <a:effectLst/>
                        </a:rPr>
                        <a:t>FS8: Risk assessment and monitoring tools to identify potential vendor risk, such as poor previous performance against contractual expectations.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20729">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USBank</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Microsoft Office 365</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027562"/>
                  </a:ext>
                </a:extLst>
              </a:tr>
            </a:tbl>
          </a:graphicData>
        </a:graphic>
      </p:graphicFrame>
    </p:spTree>
    <p:extLst>
      <p:ext uri="{BB962C8B-B14F-4D97-AF65-F5344CB8AC3E}">
        <p14:creationId xmlns:p14="http://schemas.microsoft.com/office/powerpoint/2010/main" val="18958397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91"/>
          <a:ext cx="11271744" cy="5559404"/>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28635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P4: Manage Supplier Contracts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481070">
                <a:tc>
                  <a:txBody>
                    <a:bodyPr/>
                    <a:lstStyle/>
                    <a:p>
                      <a:pPr algn="l"/>
                      <a:r>
                        <a:rPr lang="en-US" sz="1200" b="1">
                          <a:solidFill>
                            <a:schemeClr val="tx1"/>
                          </a:solidFill>
                        </a:rPr>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Provide a collaborative platform to develop and iterate on RFP, T/Cs, scope of services, etc. between procurement and different departments. Efficiently develop contracts, continuously monitor contract status and expiration / milestone dates throughout the contract cycle and provide an online shopping like experience that enables purchasing selection from a customized, shopping cart-enabled interface.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6179">
                <a:tc>
                  <a:txBody>
                    <a:bodyPr/>
                    <a:lstStyle/>
                    <a:p>
                      <a:pPr algn="l"/>
                      <a:r>
                        <a:rPr lang="en-US" sz="1200" b="1">
                          <a:solidFill>
                            <a:schemeClr val="tx1"/>
                          </a:solidFill>
                        </a:rPr>
                        <a:t>Main</a:t>
                      </a:r>
                      <a:r>
                        <a:rPr lang="en-US" sz="1200" b="1" baseline="0">
                          <a:solidFill>
                            <a:schemeClr val="tx1"/>
                          </a:solidFill>
                        </a:rPr>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Purchasing Manager(s), Finance Manager(s), </a:t>
                      </a:r>
                      <a:r>
                        <a:rPr kumimoji="0" lang="en-US" sz="1200" b="0" i="0" u="none" strike="noStrike" kern="1200" cap="none" spc="0" normalizeH="0" baseline="0">
                          <a:ln>
                            <a:noFill/>
                          </a:ln>
                          <a:solidFill>
                            <a:schemeClr val="tx1"/>
                          </a:solidFill>
                          <a:effectLst/>
                          <a:uLnTx/>
                          <a:uFillTx/>
                          <a:latin typeface="+mn-lt"/>
                          <a:ea typeface="굴림" panose="020B0600000101010101" pitchFamily="34" charset="-127"/>
                          <a:cs typeface="Arial"/>
                        </a:rPr>
                        <a:t>Finance Team members (e.g., departmental budgeting staff)</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6179">
                <a:tc>
                  <a:txBody>
                    <a:bodyPr/>
                    <a:lstStyle/>
                    <a:p>
                      <a:pPr algn="l"/>
                      <a:r>
                        <a:rPr lang="en-US" sz="1200" b="1">
                          <a:solidFill>
                            <a:schemeClr val="tx1"/>
                          </a:solidFill>
                        </a:rPr>
                        <a:t>Scenario</a:t>
                      </a:r>
                      <a:r>
                        <a:rPr lang="en-US" sz="1200" b="1" baseline="0">
                          <a:solidFill>
                            <a:schemeClr val="tx1"/>
                          </a:solidFill>
                        </a:rPr>
                        <a:t> Beginning</a:t>
                      </a:r>
                      <a:endParaRPr lang="en-US" sz="1200" b="1">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Finance personnel authors a contract via a pre-populated template and utilizes workflows to support contract negotiations.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43614">
                <a:tc>
                  <a:txBody>
                    <a:bodyPr/>
                    <a:lstStyle/>
                    <a:p>
                      <a:pPr algn="l"/>
                      <a:r>
                        <a:rPr lang="en-US" sz="1200" b="1">
                          <a:solidFill>
                            <a:schemeClr val="tx1"/>
                          </a:solidFill>
                        </a:rPr>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kumimoji="0" lang="en-US" sz="1200" b="0" i="0" u="none" strike="noStrike" kern="1200" cap="none" spc="0" normalizeH="0" baseline="0">
                          <a:ln>
                            <a:noFill/>
                          </a:ln>
                          <a:solidFill>
                            <a:schemeClr val="tx1"/>
                          </a:solidFill>
                          <a:effectLst/>
                          <a:uLnTx/>
                          <a:uFillTx/>
                          <a:latin typeface="+mn-lt"/>
                          <a:ea typeface="굴림"/>
                          <a:cs typeface="Arial"/>
                        </a:rPr>
                        <a:t>Contract status is continuously monitored, and, upon completion, vendor status is continuously monitored for non-performance, insolvency, and/or non-compliance.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580634">
                <a:tc>
                  <a:txBody>
                    <a:bodyPr/>
                    <a:lstStyle/>
                    <a:p>
                      <a:pPr algn="l"/>
                      <a:r>
                        <a:rPr lang="en-US" sz="1200" b="1">
                          <a:solidFill>
                            <a:schemeClr val="tx1"/>
                          </a:solidFill>
                        </a:rPr>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FS1: Support contract document development, including a revision history log, with support for annual updates to T/Cs.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FS2: Provide for a centralized repository of all contracts, as well as all POs against the appropriate contract.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FS3: Automated notification on approaching milestones and contract expiration dates.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FS4: Ability to capture payment schedules, especially for prepayments, with automated reminders/notifications to users.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FS5: Ability to capture the correct usage rate/data across supplier contracts.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FS6: Provide online catalog of preapproved contracts for departments to purchase commodity and other common materials/services, as well as parameters about quantity (unit, dollar) of buy and items available for purchase (e.g., tagging items as consumable vs. not).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FS7: Enable departments to purchase via self service,  particularly for small dollars, with predefined limits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FS8: Provide self-service for departments and vendors to view payment information (e.g., check #, amount, etc.) for completed POs/bills.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FS9: Provide a centralized view of POs issued against contracts across all departments, including status of each PO.</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FS10: Ability to record and track underperformance of current vendors (both on materials/services provided, as well as customer service satisfaction), in order to provide greater compliance and accountability (need data to justify overall rating).</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a:cs typeface="Arial"/>
                        </a:rPr>
                        <a:t>FS11: Ability to track fluctuations in energy cost usage in compliance with state’s energy star.</a:t>
                      </a:r>
                      <a:endParaRPr lang="en-US" sz="1200" u="none" strike="noStrike" kern="1200" baseline="0">
                        <a:solidFill>
                          <a:schemeClr val="tx1"/>
                        </a:solidFill>
                        <a:latin typeface="+mn-lt"/>
                        <a:ea typeface="+mn-ea"/>
                        <a:cs typeface="+mn-cs"/>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697774">
                <a:tc>
                  <a:txBody>
                    <a:bodyPr/>
                    <a:lstStyle/>
                    <a:p>
                      <a:pPr algn="l"/>
                      <a:r>
                        <a:rPr lang="en-US" sz="1200" b="1">
                          <a:solidFill>
                            <a:schemeClr val="tx1"/>
                          </a:solidFill>
                        </a:rPr>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DocuSign</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8759282"/>
                  </a:ext>
                </a:extLst>
              </a:tr>
            </a:tbl>
          </a:graphicData>
        </a:graphic>
      </p:graphicFrame>
    </p:spTree>
    <p:extLst>
      <p:ext uri="{BB962C8B-B14F-4D97-AF65-F5344CB8AC3E}">
        <p14:creationId xmlns:p14="http://schemas.microsoft.com/office/powerpoint/2010/main" val="16854169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91"/>
          <a:ext cx="11271744" cy="5501738"/>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1869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P5: Manage Solicitations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199401">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Management of the creation, publishing, receiving, and evaluating responses and awarding contracts for all types of solicitations. User-friendly system that streamlines document creation, vendor response, and maintains an organized repository for submissions, templates, and other related documents, with automated functionality for scoring and communications related tasks.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CMU Procurement (buyers and individuals with purchasing authority), CMU Finance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0">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Identification of the need for a competitive procurement of materials and/or services. </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Final scoring of vendor responses and determination of the selected vendor to fulfill the requested materials/services. </a:t>
                      </a:r>
                      <a:endParaRPr lang="en-US" sz="1200">
                        <a:solidFill>
                          <a:schemeClr val="tx1"/>
                        </a:solidFill>
                      </a:endParaRP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940015">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FS1: Performs critical solicitation related tasks including but not limited to the creation of the solicitation documents, publishing of the solicitation, responding to vendor questions, and evaluating vendor responses to award contracts for all types of solicitations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FS2: Facilitates the creation and storage of solicitation templates and content and the search / retrieval of solicitation samples/templates through a centralized repository. Please highlight the type of templates provided with the solution.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FS3: Delivers access to a self-service solicitation document database that can provide real-time visibility of pending solicitations, statuses, approval, denials, and requests for revision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FS4: Manages the receipt of vendor proposals through a vendor facing portal that guides the vendor at key steps in the submission process and provides submission requirements throughout the process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FS5: Automated scoring tools based on defined quantitative and qualitative parameters to help evaluate and award vendor proposals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FS6: Generates evaluation reports and allows for procurement personnel to exercise discretion in the score and ranking that is automated to ensure that the evaluation records are well documented in the event of a vendor protest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FS7: Automates and streamlines communication with the vendor community with tools that allow procurement personnel to address communications tied to specific solicitations and/or specific vendors groups (e.g., addendums, pre-bid meetings, job walks)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FS8: Centralizes the receipt, organization, and coordination of responses to vendor Questions &amp; Answers (Q&amp;A) for specific solicitations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u="none" strike="noStrike" kern="1200" baseline="0">
                          <a:solidFill>
                            <a:schemeClr val="tx1"/>
                          </a:solidFill>
                          <a:latin typeface="+mn-lt"/>
                          <a:ea typeface="+mn-ea"/>
                          <a:cs typeface="+mn-cs"/>
                        </a:rPr>
                        <a:t>FS9: Enables procurement staff to manage Q&amp;As and enable intradepartmental socialization, drafting, and approvals prior to answers being published</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99401">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latin typeface="+mn-lt"/>
                        </a:rPr>
                        <a:t>Please describe, or ideally demonstrate, the solution’s pre-build integration tools and APIs with:</a:t>
                      </a:r>
                    </a:p>
                    <a:p>
                      <a:pPr marL="628650" marR="0" lvl="1"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a:solidFill>
                            <a:schemeClr val="tx1"/>
                          </a:solidFill>
                          <a:effectLst/>
                          <a:latin typeface="+mn-lt"/>
                          <a:ea typeface="+mn-ea"/>
                          <a:cs typeface="+mn-cs"/>
                        </a:rPr>
                        <a:t>BidNetDirect. CMU to determine if the RFP would still need to be posted to BidNetDirect under this scenario.</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64837723"/>
                  </a:ext>
                </a:extLst>
              </a:tr>
            </a:tbl>
          </a:graphicData>
        </a:graphic>
      </p:graphicFrame>
    </p:spTree>
    <p:extLst>
      <p:ext uri="{BB962C8B-B14F-4D97-AF65-F5344CB8AC3E}">
        <p14:creationId xmlns:p14="http://schemas.microsoft.com/office/powerpoint/2010/main" val="40021091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7C284-2FB8-9BB5-900D-5DE3889F86FF}"/>
              </a:ext>
            </a:extLst>
          </p:cNvPr>
          <p:cNvSpPr>
            <a:spLocks noGrp="1"/>
          </p:cNvSpPr>
          <p:nvPr>
            <p:ph type="title"/>
          </p:nvPr>
        </p:nvSpPr>
        <p:spPr/>
        <p:txBody>
          <a:bodyPr/>
          <a:lstStyle/>
          <a:p>
            <a:r>
              <a:rPr lang="en-US"/>
              <a:t>Option 2: Use Cases if integrating with, and supplementing, JAGGAER</a:t>
            </a:r>
            <a:endParaRPr lang="en-CA"/>
          </a:p>
        </p:txBody>
      </p:sp>
    </p:spTree>
    <p:extLst>
      <p:ext uri="{BB962C8B-B14F-4D97-AF65-F5344CB8AC3E}">
        <p14:creationId xmlns:p14="http://schemas.microsoft.com/office/powerpoint/2010/main" val="35237988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0128" y="997023"/>
          <a:ext cx="11271744" cy="4227646"/>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32849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P6: Purchase Direct/Indirect Materials and Services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709541">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Efficiently manage a subset of the services procurement activities (not handled by JAGGAER), enable the creation and management of procurement plans, the management/processing of returns, and the management of materials.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6522">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a:ln>
                            <a:noFill/>
                          </a:ln>
                          <a:solidFill>
                            <a:schemeClr val="tx1"/>
                          </a:solidFill>
                          <a:effectLst/>
                          <a:uLnTx/>
                          <a:uFillTx/>
                          <a:latin typeface="+mn-lt"/>
                          <a:ea typeface="굴림"/>
                          <a:cs typeface="Arial"/>
                        </a:rPr>
                        <a:t>Procurement (buyers and individuals with purchasing authority)</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6522">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a:solidFill>
                            <a:schemeClr val="tx1"/>
                          </a:solidFill>
                          <a:cs typeface="Arial"/>
                        </a:rPr>
                        <a:t>Procurement Manager enters into negotiations for a service contract or SOW.</a:t>
                      </a:r>
                      <a:endParaRPr kumimoji="0" lang="en-US" sz="1200" b="0" i="0" u="none" strike="noStrike" kern="1200" cap="none" spc="0" normalizeH="0" baseline="0">
                        <a:ln>
                          <a:noFill/>
                        </a:ln>
                        <a:solidFill>
                          <a:schemeClr val="tx1"/>
                        </a:solidFill>
                        <a:effectLst/>
                        <a:uLnTx/>
                        <a:uFillTx/>
                        <a:latin typeface="+mn-lt"/>
                        <a:ea typeface="굴림"/>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4183">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a:solidFill>
                            <a:schemeClr val="tx1"/>
                          </a:solidFill>
                          <a:cs typeface="Arial"/>
                        </a:rPr>
                        <a:t>Procurement Manager negotiates the contract/SOW, creates material / service requirements forecasts for the planning horizon, and plans material requirements for the future. Procurement manager has option to return materials. </a:t>
                      </a:r>
                      <a:endParaRPr kumimoji="0" lang="en-US" sz="1200" b="0" i="0" u="none" strike="noStrike" kern="1200" cap="none" spc="0" normalizeH="0" baseline="0">
                        <a:ln>
                          <a:noFill/>
                        </a:ln>
                        <a:solidFill>
                          <a:schemeClr val="tx1"/>
                        </a:solidFill>
                        <a:effectLst/>
                        <a:uLnTx/>
                        <a:uFillTx/>
                        <a:latin typeface="+mn-lt"/>
                        <a:ea typeface="굴림"/>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011069">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rtl="0" eaLnBrk="1" latinLnBrk="0" hangingPunct="1">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kern="1200" noProof="0">
                          <a:solidFill>
                            <a:schemeClr val="tx1"/>
                          </a:solidFill>
                          <a:effectLst/>
                          <a:latin typeface="+mn-lt"/>
                        </a:rPr>
                        <a:t>FS1: Manage the negotiation of services contracts and SOWs.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a:solidFill>
                            <a:schemeClr val="tx1"/>
                          </a:solidFill>
                        </a:rPr>
                        <a:t>FS2: Ability Create material / service requirements forecasts for the planning horizon.</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rPr>
                        <a:t>FS3: Ability to process returns</a:t>
                      </a:r>
                    </a:p>
                    <a:p>
                      <a:pPr marL="171450" marR="0" lvl="0" indent="-171450" algn="l" defTabSz="914400" rtl="0" eaLnBrk="1" fontAlgn="auto" latinLnBrk="0" hangingPunct="1">
                        <a:lnSpc>
                          <a:spcPct val="100000"/>
                        </a:lnSpc>
                        <a:spcBef>
                          <a:spcPts val="0"/>
                        </a:spcBef>
                        <a:spcAft>
                          <a:spcPts val="300"/>
                        </a:spcAft>
                        <a:buClr>
                          <a:srgbClr val="000000"/>
                        </a:buClr>
                        <a:buSzTx/>
                        <a:buFont typeface="Wingdings,Sans-Serif" panose="05000000000000000000" pitchFamily="2" charset="2"/>
                        <a:buChar char="§"/>
                        <a:tabLst/>
                        <a:defRPr/>
                      </a:pPr>
                      <a:r>
                        <a:rPr lang="en-US" sz="1200" b="0" i="0" u="none" strike="noStrike" kern="1200" noProof="0">
                          <a:solidFill>
                            <a:schemeClr val="tx1"/>
                          </a:solidFill>
                          <a:effectLst/>
                          <a:latin typeface="+mn-lt"/>
                        </a:rPr>
                        <a:t>FS4: </a:t>
                      </a:r>
                      <a:r>
                        <a:rPr lang="en-US" sz="1200">
                          <a:solidFill>
                            <a:schemeClr val="tx1"/>
                          </a:solidFill>
                        </a:rPr>
                        <a:t>Manage steps to plan material requirements involving upfront planning and ongoing maintenance. </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1011069">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JAGGEAR (which will manage all other aspects of services procurement and the majority of the purchasing process, including requisition creation &amp; approval, PO creation &amp; approval, receipt of goods and services, quality checks, and receipt of invoices)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Digital Signature solutions</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Microsoft Office 365</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20060269"/>
                  </a:ext>
                </a:extLst>
              </a:tr>
            </a:tbl>
          </a:graphicData>
        </a:graphic>
      </p:graphicFrame>
    </p:spTree>
    <p:extLst>
      <p:ext uri="{BB962C8B-B14F-4D97-AF65-F5344CB8AC3E}">
        <p14:creationId xmlns:p14="http://schemas.microsoft.com/office/powerpoint/2010/main" val="25324460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B0BEB3-298F-A13D-DB39-760677267823}"/>
              </a:ext>
            </a:extLst>
          </p:cNvPr>
          <p:cNvGraphicFramePr>
            <a:graphicFrameLocks noGrp="1"/>
          </p:cNvGraphicFramePr>
          <p:nvPr/>
        </p:nvGraphicFramePr>
        <p:xfrm>
          <a:off x="461469" y="852490"/>
          <a:ext cx="11271744" cy="5074990"/>
        </p:xfrm>
        <a:graphic>
          <a:graphicData uri="http://schemas.openxmlformats.org/drawingml/2006/table">
            <a:tbl>
              <a:tblPr firstRow="1" bandRow="1">
                <a:tableStyleId>{3B4B98B0-60AC-42C2-AFA5-B58CD77FA1E5}</a:tableStyleId>
              </a:tblPr>
              <a:tblGrid>
                <a:gridCol w="1769301">
                  <a:extLst>
                    <a:ext uri="{9D8B030D-6E8A-4147-A177-3AD203B41FA5}">
                      <a16:colId xmlns:a16="http://schemas.microsoft.com/office/drawing/2014/main" val="20000"/>
                    </a:ext>
                  </a:extLst>
                </a:gridCol>
                <a:gridCol w="9502443">
                  <a:extLst>
                    <a:ext uri="{9D8B030D-6E8A-4147-A177-3AD203B41FA5}">
                      <a16:colId xmlns:a16="http://schemas.microsoft.com/office/drawing/2014/main" val="20001"/>
                    </a:ext>
                  </a:extLst>
                </a:gridCol>
              </a:tblGrid>
              <a:tr h="17060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900">
                          <a:solidFill>
                            <a:schemeClr val="bg1"/>
                          </a:solidFill>
                        </a:rPr>
                        <a:t>P7: Manage Vendor Relationships</a:t>
                      </a: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solidFill>
                      <a:schemeClr val="accent2"/>
                    </a:solidFill>
                  </a:tcPr>
                </a:tc>
                <a:extLst>
                  <a:ext uri="{0D108BD9-81ED-4DB2-BD59-A6C34878D82A}">
                    <a16:rowId xmlns:a16="http://schemas.microsoft.com/office/drawing/2014/main" val="10000"/>
                  </a:ext>
                </a:extLst>
              </a:tr>
              <a:tr h="292955">
                <a:tc>
                  <a:txBody>
                    <a:bodyPr/>
                    <a:lstStyle/>
                    <a:p>
                      <a:pPr algn="l"/>
                      <a:r>
                        <a:rPr lang="en-US" sz="1200" b="1"/>
                        <a:t>Business Outcome</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300"/>
                        </a:spcAft>
                        <a:buClrTx/>
                        <a:buSzTx/>
                        <a:buFont typeface="Wingdings" panose="05000000000000000000" pitchFamily="2" charset="2"/>
                        <a:buNone/>
                        <a:tabLst/>
                        <a:defRPr/>
                      </a:pPr>
                      <a:r>
                        <a:rPr lang="en-US" sz="1200" kern="1200">
                          <a:solidFill>
                            <a:schemeClr val="tx1"/>
                          </a:solidFill>
                        </a:rPr>
                        <a:t>Provide an efficient and standardized vendor evaluation solution that streamlines vendor information management, enhances visibility into vendor performance, and reduces supply chain risk.</a:t>
                      </a:r>
                      <a:endParaRPr lang="en-US" sz="1200" kern="120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2836">
                <a:tc>
                  <a:txBody>
                    <a:bodyPr/>
                    <a:lstStyle/>
                    <a:p>
                      <a:pPr algn="l"/>
                      <a:r>
                        <a:rPr lang="en-US" sz="1200" b="1"/>
                        <a:t>Main</a:t>
                      </a:r>
                      <a:r>
                        <a:rPr lang="en-US" sz="1200" b="1" baseline="0"/>
                        <a:t> “Actor(s)”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spcAft>
                          <a:spcPts val="300"/>
                        </a:spcAft>
                        <a:buFont typeface="Wingdings" panose="05000000000000000000" pitchFamily="2" charset="2"/>
                        <a:buNone/>
                      </a:pPr>
                      <a:r>
                        <a:rPr lang="en-US" sz="1200">
                          <a:solidFill>
                            <a:schemeClr val="tx1"/>
                          </a:solidFill>
                        </a:rPr>
                        <a:t>Procurement (buyers and individuals with purchasing authority), Vendors, Finance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7509">
                <a:tc>
                  <a:txBody>
                    <a:bodyPr/>
                    <a:lstStyle/>
                    <a:p>
                      <a:pPr algn="l"/>
                      <a:r>
                        <a:rPr lang="en-US" sz="1200" b="1"/>
                        <a:t>Scenario</a:t>
                      </a:r>
                      <a:r>
                        <a:rPr lang="en-US" sz="1200" b="1" baseline="0"/>
                        <a:t> Beginning</a:t>
                      </a:r>
                      <a:endParaRPr lang="en-US" sz="1200" b="1"/>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CMU Procurement maintains an up-to-date vendor database.</a:t>
                      </a:r>
                      <a:endParaRPr 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07509">
                <a:tc>
                  <a:txBody>
                    <a:bodyPr/>
                    <a:lstStyle/>
                    <a:p>
                      <a:pPr algn="l"/>
                      <a:r>
                        <a:rPr lang="en-US" sz="1200" b="1"/>
                        <a:t>Scenario End</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300"/>
                        </a:spcAft>
                      </a:pPr>
                      <a:r>
                        <a:rPr lang="en-US" sz="1200" kern="1200">
                          <a:solidFill>
                            <a:schemeClr val="tx1"/>
                          </a:solidFill>
                        </a:rPr>
                        <a:t>CMU Procurement </a:t>
                      </a:r>
                      <a:r>
                        <a:rPr lang="en-US" sz="1200">
                          <a:solidFill>
                            <a:schemeClr val="tx1"/>
                          </a:solidFill>
                        </a:rPr>
                        <a:t>ensures vendor is managed effectively via collaboration, performance monitoring, and risk assessments.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044055">
                <a:tc>
                  <a:txBody>
                    <a:bodyPr/>
                    <a:lstStyle/>
                    <a:p>
                      <a:pPr algn="l"/>
                      <a:r>
                        <a:rPr lang="en-US" sz="1200" b="1"/>
                        <a:t>How Business Outcome will be Fulfilled through Vendor Feature Sets (FS)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rPr>
                        <a:t>FS1: Manage the entry and update of required Vendor information,</a:t>
                      </a:r>
                      <a:r>
                        <a:rPr lang="en-US" sz="1200" kern="1200" baseline="0">
                          <a:solidFill>
                            <a:schemeClr val="tx1"/>
                          </a:solidFill>
                        </a:rPr>
                        <a:t> including the definition / enforcement of access controls, classification of vendors, approvals for updates, and sufficient edits to prevent duplicates. </a:t>
                      </a:r>
                    </a:p>
                    <a:p>
                      <a:pPr marL="171450" indent="-171450" algn="l" defTabSz="457200" rtl="0" eaLnBrk="1" latinLnBrk="0" hangingPunct="1">
                        <a:lnSpc>
                          <a:spcPct val="100000"/>
                        </a:lnSpc>
                        <a:spcBef>
                          <a:spcPts val="0"/>
                        </a:spcBef>
                        <a:spcAft>
                          <a:spcPts val="300"/>
                        </a:spcAft>
                        <a:buSzTx/>
                        <a:buFont typeface="Wingdings" panose="05000000000000000000" pitchFamily="2" charset="2"/>
                        <a:buChar char="§"/>
                        <a:defRPr/>
                      </a:pPr>
                      <a:r>
                        <a:rPr lang="en-US" sz="1200" kern="1200">
                          <a:solidFill>
                            <a:schemeClr val="tx1"/>
                          </a:solidFill>
                          <a:effectLst/>
                        </a:rPr>
                        <a:t>FS2: Ability to quantitatively assess vendor performance on predefined metrics that are communicated at the onset (i.e., during contract negotiation / pre contract signing) of the relationship (e.g., tailoring vendor performance dashboard reporting, drill down capabilities to get transparency to root causes of poor vendor performance). </a:t>
                      </a:r>
                    </a:p>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effectLst/>
                        </a:rPr>
                        <a:t>FS3: Escalation mechanisms for poor vendor performance or risk incidents (e.g., alert capabilities when below acceptable thresholds).</a:t>
                      </a:r>
                    </a:p>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effectLst/>
                        </a:rPr>
                        <a:t>FS4: Ability to incorporate specific rebates from suppliers as it pertains to order process (e.g., periodic volume discounts, promotional rebates) to provide bottom line expense reduction opportunities.</a:t>
                      </a:r>
                    </a:p>
                    <a:p>
                      <a:pPr marL="171450" marR="0" lvl="0" indent="-171450" algn="l" defTabSz="4572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lang="en-US" sz="1200" kern="1200">
                          <a:solidFill>
                            <a:schemeClr val="tx1"/>
                          </a:solidFill>
                          <a:effectLst/>
                        </a:rPr>
                        <a:t>FS5: Collaboration features for communication and feedback. Ability to promote vendor understanding CMUs expectations and processes, including (but not limited to) FAQ or automated chat responses.</a:t>
                      </a:r>
                    </a:p>
                    <a:p>
                      <a:pPr marL="171450" indent="-171450" algn="l" defTabSz="457200" rtl="0" eaLnBrk="1" latinLnBrk="0" hangingPunct="1">
                        <a:lnSpc>
                          <a:spcPct val="100000"/>
                        </a:lnSpc>
                        <a:spcBef>
                          <a:spcPts val="0"/>
                        </a:spcBef>
                        <a:spcAft>
                          <a:spcPts val="300"/>
                        </a:spcAft>
                        <a:buSzTx/>
                        <a:buFont typeface="Wingdings" panose="05000000000000000000" pitchFamily="2" charset="2"/>
                        <a:buChar char="§"/>
                        <a:defRPr/>
                      </a:pPr>
                      <a:r>
                        <a:rPr lang="en-US" sz="1200" kern="1200">
                          <a:solidFill>
                            <a:schemeClr val="tx1"/>
                          </a:solidFill>
                          <a:effectLst/>
                        </a:rPr>
                        <a:t>FS6: Risk assessment and monitoring tools to identify potential vendor risk, such as poor previous performance against contractual expectations.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20729">
                <a:tc>
                  <a:txBody>
                    <a:bodyPr/>
                    <a:lstStyle/>
                    <a:p>
                      <a:pPr algn="l"/>
                      <a:r>
                        <a:rPr lang="en-US" sz="1200" b="1"/>
                        <a:t>Vendor Solution-Ready Integration tools/APIs</a:t>
                      </a:r>
                    </a:p>
                  </a:txBody>
                  <a:tcPr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lvl="0"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Please describe, or ideally demonstrate, the solution’s pre-build integration tools and APIs with:</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b="0" i="0" u="none" strike="noStrike" noProof="0">
                          <a:solidFill>
                            <a:schemeClr val="tx1"/>
                          </a:solidFill>
                          <a:latin typeface="+mn-lt"/>
                        </a:rPr>
                        <a:t>JAGGEAR (which will facilitate vendor onboarding and track vendor compliance).</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USBank</a:t>
                      </a:r>
                    </a:p>
                    <a:p>
                      <a:pPr marL="628650" lvl="1" indent="-171450" algn="l">
                        <a:lnSpc>
                          <a:spcPct val="100000"/>
                        </a:lnSpc>
                        <a:spcBef>
                          <a:spcPts val="0"/>
                        </a:spcBef>
                        <a:spcAft>
                          <a:spcPts val="300"/>
                        </a:spcAft>
                        <a:buClr>
                          <a:srgbClr val="000000"/>
                        </a:buClr>
                        <a:buSzTx/>
                        <a:buFont typeface="Wingdings,Sans-Serif" panose="05000000000000000000" pitchFamily="2" charset="2"/>
                        <a:buChar char="§"/>
                      </a:pPr>
                      <a:r>
                        <a:rPr lang="en-US" sz="1200"/>
                        <a:t>Microsoft Office 365</a:t>
                      </a:r>
                      <a:endParaRPr lang="en-US" sz="1200" b="0" i="0" u="none" strike="noStrike" noProof="0">
                        <a:solidFill>
                          <a:schemeClr val="tx1"/>
                        </a:solidFill>
                        <a:latin typeface="+mn-lt"/>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1027562"/>
                  </a:ext>
                </a:extLst>
              </a:tr>
            </a:tbl>
          </a:graphicData>
        </a:graphic>
      </p:graphicFrame>
    </p:spTree>
    <p:extLst>
      <p:ext uri="{BB962C8B-B14F-4D97-AF65-F5344CB8AC3E}">
        <p14:creationId xmlns:p14="http://schemas.microsoft.com/office/powerpoint/2010/main" val="1714350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0082-6710-80B7-B1B9-E237A27E6126}"/>
              </a:ext>
            </a:extLst>
          </p:cNvPr>
          <p:cNvSpPr>
            <a:spLocks noGrp="1"/>
          </p:cNvSpPr>
          <p:nvPr>
            <p:ph type="title"/>
          </p:nvPr>
        </p:nvSpPr>
        <p:spPr>
          <a:xfrm>
            <a:off x="457200" y="366713"/>
            <a:ext cx="11276013" cy="526688"/>
          </a:xfrm>
        </p:spPr>
        <p:txBody>
          <a:bodyPr/>
          <a:lstStyle/>
          <a:p>
            <a:r>
              <a:rPr lang="en-US" dirty="0"/>
              <a:t>Finance Use Cases Index (1 of 2)</a:t>
            </a:r>
            <a:br>
              <a:rPr lang="en-US" dirty="0"/>
            </a:br>
            <a:endParaRPr lang="en-US" sz="1600" dirty="0">
              <a:solidFill>
                <a:schemeClr val="accent4"/>
              </a:solidFill>
            </a:endParaRPr>
          </a:p>
        </p:txBody>
      </p:sp>
      <p:graphicFrame>
        <p:nvGraphicFramePr>
          <p:cNvPr id="3" name="Table 2">
            <a:extLst>
              <a:ext uri="{FF2B5EF4-FFF2-40B4-BE49-F238E27FC236}">
                <a16:creationId xmlns:a16="http://schemas.microsoft.com/office/drawing/2014/main" id="{B73E5C19-2C59-A22B-74EE-6684AC9696B2}"/>
              </a:ext>
            </a:extLst>
          </p:cNvPr>
          <p:cNvGraphicFramePr>
            <a:graphicFrameLocks noGrp="1"/>
          </p:cNvGraphicFramePr>
          <p:nvPr>
            <p:extLst>
              <p:ext uri="{D42A27DB-BD31-4B8C-83A1-F6EECF244321}">
                <p14:modId xmlns:p14="http://schemas.microsoft.com/office/powerpoint/2010/main" val="2883787491"/>
              </p:ext>
            </p:extLst>
          </p:nvPr>
        </p:nvGraphicFramePr>
        <p:xfrm>
          <a:off x="457201" y="941026"/>
          <a:ext cx="11163299" cy="5153531"/>
        </p:xfrm>
        <a:graphic>
          <a:graphicData uri="http://schemas.openxmlformats.org/drawingml/2006/table">
            <a:tbl>
              <a:tblPr firstRow="1" bandRow="1">
                <a:tableStyleId>{B301B821-A1FF-4177-AEE7-76D212191A09}</a:tableStyleId>
              </a:tblPr>
              <a:tblGrid>
                <a:gridCol w="2352675">
                  <a:extLst>
                    <a:ext uri="{9D8B030D-6E8A-4147-A177-3AD203B41FA5}">
                      <a16:colId xmlns:a16="http://schemas.microsoft.com/office/drawing/2014/main" val="40014694"/>
                    </a:ext>
                  </a:extLst>
                </a:gridCol>
                <a:gridCol w="8810624">
                  <a:extLst>
                    <a:ext uri="{9D8B030D-6E8A-4147-A177-3AD203B41FA5}">
                      <a16:colId xmlns:a16="http://schemas.microsoft.com/office/drawing/2014/main" val="3468495897"/>
                    </a:ext>
                  </a:extLst>
                </a:gridCol>
              </a:tblGrid>
              <a:tr h="529927">
                <a:tc>
                  <a:txBody>
                    <a:bodyPr/>
                    <a:lstStyle/>
                    <a:p>
                      <a:pPr algn="ctr"/>
                      <a:r>
                        <a:rPr lang="en-US" sz="1200" baseline="0">
                          <a:solidFill>
                            <a:schemeClr val="bg1"/>
                          </a:solidFill>
                        </a:rPr>
                        <a:t>Capability Area</a:t>
                      </a:r>
                      <a:endParaRPr lang="en-US" sz="1200">
                        <a:solidFill>
                          <a:schemeClr val="bg1"/>
                        </a:solidFill>
                      </a:endParaRPr>
                    </a:p>
                  </a:txBody>
                  <a:tcPr anchor="ctr">
                    <a:solidFill>
                      <a:schemeClr val="accent1"/>
                    </a:solidFill>
                  </a:tcPr>
                </a:tc>
                <a:tc>
                  <a:txBody>
                    <a:bodyPr/>
                    <a:lstStyle/>
                    <a:p>
                      <a:pPr algn="ctr"/>
                      <a:r>
                        <a:rPr lang="en-US" sz="1200">
                          <a:solidFill>
                            <a:schemeClr val="bg1"/>
                          </a:solidFill>
                        </a:rPr>
                        <a:t>Use Case Focus</a:t>
                      </a:r>
                    </a:p>
                  </a:txBody>
                  <a:tcPr anchor="ctr">
                    <a:solidFill>
                      <a:schemeClr val="accent1"/>
                    </a:solidFill>
                  </a:tcPr>
                </a:tc>
                <a:extLst>
                  <a:ext uri="{0D108BD9-81ED-4DB2-BD59-A6C34878D82A}">
                    <a16:rowId xmlns:a16="http://schemas.microsoft.com/office/drawing/2014/main" val="817028240"/>
                  </a:ext>
                </a:extLst>
              </a:tr>
              <a:tr h="993611">
                <a:tc>
                  <a:txBody>
                    <a:bodyPr/>
                    <a:lstStyle/>
                    <a:p>
                      <a:pPr marL="0" marR="0" lvl="0" algn="ctr">
                        <a:lnSpc>
                          <a:spcPct val="107000"/>
                        </a:lnSpc>
                        <a:spcBef>
                          <a:spcPts val="0"/>
                        </a:spcBef>
                        <a:spcAft>
                          <a:spcPts val="800"/>
                        </a:spcAft>
                        <a:buNone/>
                      </a:pPr>
                      <a:r>
                        <a:rPr lang="en-US" sz="1200" b="1" i="0" u="none" strike="noStrike" kern="1200">
                          <a:solidFill>
                            <a:schemeClr val="tx1"/>
                          </a:solidFill>
                          <a:effectLst/>
                          <a:latin typeface="+mn-lt"/>
                          <a:ea typeface="+mn-ea"/>
                          <a:cs typeface="+mn-cs"/>
                        </a:rPr>
                        <a:t>Perform General Accounting</a:t>
                      </a:r>
                      <a:endParaRPr lang="en-US" altLang="en-US" sz="1200" b="1"/>
                    </a:p>
                  </a:txBody>
                  <a:tcPr anchor="ctr"/>
                </a:tc>
                <a:tc>
                  <a:txBody>
                    <a:bodyPr/>
                    <a:lstStyle/>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i="0" u="none" strike="noStrike" kern="1200" cap="none" spc="0" normalizeH="0" baseline="0" noProof="0">
                          <a:ln>
                            <a:noFill/>
                          </a:ln>
                          <a:solidFill>
                            <a:prstClr val="black"/>
                          </a:solidFill>
                          <a:effectLst/>
                          <a:uLnTx/>
                          <a:uFillTx/>
                          <a:latin typeface="+mn-lt"/>
                          <a:ea typeface="+mn-ea"/>
                          <a:cs typeface="+mn-cs"/>
                        </a:rPr>
                        <a:t>F1</a:t>
                      </a:r>
                      <a:r>
                        <a:rPr lang="en-US" sz="1200" b="0" i="0" u="none" strike="noStrike" kern="1200" cap="none" spc="0" normalizeH="0" baseline="0" noProof="0">
                          <a:ln>
                            <a:noFill/>
                          </a:ln>
                          <a:solidFill>
                            <a:prstClr val="black"/>
                          </a:solidFill>
                          <a:effectLst/>
                          <a:uLnTx/>
                          <a:uFillTx/>
                          <a:latin typeface="+mn-lt"/>
                          <a:ea typeface="+mn-ea"/>
                          <a:cs typeface="+mn-cs"/>
                        </a:rPr>
                        <a:t>: </a:t>
                      </a:r>
                      <a:r>
                        <a:rPr lang="en-US" sz="1200" b="0" i="0" u="none" strike="noStrike" kern="1200" cap="none" spc="0" normalizeH="0" baseline="0" noProof="0">
                          <a:ln>
                            <a:noFill/>
                          </a:ln>
                          <a:solidFill>
                            <a:prstClr val="black"/>
                          </a:solidFill>
                          <a:effectLst/>
                          <a:uLnTx/>
                          <a:uFillTx/>
                        </a:rPr>
                        <a:t>Provide a standardized, automated accounting process that allows for efficient processing of business transactions and includes an improved user experience and the minimization of manual processes. Improve availability of accurate and timely financial data and reporting</a:t>
                      </a:r>
                      <a:r>
                        <a:rPr lang="en-US" sz="1200" b="0" i="0" u="none" strike="noStrike" kern="1200" cap="none" spc="0" normalizeH="0" baseline="0" noProof="0">
                          <a:ln>
                            <a:noFill/>
                          </a:ln>
                          <a:solidFill>
                            <a:prstClr val="black"/>
                          </a:solidFill>
                          <a:effectLst/>
                          <a:uLnTx/>
                          <a:uFillTx/>
                          <a:latin typeface="+mn-lt"/>
                          <a:ea typeface="+mn-ea"/>
                          <a:cs typeface="+mn-cs"/>
                        </a:rPr>
                        <a:t>.</a:t>
                      </a:r>
                    </a:p>
                  </a:txBody>
                  <a:tcPr marL="6350" marR="6350" marT="6350" marB="0" anchor="ctr"/>
                </a:tc>
                <a:extLst>
                  <a:ext uri="{0D108BD9-81ED-4DB2-BD59-A6C34878D82A}">
                    <a16:rowId xmlns:a16="http://schemas.microsoft.com/office/drawing/2014/main" val="165279191"/>
                  </a:ext>
                </a:extLst>
              </a:tr>
              <a:tr h="649159">
                <a:tc>
                  <a:txBody>
                    <a:bodyPr/>
                    <a:lstStyle/>
                    <a:p>
                      <a:pPr marL="0" marR="0" lvl="0" indent="0" algn="ctr" rtl="0">
                        <a:lnSpc>
                          <a:spcPct val="100000"/>
                        </a:lnSpc>
                        <a:spcBef>
                          <a:spcPts val="0"/>
                        </a:spcBef>
                        <a:spcAft>
                          <a:spcPts val="0"/>
                        </a:spcAft>
                        <a:buClrTx/>
                        <a:buSzTx/>
                        <a:buFontTx/>
                        <a:buNone/>
                      </a:pPr>
                      <a:r>
                        <a:rPr lang="en-US" altLang="en-US" sz="1200" b="1"/>
                        <a:t>Perform Period Close</a:t>
                      </a:r>
                      <a:endParaRPr lang="en-US" sz="1200" b="1" i="0" u="none" strike="noStrike" kern="1200" noProof="0">
                        <a:solidFill>
                          <a:schemeClr val="tx1"/>
                        </a:solidFill>
                        <a:effectLst/>
                        <a:latin typeface="+mn-lt"/>
                      </a:endParaRPr>
                    </a:p>
                  </a:txBody>
                  <a:tcPr anchor="ctr"/>
                </a:tc>
                <a:tc>
                  <a:txBody>
                    <a:bodyPr/>
                    <a:lstStyle/>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u="none" strike="noStrike" kern="1200" baseline="0">
                          <a:solidFill>
                            <a:schemeClr val="tx1"/>
                          </a:solidFill>
                          <a:latin typeface="+mn-lt"/>
                          <a:ea typeface="+mn-ea"/>
                          <a:cs typeface="+mn-cs"/>
                        </a:rPr>
                        <a:t>F2</a:t>
                      </a:r>
                      <a:r>
                        <a:rPr kumimoji="0" lang="en-US" sz="1200" u="none" strike="noStrike" kern="1200" baseline="0">
                          <a:solidFill>
                            <a:schemeClr val="tx1"/>
                          </a:solidFill>
                          <a:latin typeface="+mn-lt"/>
                          <a:ea typeface="+mn-ea"/>
                          <a:cs typeface="+mn-cs"/>
                        </a:rPr>
                        <a:t>: </a:t>
                      </a:r>
                      <a:r>
                        <a:rPr lang="en-US" sz="1200" u="none" strike="noStrike" kern="1200" baseline="0">
                          <a:solidFill>
                            <a:schemeClr val="tx1"/>
                          </a:solidFill>
                          <a:latin typeface="+mn-lt"/>
                          <a:ea typeface="+mn-ea"/>
                          <a:cs typeface="+mn-cs"/>
                        </a:rPr>
                        <a:t>Ability to quickly, accurately </a:t>
                      </a:r>
                      <a:r>
                        <a:rPr kumimoji="0" lang="en-US" sz="1200" u="none" strike="noStrike" kern="1200" baseline="0">
                          <a:solidFill>
                            <a:schemeClr val="tx1"/>
                          </a:solidFill>
                          <a:latin typeface="+mn-lt"/>
                          <a:ea typeface="+mn-ea"/>
                          <a:cs typeface="+mn-cs"/>
                        </a:rPr>
                        <a:t>and </a:t>
                      </a:r>
                      <a:r>
                        <a:rPr lang="en-US" sz="1200" u="none" strike="noStrike" kern="1200" baseline="0">
                          <a:solidFill>
                            <a:schemeClr val="tx1"/>
                          </a:solidFill>
                          <a:latin typeface="+mn-lt"/>
                          <a:ea typeface="+mn-ea"/>
                          <a:cs typeface="+mn-cs"/>
                        </a:rPr>
                        <a:t>efficiently close the books </a:t>
                      </a:r>
                      <a:r>
                        <a:rPr kumimoji="0" lang="en-US" sz="1200" u="none" strike="noStrike" kern="1200" baseline="0">
                          <a:solidFill>
                            <a:schemeClr val="tx1"/>
                          </a:solidFill>
                          <a:latin typeface="+mn-lt"/>
                          <a:ea typeface="+mn-ea"/>
                          <a:cs typeface="+mn-cs"/>
                        </a:rPr>
                        <a:t>and </a:t>
                      </a:r>
                      <a:r>
                        <a:rPr lang="en-US" sz="1200" u="none" strike="noStrike" kern="1200" baseline="0">
                          <a:solidFill>
                            <a:schemeClr val="tx1"/>
                          </a:solidFill>
                          <a:latin typeface="+mn-lt"/>
                          <a:ea typeface="+mn-ea"/>
                          <a:cs typeface="+mn-cs"/>
                        </a:rPr>
                        <a:t>produce reports reflecting the financial position </a:t>
                      </a:r>
                      <a:r>
                        <a:rPr kumimoji="0" lang="en-US" sz="1200" u="none" strike="noStrike" kern="1200" baseline="0">
                          <a:solidFill>
                            <a:schemeClr val="tx1"/>
                          </a:solidFill>
                          <a:latin typeface="+mn-lt"/>
                          <a:ea typeface="+mn-ea"/>
                          <a:cs typeface="+mn-cs"/>
                        </a:rPr>
                        <a:t>and changes</a:t>
                      </a:r>
                      <a:r>
                        <a:rPr lang="en-US" sz="1200" u="none" strike="noStrike" kern="1200" baseline="0">
                          <a:solidFill>
                            <a:schemeClr val="tx1"/>
                          </a:solidFill>
                          <a:latin typeface="+mn-lt"/>
                          <a:ea typeface="+mn-ea"/>
                          <a:cs typeface="+mn-cs"/>
                        </a:rPr>
                        <a:t> in financial position and performance</a:t>
                      </a:r>
                      <a:r>
                        <a:rPr kumimoji="0" lang="en-US" sz="1200" u="none" strike="noStrike" kern="1200" baseline="0">
                          <a:solidFill>
                            <a:schemeClr val="tx1"/>
                          </a:solidFill>
                          <a:latin typeface="+mn-lt"/>
                          <a:ea typeface="+mn-ea"/>
                          <a:cs typeface="+mn-cs"/>
                        </a:rPr>
                        <a:t>. </a:t>
                      </a:r>
                      <a:r>
                        <a:rPr lang="en-US" sz="1200" u="none" strike="noStrike" kern="1200" baseline="0">
                          <a:solidFill>
                            <a:schemeClr val="tx1"/>
                          </a:solidFill>
                          <a:latin typeface="+mn-lt"/>
                          <a:ea typeface="+mn-ea"/>
                          <a:cs typeface="+mn-cs"/>
                        </a:rPr>
                        <a:t>This includes the adoption </a:t>
                      </a:r>
                      <a:r>
                        <a:rPr kumimoji="0" lang="en-US" sz="1200" u="none" strike="noStrike" kern="1200" baseline="0">
                          <a:solidFill>
                            <a:schemeClr val="tx1"/>
                          </a:solidFill>
                          <a:latin typeface="+mn-lt"/>
                          <a:ea typeface="+mn-ea"/>
                          <a:cs typeface="+mn-cs"/>
                        </a:rPr>
                        <a:t>of </a:t>
                      </a:r>
                      <a:r>
                        <a:rPr lang="en-US" sz="1200" u="none" strike="noStrike" kern="1200" baseline="0">
                          <a:solidFill>
                            <a:schemeClr val="tx1"/>
                          </a:solidFill>
                          <a:latin typeface="+mn-lt"/>
                          <a:ea typeface="+mn-ea"/>
                          <a:cs typeface="+mn-cs"/>
                        </a:rPr>
                        <a:t>leading processes available in a modern ERP</a:t>
                      </a:r>
                      <a:r>
                        <a:rPr kumimoji="0" lang="en-US" sz="1200" u="none" strike="noStrike" kern="1200" baseline="0">
                          <a:solidFill>
                            <a:schemeClr val="tx1"/>
                          </a:solidFill>
                          <a:latin typeface="+mn-lt"/>
                          <a:ea typeface="+mn-ea"/>
                          <a:cs typeface="+mn-cs"/>
                        </a:rPr>
                        <a:t>, </a:t>
                      </a:r>
                      <a:r>
                        <a:rPr lang="en-US" sz="1200" u="none" strike="noStrike" kern="1200" baseline="0">
                          <a:solidFill>
                            <a:schemeClr val="tx1"/>
                          </a:solidFill>
                          <a:latin typeface="+mn-lt"/>
                          <a:ea typeface="+mn-ea"/>
                          <a:cs typeface="+mn-cs"/>
                        </a:rPr>
                        <a:t>including improved management </a:t>
                      </a:r>
                      <a:r>
                        <a:rPr kumimoji="0" lang="en-US" sz="1200" u="none" strike="noStrike" kern="1200" baseline="0">
                          <a:solidFill>
                            <a:schemeClr val="tx1"/>
                          </a:solidFill>
                          <a:latin typeface="+mn-lt"/>
                          <a:ea typeface="+mn-ea"/>
                          <a:cs typeface="+mn-cs"/>
                        </a:rPr>
                        <a:t>of</a:t>
                      </a:r>
                      <a:r>
                        <a:rPr lang="en-US" sz="1200" u="none" strike="noStrike" kern="1200" baseline="0">
                          <a:solidFill>
                            <a:schemeClr val="tx1"/>
                          </a:solidFill>
                          <a:latin typeface="+mn-lt"/>
                          <a:ea typeface="+mn-ea"/>
                          <a:cs typeface="+mn-cs"/>
                        </a:rPr>
                        <a:t> financial data</a:t>
                      </a:r>
                      <a:r>
                        <a:rPr kumimoji="0" lang="en-US" sz="1200" u="none" strike="noStrike" kern="1200" baseline="0">
                          <a:solidFill>
                            <a:schemeClr val="tx1"/>
                          </a:solidFill>
                          <a:latin typeface="+mn-lt"/>
                          <a:ea typeface="+mn-ea"/>
                          <a:cs typeface="+mn-cs"/>
                        </a:rPr>
                        <a:t>, </a:t>
                      </a:r>
                      <a:r>
                        <a:rPr lang="en-US" sz="1200" u="none" strike="noStrike" kern="1200" baseline="0">
                          <a:solidFill>
                            <a:schemeClr val="tx1"/>
                          </a:solidFill>
                          <a:latin typeface="+mn-lt"/>
                          <a:ea typeface="+mn-ea"/>
                          <a:cs typeface="+mn-cs"/>
                        </a:rPr>
                        <a:t>self-service </a:t>
                      </a:r>
                      <a:r>
                        <a:rPr kumimoji="0" lang="en-US" sz="1200" u="none" strike="noStrike" kern="1200" baseline="0">
                          <a:solidFill>
                            <a:schemeClr val="tx1"/>
                          </a:solidFill>
                          <a:latin typeface="+mn-lt"/>
                          <a:ea typeface="+mn-ea"/>
                          <a:cs typeface="+mn-cs"/>
                        </a:rPr>
                        <a:t>reporting</a:t>
                      </a:r>
                      <a:r>
                        <a:rPr lang="en-US" sz="1200" u="none" strike="noStrike" kern="1200" baseline="0">
                          <a:solidFill>
                            <a:schemeClr val="tx1"/>
                          </a:solidFill>
                          <a:latin typeface="+mn-lt"/>
                          <a:ea typeface="+mn-ea"/>
                          <a:cs typeface="+mn-cs"/>
                        </a:rPr>
                        <a:t>,</a:t>
                      </a:r>
                      <a:r>
                        <a:rPr kumimoji="0" lang="en-US" sz="1200" u="none" strike="noStrike" kern="1200" baseline="0">
                          <a:solidFill>
                            <a:schemeClr val="tx1"/>
                          </a:solidFill>
                          <a:latin typeface="+mn-lt"/>
                          <a:ea typeface="+mn-ea"/>
                          <a:cs typeface="+mn-cs"/>
                        </a:rPr>
                        <a:t> and </a:t>
                      </a:r>
                      <a:r>
                        <a:rPr lang="en-US" sz="1200" u="none" strike="noStrike" kern="1200" baseline="0">
                          <a:solidFill>
                            <a:schemeClr val="tx1"/>
                          </a:solidFill>
                          <a:latin typeface="+mn-lt"/>
                          <a:ea typeface="+mn-ea"/>
                          <a:cs typeface="+mn-cs"/>
                        </a:rPr>
                        <a:t>drill-down </a:t>
                      </a:r>
                      <a:r>
                        <a:rPr kumimoji="0" lang="en-US" sz="1200" u="none" strike="noStrike" kern="1200" baseline="0">
                          <a:solidFill>
                            <a:schemeClr val="tx1"/>
                          </a:solidFill>
                          <a:latin typeface="+mn-lt"/>
                          <a:ea typeface="+mn-ea"/>
                          <a:cs typeface="+mn-cs"/>
                        </a:rPr>
                        <a:t>and</a:t>
                      </a:r>
                      <a:r>
                        <a:rPr lang="en-US" sz="1200" u="none" strike="noStrike" kern="1200" baseline="0">
                          <a:solidFill>
                            <a:schemeClr val="tx1"/>
                          </a:solidFill>
                          <a:latin typeface="+mn-lt"/>
                          <a:ea typeface="+mn-ea"/>
                          <a:cs typeface="+mn-cs"/>
                        </a:rPr>
                        <a:t> filtering capabilities</a:t>
                      </a:r>
                      <a:r>
                        <a:rPr kumimoji="0" lang="en-US" sz="1200" u="none" strike="noStrike" kern="1200" baseline="0">
                          <a:solidFill>
                            <a:schemeClr val="tx1"/>
                          </a:solidFill>
                          <a:latin typeface="+mn-lt"/>
                          <a:ea typeface="+mn-ea"/>
                          <a:cs typeface="+mn-cs"/>
                        </a:rPr>
                        <a:t>.</a:t>
                      </a:r>
                      <a:endParaRPr kumimoji="0" lang="en-US">
                        <a:solidFill>
                          <a:schemeClr val="tx1"/>
                        </a:solidFill>
                      </a:endParaRPr>
                    </a:p>
                  </a:txBody>
                  <a:tcPr marL="6350" marR="6350" marT="6350" marB="0" anchor="ctr"/>
                </a:tc>
                <a:extLst>
                  <a:ext uri="{0D108BD9-81ED-4DB2-BD59-A6C34878D82A}">
                    <a16:rowId xmlns:a16="http://schemas.microsoft.com/office/drawing/2014/main" val="3355852449"/>
                  </a:ext>
                </a:extLst>
              </a:tr>
              <a:tr h="1059852">
                <a:tc>
                  <a:txBody>
                    <a:bodyPr/>
                    <a:lstStyle/>
                    <a:p>
                      <a:pPr marL="91440" marR="0" lvl="0" indent="0" algn="ctr">
                        <a:lnSpc>
                          <a:spcPct val="100000"/>
                        </a:lnSpc>
                        <a:spcBef>
                          <a:spcPts val="0"/>
                        </a:spcBef>
                        <a:spcAft>
                          <a:spcPts val="0"/>
                        </a:spcAft>
                        <a:buNone/>
                      </a:pPr>
                      <a:r>
                        <a:rPr lang="en-US" sz="1200" b="1">
                          <a:solidFill>
                            <a:schemeClr val="tx1"/>
                          </a:solidFill>
                          <a:latin typeface="+mn-lt"/>
                        </a:rPr>
                        <a:t>Manage Accounts Payable </a:t>
                      </a:r>
                      <a:endParaRPr lang="en-US"/>
                    </a:p>
                  </a:txBody>
                  <a:tcPr anchor="ctr"/>
                </a:tc>
                <a:tc>
                  <a:txBody>
                    <a:bodyPr/>
                    <a:lstStyle/>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u="none" strike="noStrike" kern="1200" baseline="0">
                          <a:solidFill>
                            <a:schemeClr val="tx1"/>
                          </a:solidFill>
                          <a:latin typeface="+mn-lt"/>
                          <a:ea typeface="+mn-ea"/>
                          <a:cs typeface="+mn-cs"/>
                        </a:rPr>
                        <a:t>F3</a:t>
                      </a:r>
                      <a:r>
                        <a:rPr lang="en-US" sz="1200" u="none" strike="noStrike" kern="1200" baseline="0">
                          <a:solidFill>
                            <a:schemeClr val="tx1"/>
                          </a:solidFill>
                          <a:latin typeface="+mn-lt"/>
                          <a:ea typeface="+mn-ea"/>
                          <a:cs typeface="+mn-cs"/>
                        </a:rPr>
                        <a:t>: </a:t>
                      </a:r>
                      <a:r>
                        <a:rPr lang="en-US" sz="1200" kern="1200">
                          <a:solidFill>
                            <a:schemeClr val="tx1"/>
                          </a:solidFill>
                          <a:latin typeface="+mn-lt"/>
                          <a:ea typeface="+mn-ea"/>
                          <a:cs typeface="+mn-cs"/>
                        </a:rPr>
                        <a:t>Manage a streamlined process for paying vendors and reporting on payments, with automation and workflows where possible to increase efficiency, including updates to comply with IRS rules. </a:t>
                      </a:r>
                      <a:endParaRPr lang="en-US"/>
                    </a:p>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u="none" strike="noStrike" kern="1200" baseline="0">
                          <a:solidFill>
                            <a:schemeClr val="tx1"/>
                          </a:solidFill>
                          <a:latin typeface="+mn-lt"/>
                          <a:ea typeface="+mn-ea"/>
                          <a:cs typeface="+mn-cs"/>
                        </a:rPr>
                        <a:t>F4</a:t>
                      </a:r>
                      <a:r>
                        <a:rPr lang="en-US" sz="1200" u="none" strike="noStrike" kern="1200" baseline="0">
                          <a:solidFill>
                            <a:schemeClr val="tx1"/>
                          </a:solidFill>
                          <a:latin typeface="+mn-lt"/>
                          <a:ea typeface="+mn-ea"/>
                          <a:cs typeface="+mn-cs"/>
                        </a:rPr>
                        <a:t>: </a:t>
                      </a:r>
                      <a:r>
                        <a:rPr lang="en-US" sz="1200" kern="1200">
                          <a:solidFill>
                            <a:schemeClr val="tx1"/>
                          </a:solidFill>
                          <a:latin typeface="+mn-lt"/>
                          <a:ea typeface="+mn-ea"/>
                          <a:cs typeface="+mn-cs"/>
                        </a:rPr>
                        <a:t>Manage the employee travel request and expenses process, in compliance with travel policies, reporting on payments, with automation and workflows where possible to increase efficiency.</a:t>
                      </a:r>
                      <a:endParaRPr kumimoji="0" lang="en-US"/>
                    </a:p>
                  </a:txBody>
                  <a:tcPr marL="6350" marR="6350" marT="6350" marB="0" anchor="ctr"/>
                </a:tc>
                <a:extLst>
                  <a:ext uri="{0D108BD9-81ED-4DB2-BD59-A6C34878D82A}">
                    <a16:rowId xmlns:a16="http://schemas.microsoft.com/office/drawing/2014/main" val="2468644646"/>
                  </a:ext>
                </a:extLst>
              </a:tr>
              <a:tr h="649159">
                <a:tc>
                  <a:txBody>
                    <a:bodyPr/>
                    <a:lstStyle/>
                    <a:p>
                      <a:pPr marL="91440" marR="0" lvl="0" indent="0" algn="ctr">
                        <a:lnSpc>
                          <a:spcPct val="100000"/>
                        </a:lnSpc>
                        <a:spcBef>
                          <a:spcPts val="0"/>
                        </a:spcBef>
                        <a:spcAft>
                          <a:spcPts val="0"/>
                        </a:spcAft>
                        <a:buNone/>
                      </a:pPr>
                      <a:r>
                        <a:rPr lang="en-US" sz="1200" b="1">
                          <a:solidFill>
                            <a:schemeClr val="tx1"/>
                          </a:solidFill>
                          <a:latin typeface="+mn-lt"/>
                        </a:rPr>
                        <a:t>Manage Budgeting and Planning</a:t>
                      </a:r>
                      <a:endParaRPr lang="en-US" sz="1200" b="1" i="0" u="none" strike="noStrike" kern="1200">
                        <a:solidFill>
                          <a:schemeClr val="tx1"/>
                        </a:solidFill>
                        <a:effectLst/>
                        <a:latin typeface="+mn-lt"/>
                        <a:ea typeface="+mn-ea"/>
                        <a:cs typeface="+mn-cs"/>
                      </a:endParaRPr>
                    </a:p>
                  </a:txBody>
                  <a:tcPr anchor="ctr"/>
                </a:tc>
                <a:tc>
                  <a:txBody>
                    <a:bodyPr/>
                    <a:lstStyle/>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kern="1200">
                          <a:solidFill>
                            <a:schemeClr val="tx1"/>
                          </a:solidFill>
                          <a:latin typeface="+mn-lt"/>
                          <a:ea typeface="+mn-ea"/>
                          <a:cs typeface="+mn-cs"/>
                        </a:rPr>
                        <a:t>F5</a:t>
                      </a:r>
                      <a:r>
                        <a:rPr kumimoji="0" lang="en-US" sz="1200" kern="1200">
                          <a:solidFill>
                            <a:schemeClr val="tx1"/>
                          </a:solidFill>
                          <a:latin typeface="+mn-lt"/>
                          <a:ea typeface="+mn-ea"/>
                          <a:cs typeface="+mn-cs"/>
                        </a:rPr>
                        <a:t>: Provide </a:t>
                      </a:r>
                      <a:r>
                        <a:rPr lang="en-US" sz="1200" kern="1200">
                          <a:solidFill>
                            <a:schemeClr val="tx1"/>
                          </a:solidFill>
                          <a:latin typeface="+mn-lt"/>
                          <a:ea typeface="+mn-ea"/>
                          <a:cs typeface="+mn-cs"/>
                        </a:rPr>
                        <a:t>the ability to perform more dynamic Budgeting and Planning activities in </a:t>
                      </a:r>
                      <a:r>
                        <a:rPr kumimoji="0" lang="en-US" sz="1200" kern="1200">
                          <a:solidFill>
                            <a:schemeClr val="tx1"/>
                          </a:solidFill>
                          <a:latin typeface="+mn-lt"/>
                          <a:ea typeface="+mn-ea"/>
                          <a:cs typeface="+mn-cs"/>
                        </a:rPr>
                        <a:t>a </a:t>
                      </a:r>
                      <a:r>
                        <a:rPr lang="en-US" sz="1200" kern="1200">
                          <a:solidFill>
                            <a:schemeClr val="tx1"/>
                          </a:solidFill>
                          <a:latin typeface="+mn-lt"/>
                          <a:ea typeface="+mn-ea"/>
                          <a:cs typeface="+mn-cs"/>
                        </a:rPr>
                        <a:t>fully integrated budgeting tools that offer Excel integration (e.g., setup fields, spread funding</a:t>
                      </a:r>
                      <a:r>
                        <a:rPr kumimoji="0" lang="en-US" sz="1200" kern="1200">
                          <a:solidFill>
                            <a:schemeClr val="tx1"/>
                          </a:solidFill>
                          <a:latin typeface="+mn-lt"/>
                          <a:ea typeface="+mn-ea"/>
                          <a:cs typeface="+mn-cs"/>
                        </a:rPr>
                        <a:t>, </a:t>
                      </a:r>
                      <a:r>
                        <a:rPr lang="en-US" sz="1200" kern="1200">
                          <a:solidFill>
                            <a:schemeClr val="tx1"/>
                          </a:solidFill>
                          <a:latin typeface="+mn-lt"/>
                          <a:ea typeface="+mn-ea"/>
                          <a:cs typeface="+mn-cs"/>
                        </a:rPr>
                        <a:t>pull actuals), allowing </a:t>
                      </a:r>
                      <a:r>
                        <a:rPr kumimoji="0" lang="en-US" sz="1200" kern="1200">
                          <a:solidFill>
                            <a:schemeClr val="tx1"/>
                          </a:solidFill>
                          <a:latin typeface="+mn-lt"/>
                          <a:ea typeface="+mn-ea"/>
                          <a:cs typeface="+mn-cs"/>
                        </a:rPr>
                        <a:t>for </a:t>
                      </a:r>
                      <a:r>
                        <a:rPr lang="en-US" sz="1200" kern="1200">
                          <a:solidFill>
                            <a:schemeClr val="tx1"/>
                          </a:solidFill>
                          <a:latin typeface="+mn-lt"/>
                          <a:ea typeface="+mn-ea"/>
                          <a:cs typeface="+mn-cs"/>
                        </a:rPr>
                        <a:t>the tracking of multiple revisions throughout the budgeting cycle </a:t>
                      </a:r>
                      <a:r>
                        <a:rPr kumimoji="0" lang="en-US" sz="1200" kern="1200">
                          <a:solidFill>
                            <a:schemeClr val="tx1"/>
                          </a:solidFill>
                          <a:latin typeface="+mn-lt"/>
                          <a:ea typeface="+mn-ea"/>
                          <a:cs typeface="+mn-cs"/>
                        </a:rPr>
                        <a:t>and </a:t>
                      </a:r>
                      <a:r>
                        <a:rPr lang="en-US" sz="1200" kern="1200">
                          <a:solidFill>
                            <a:schemeClr val="tx1"/>
                          </a:solidFill>
                          <a:latin typeface="+mn-lt"/>
                          <a:ea typeface="+mn-ea"/>
                          <a:cs typeface="+mn-cs"/>
                        </a:rPr>
                        <a:t>speeding up </a:t>
                      </a:r>
                      <a:r>
                        <a:rPr kumimoji="0" lang="en-US" sz="1200" kern="1200">
                          <a:solidFill>
                            <a:schemeClr val="tx1"/>
                          </a:solidFill>
                          <a:latin typeface="+mn-lt"/>
                          <a:ea typeface="+mn-ea"/>
                          <a:cs typeface="+mn-cs"/>
                        </a:rPr>
                        <a:t>the </a:t>
                      </a:r>
                      <a:r>
                        <a:rPr lang="en-US" sz="1200" kern="1200">
                          <a:solidFill>
                            <a:schemeClr val="tx1"/>
                          </a:solidFill>
                          <a:latin typeface="+mn-lt"/>
                          <a:ea typeface="+mn-ea"/>
                          <a:cs typeface="+mn-cs"/>
                        </a:rPr>
                        <a:t>time to decision.</a:t>
                      </a:r>
                      <a:endParaRPr kumimoji="0" lang="en-US" sz="1200" kern="1200">
                        <a:solidFill>
                          <a:schemeClr val="tx1"/>
                        </a:solidFill>
                        <a:latin typeface="+mn-lt"/>
                        <a:ea typeface="+mn-ea"/>
                        <a:cs typeface="+mn-cs"/>
                      </a:endParaRPr>
                    </a:p>
                  </a:txBody>
                  <a:tcPr marL="6350" marR="6350" marT="6350" marB="0" anchor="ctr"/>
                </a:tc>
                <a:extLst>
                  <a:ext uri="{0D108BD9-81ED-4DB2-BD59-A6C34878D82A}">
                    <a16:rowId xmlns:a16="http://schemas.microsoft.com/office/drawing/2014/main" val="21994088"/>
                  </a:ext>
                </a:extLst>
              </a:tr>
              <a:tr h="1271823">
                <a:tc>
                  <a:txBody>
                    <a:bodyPr/>
                    <a:lstStyle/>
                    <a:p>
                      <a:pPr marL="0" marR="0" lvl="0" indent="0" algn="ctr" rtl="0">
                        <a:lnSpc>
                          <a:spcPct val="100000"/>
                        </a:lnSpc>
                        <a:spcBef>
                          <a:spcPts val="0"/>
                        </a:spcBef>
                        <a:spcAft>
                          <a:spcPts val="0"/>
                        </a:spcAft>
                        <a:buClrTx/>
                        <a:buSzTx/>
                        <a:buFontTx/>
                        <a:buNone/>
                      </a:pPr>
                      <a:r>
                        <a:rPr lang="en-US" altLang="en-US" sz="1200" b="1"/>
                        <a:t>Manage Grants as a Grantor / Grantee</a:t>
                      </a:r>
                      <a:endParaRPr lang="en-US"/>
                    </a:p>
                  </a:txBody>
                  <a:tcPr anchor="ctr"/>
                </a:tc>
                <a:tc>
                  <a:txBody>
                    <a:bodyPr/>
                    <a:lstStyle/>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u="none" strike="noStrike" kern="1200" baseline="0">
                          <a:solidFill>
                            <a:schemeClr val="tx1"/>
                          </a:solidFill>
                          <a:latin typeface="+mn-lt"/>
                          <a:ea typeface="+mn-ea"/>
                          <a:cs typeface="+mn-cs"/>
                        </a:rPr>
                        <a:t>F6</a:t>
                      </a:r>
                      <a:r>
                        <a:rPr lang="en-US" sz="1200" u="none" strike="noStrike" kern="1200" baseline="0">
                          <a:solidFill>
                            <a:schemeClr val="tx1"/>
                          </a:solidFill>
                          <a:latin typeface="+mn-lt"/>
                          <a:ea typeface="+mn-ea"/>
                          <a:cs typeface="+mn-cs"/>
                        </a:rPr>
                        <a:t>: Manage grants as grantee, providing a central location to manage grantor/grantee information and improve efficiency, accuracy, transparency, compliance, and internal controls on the appropriate grant management processes. Provide a full lifecycle view of grants, including integrations for larger Federal and/or APIs for small grantors</a:t>
                      </a:r>
                      <a:endParaRPr lang="en-US"/>
                    </a:p>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u="none" strike="noStrike" kern="1200" baseline="0">
                          <a:solidFill>
                            <a:schemeClr val="tx1"/>
                          </a:solidFill>
                          <a:latin typeface="+mn-lt"/>
                          <a:ea typeface="+mn-ea"/>
                          <a:cs typeface="+mn-cs"/>
                        </a:rPr>
                        <a:t>F7:</a:t>
                      </a:r>
                      <a:r>
                        <a:rPr lang="en-US" sz="1200" u="none" strike="noStrike" kern="1200" baseline="0">
                          <a:solidFill>
                            <a:schemeClr val="tx1"/>
                          </a:solidFill>
                          <a:latin typeface="+mn-lt"/>
                          <a:ea typeface="+mn-ea"/>
                          <a:cs typeface="+mn-cs"/>
                        </a:rPr>
                        <a:t> Provide a central location to manage grants as a grantor, including identifying goals and eligibility criteria of the grants program, documenting required processes and information, intake of grantee applications, and management of final award</a:t>
                      </a:r>
                      <a:endParaRPr kumimoji="0" lang="en-US"/>
                    </a:p>
                  </a:txBody>
                  <a:tcPr marL="6350" marR="6350" marT="6350" marB="0" anchor="ctr"/>
                </a:tc>
                <a:extLst>
                  <a:ext uri="{0D108BD9-81ED-4DB2-BD59-A6C34878D82A}">
                    <a16:rowId xmlns:a16="http://schemas.microsoft.com/office/drawing/2014/main" val="1553362517"/>
                  </a:ext>
                </a:extLst>
              </a:tr>
            </a:tbl>
          </a:graphicData>
        </a:graphic>
      </p:graphicFrame>
    </p:spTree>
    <p:extLst>
      <p:ext uri="{BB962C8B-B14F-4D97-AF65-F5344CB8AC3E}">
        <p14:creationId xmlns:p14="http://schemas.microsoft.com/office/powerpoint/2010/main" val="2708841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0082-6710-80B7-B1B9-E237A27E6126}"/>
              </a:ext>
            </a:extLst>
          </p:cNvPr>
          <p:cNvSpPr>
            <a:spLocks noGrp="1"/>
          </p:cNvSpPr>
          <p:nvPr>
            <p:ph type="title"/>
          </p:nvPr>
        </p:nvSpPr>
        <p:spPr>
          <a:xfrm>
            <a:off x="457200" y="366713"/>
            <a:ext cx="11276013" cy="526688"/>
          </a:xfrm>
        </p:spPr>
        <p:txBody>
          <a:bodyPr/>
          <a:lstStyle/>
          <a:p>
            <a:r>
              <a:rPr lang="en-US" dirty="0"/>
              <a:t>Finance Use Cases Index (2 of 2)</a:t>
            </a:r>
            <a:br>
              <a:rPr lang="en-US" dirty="0"/>
            </a:br>
            <a:endParaRPr lang="en-US" sz="1600" dirty="0"/>
          </a:p>
        </p:txBody>
      </p:sp>
      <p:graphicFrame>
        <p:nvGraphicFramePr>
          <p:cNvPr id="3" name="Table 2">
            <a:extLst>
              <a:ext uri="{FF2B5EF4-FFF2-40B4-BE49-F238E27FC236}">
                <a16:creationId xmlns:a16="http://schemas.microsoft.com/office/drawing/2014/main" id="{B73E5C19-2C59-A22B-74EE-6684AC9696B2}"/>
              </a:ext>
            </a:extLst>
          </p:cNvPr>
          <p:cNvGraphicFramePr>
            <a:graphicFrameLocks noGrp="1"/>
          </p:cNvGraphicFramePr>
          <p:nvPr>
            <p:extLst>
              <p:ext uri="{D42A27DB-BD31-4B8C-83A1-F6EECF244321}">
                <p14:modId xmlns:p14="http://schemas.microsoft.com/office/powerpoint/2010/main" val="2211748716"/>
              </p:ext>
            </p:extLst>
          </p:nvPr>
        </p:nvGraphicFramePr>
        <p:xfrm>
          <a:off x="457201" y="921976"/>
          <a:ext cx="11163299" cy="2854286"/>
        </p:xfrm>
        <a:graphic>
          <a:graphicData uri="http://schemas.openxmlformats.org/drawingml/2006/table">
            <a:tbl>
              <a:tblPr firstRow="1" bandRow="1">
                <a:tableStyleId>{B301B821-A1FF-4177-AEE7-76D212191A09}</a:tableStyleId>
              </a:tblPr>
              <a:tblGrid>
                <a:gridCol w="2352674">
                  <a:extLst>
                    <a:ext uri="{9D8B030D-6E8A-4147-A177-3AD203B41FA5}">
                      <a16:colId xmlns:a16="http://schemas.microsoft.com/office/drawing/2014/main" val="40014694"/>
                    </a:ext>
                  </a:extLst>
                </a:gridCol>
                <a:gridCol w="8810625">
                  <a:extLst>
                    <a:ext uri="{9D8B030D-6E8A-4147-A177-3AD203B41FA5}">
                      <a16:colId xmlns:a16="http://schemas.microsoft.com/office/drawing/2014/main" val="3468495897"/>
                    </a:ext>
                  </a:extLst>
                </a:gridCol>
              </a:tblGrid>
              <a:tr h="562817">
                <a:tc>
                  <a:txBody>
                    <a:bodyPr/>
                    <a:lstStyle/>
                    <a:p>
                      <a:pPr algn="ctr"/>
                      <a:r>
                        <a:rPr lang="en-US" sz="1200" baseline="0">
                          <a:solidFill>
                            <a:schemeClr val="bg1"/>
                          </a:solidFill>
                        </a:rPr>
                        <a:t>Capability Area</a:t>
                      </a:r>
                      <a:endParaRPr lang="en-US" sz="1200">
                        <a:solidFill>
                          <a:schemeClr val="bg1"/>
                        </a:solidFill>
                      </a:endParaRPr>
                    </a:p>
                  </a:txBody>
                  <a:tcPr anchor="ctr">
                    <a:solidFill>
                      <a:schemeClr val="accent1"/>
                    </a:solidFill>
                  </a:tcPr>
                </a:tc>
                <a:tc>
                  <a:txBody>
                    <a:bodyPr/>
                    <a:lstStyle/>
                    <a:p>
                      <a:pPr algn="ctr"/>
                      <a:r>
                        <a:rPr lang="en-US" sz="1200">
                          <a:solidFill>
                            <a:schemeClr val="bg1"/>
                          </a:solidFill>
                        </a:rPr>
                        <a:t>Use Case Focus</a:t>
                      </a:r>
                    </a:p>
                  </a:txBody>
                  <a:tcPr anchor="ctr">
                    <a:solidFill>
                      <a:schemeClr val="accent1"/>
                    </a:solidFill>
                  </a:tcPr>
                </a:tc>
                <a:extLst>
                  <a:ext uri="{0D108BD9-81ED-4DB2-BD59-A6C34878D82A}">
                    <a16:rowId xmlns:a16="http://schemas.microsoft.com/office/drawing/2014/main" val="817028240"/>
                  </a:ext>
                </a:extLst>
              </a:tr>
              <a:tr h="683421">
                <a:tc>
                  <a:txBody>
                    <a:bodyPr/>
                    <a:lstStyle/>
                    <a:p>
                      <a:pPr marL="91440" marR="0" lvl="0" indent="0" algn="ctr">
                        <a:lnSpc>
                          <a:spcPct val="100000"/>
                        </a:lnSpc>
                        <a:spcBef>
                          <a:spcPts val="0"/>
                        </a:spcBef>
                        <a:spcAft>
                          <a:spcPts val="0"/>
                        </a:spcAft>
                        <a:buNone/>
                      </a:pPr>
                      <a:r>
                        <a:rPr lang="en-US" sz="1200" b="1">
                          <a:solidFill>
                            <a:schemeClr val="tx1"/>
                          </a:solidFill>
                          <a:latin typeface="+mn-lt"/>
                        </a:rPr>
                        <a:t>Manage Fixed Assets</a:t>
                      </a:r>
                      <a:endParaRPr lang="en-US" altLang="en-US" sz="1200" b="1"/>
                    </a:p>
                  </a:txBody>
                  <a:tcPr anchor="ctr"/>
                </a:tc>
                <a:tc>
                  <a:txBody>
                    <a:bodyPr/>
                    <a:lstStyle/>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kern="1200">
                          <a:solidFill>
                            <a:schemeClr val="tx1"/>
                          </a:solidFill>
                          <a:effectLst/>
                          <a:latin typeface="+mn-lt"/>
                          <a:ea typeface="+mn-ea"/>
                          <a:cs typeface="+mn-cs"/>
                        </a:rPr>
                        <a:t>F8</a:t>
                      </a:r>
                      <a:r>
                        <a:rPr lang="en-US" sz="1200" kern="1200">
                          <a:solidFill>
                            <a:schemeClr val="tx1"/>
                          </a:solidFill>
                          <a:effectLst/>
                          <a:latin typeface="+mn-lt"/>
                          <a:ea typeface="+mn-ea"/>
                          <a:cs typeface="+mn-cs"/>
                        </a:rPr>
                        <a:t>: Improve efficiency, accuracy, and internal controls on the appropriate management of the recording of fixed assets.</a:t>
                      </a:r>
                    </a:p>
                  </a:txBody>
                  <a:tcPr marL="6350" marR="6350" marT="6350" marB="0" anchor="ctr"/>
                </a:tc>
                <a:extLst>
                  <a:ext uri="{0D108BD9-81ED-4DB2-BD59-A6C34878D82A}">
                    <a16:rowId xmlns:a16="http://schemas.microsoft.com/office/drawing/2014/main" val="165279191"/>
                  </a:ext>
                </a:extLst>
              </a:tr>
              <a:tr h="924627">
                <a:tc>
                  <a:txBody>
                    <a:bodyPr/>
                    <a:lstStyle/>
                    <a:p>
                      <a:pPr marL="91440" marR="0" lvl="0" indent="0" algn="ctr">
                        <a:lnSpc>
                          <a:spcPct val="100000"/>
                        </a:lnSpc>
                        <a:spcBef>
                          <a:spcPts val="600"/>
                        </a:spcBef>
                        <a:spcAft>
                          <a:spcPts val="600"/>
                        </a:spcAft>
                        <a:buNone/>
                      </a:pPr>
                      <a:r>
                        <a:rPr lang="en-US" sz="1200" b="1" i="0" u="none" strike="noStrike" kern="1200" noProof="0">
                          <a:solidFill>
                            <a:schemeClr val="tx1"/>
                          </a:solidFill>
                          <a:effectLst/>
                          <a:latin typeface="+mn-lt"/>
                        </a:rPr>
                        <a:t>Manage Billing and Accounts Receivables</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F9</a:t>
                      </a:r>
                      <a:r>
                        <a:rPr lang="en-US" sz="1200" u="none" strike="noStrike" kern="1200" baseline="0">
                          <a:solidFill>
                            <a:schemeClr val="tx1"/>
                          </a:solidFill>
                          <a:latin typeface="+mn-lt"/>
                          <a:ea typeface="+mn-ea"/>
                          <a:cs typeface="+mn-cs"/>
                        </a:rPr>
                        <a:t>: </a:t>
                      </a:r>
                      <a:r>
                        <a:rPr kumimoji="0" lang="en-US" sz="1200" b="0" i="0" u="none" strike="noStrike" kern="1200" cap="none" spc="0" normalizeH="0" baseline="0" noProof="0">
                          <a:ln>
                            <a:noFill/>
                          </a:ln>
                          <a:solidFill>
                            <a:prstClr val="black"/>
                          </a:solidFill>
                          <a:effectLst/>
                          <a:uLnTx/>
                          <a:uFillTx/>
                          <a:latin typeface="+mn-lt"/>
                          <a:ea typeface="+mn-ea"/>
                          <a:cs typeface="+mn-cs"/>
                        </a:rPr>
                        <a:t>Improve Accounts Receivable (AR), by increasing automation and process flows for invoicing and collections, to increase accurate, transparent billing and lower collection processing times to promote on-time payment. Enable payments through a customer portal to reduce the amount of paper sent to customers/vendors, while providing improved transparency on payment status.</a:t>
                      </a:r>
                    </a:p>
                  </a:txBody>
                  <a:tcPr marL="6350" marR="6350" marT="6350" marB="0" anchor="ctr"/>
                </a:tc>
                <a:extLst>
                  <a:ext uri="{0D108BD9-81ED-4DB2-BD59-A6C34878D82A}">
                    <a16:rowId xmlns:a16="http://schemas.microsoft.com/office/drawing/2014/main" val="3355852449"/>
                  </a:ext>
                </a:extLst>
              </a:tr>
              <a:tr h="683421">
                <a:tc>
                  <a:txBody>
                    <a:bodyPr/>
                    <a:lstStyle/>
                    <a:p>
                      <a:pPr marL="91440" marR="0" lvl="0" indent="0" algn="ctr">
                        <a:lnSpc>
                          <a:spcPct val="100000"/>
                        </a:lnSpc>
                        <a:spcBef>
                          <a:spcPts val="0"/>
                        </a:spcBef>
                        <a:spcAft>
                          <a:spcPts val="0"/>
                        </a:spcAft>
                        <a:buNone/>
                      </a:pPr>
                      <a:r>
                        <a:rPr lang="en-US" sz="1200" b="1" dirty="0">
                          <a:solidFill>
                            <a:schemeClr val="tx1"/>
                          </a:solidFill>
                          <a:latin typeface="+mn-lt"/>
                        </a:rPr>
                        <a:t>Manage Treasury and Cash</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F10</a:t>
                      </a:r>
                      <a:r>
                        <a:rPr lang="en-US" sz="1200" u="none" strike="noStrike" kern="1200" baseline="0">
                          <a:solidFill>
                            <a:schemeClr val="tx1"/>
                          </a:solidFill>
                          <a:latin typeface="+mn-lt"/>
                          <a:ea typeface="+mn-ea"/>
                          <a:cs typeface="+mn-cs"/>
                        </a:rPr>
                        <a:t>: </a:t>
                      </a:r>
                      <a:r>
                        <a:rPr lang="en-US" sz="1200" kern="1200">
                          <a:solidFill>
                            <a:schemeClr val="tx1"/>
                          </a:solidFill>
                          <a:effectLst/>
                          <a:latin typeface="+mn-lt"/>
                          <a:ea typeface="+mn-ea"/>
                          <a:cs typeface="+mn-cs"/>
                        </a:rPr>
                        <a:t>Ensure optimal cash flow management, effective treasury oversight, financial risk mitigation, and efficient borrowing and debt management, enabling organizations to maintain financial stability, and meet strategic objectives.</a:t>
                      </a:r>
                    </a:p>
                  </a:txBody>
                  <a:tcPr marL="6350" marR="6350" marT="6350" marB="0" anchor="ctr"/>
                </a:tc>
                <a:extLst>
                  <a:ext uri="{0D108BD9-81ED-4DB2-BD59-A6C34878D82A}">
                    <a16:rowId xmlns:a16="http://schemas.microsoft.com/office/drawing/2014/main" val="3418432556"/>
                  </a:ext>
                </a:extLst>
              </a:tr>
            </a:tbl>
          </a:graphicData>
        </a:graphic>
      </p:graphicFrame>
    </p:spTree>
    <p:extLst>
      <p:ext uri="{BB962C8B-B14F-4D97-AF65-F5344CB8AC3E}">
        <p14:creationId xmlns:p14="http://schemas.microsoft.com/office/powerpoint/2010/main" val="128629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0082-6710-80B7-B1B9-E237A27E6126}"/>
              </a:ext>
            </a:extLst>
          </p:cNvPr>
          <p:cNvSpPr>
            <a:spLocks noGrp="1"/>
          </p:cNvSpPr>
          <p:nvPr>
            <p:ph type="title"/>
          </p:nvPr>
        </p:nvSpPr>
        <p:spPr>
          <a:xfrm>
            <a:off x="457200" y="366713"/>
            <a:ext cx="11276013" cy="526688"/>
          </a:xfrm>
        </p:spPr>
        <p:txBody>
          <a:bodyPr/>
          <a:lstStyle/>
          <a:p>
            <a:r>
              <a:rPr lang="en-US" dirty="0"/>
              <a:t>HR Cases Index (1 of </a:t>
            </a:r>
            <a:r>
              <a:rPr lang="en-US"/>
              <a:t>2</a:t>
            </a:r>
            <a:r>
              <a:rPr lang="en-US" dirty="0"/>
              <a:t>)</a:t>
            </a:r>
            <a:br>
              <a:rPr lang="en-US" dirty="0"/>
            </a:br>
            <a:endParaRPr lang="en-US" sz="1600" dirty="0"/>
          </a:p>
        </p:txBody>
      </p:sp>
      <p:graphicFrame>
        <p:nvGraphicFramePr>
          <p:cNvPr id="3" name="Table 2">
            <a:extLst>
              <a:ext uri="{FF2B5EF4-FFF2-40B4-BE49-F238E27FC236}">
                <a16:creationId xmlns:a16="http://schemas.microsoft.com/office/drawing/2014/main" id="{B73E5C19-2C59-A22B-74EE-6684AC9696B2}"/>
              </a:ext>
            </a:extLst>
          </p:cNvPr>
          <p:cNvGraphicFramePr>
            <a:graphicFrameLocks noGrp="1"/>
          </p:cNvGraphicFramePr>
          <p:nvPr>
            <p:extLst>
              <p:ext uri="{D42A27DB-BD31-4B8C-83A1-F6EECF244321}">
                <p14:modId xmlns:p14="http://schemas.microsoft.com/office/powerpoint/2010/main" val="2678696615"/>
              </p:ext>
            </p:extLst>
          </p:nvPr>
        </p:nvGraphicFramePr>
        <p:xfrm>
          <a:off x="457201" y="921976"/>
          <a:ext cx="11163299" cy="4274090"/>
        </p:xfrm>
        <a:graphic>
          <a:graphicData uri="http://schemas.openxmlformats.org/drawingml/2006/table">
            <a:tbl>
              <a:tblPr firstRow="1" bandRow="1">
                <a:tableStyleId>{B301B821-A1FF-4177-AEE7-76D212191A09}</a:tableStyleId>
              </a:tblPr>
              <a:tblGrid>
                <a:gridCol w="2352674">
                  <a:extLst>
                    <a:ext uri="{9D8B030D-6E8A-4147-A177-3AD203B41FA5}">
                      <a16:colId xmlns:a16="http://schemas.microsoft.com/office/drawing/2014/main" val="40014694"/>
                    </a:ext>
                  </a:extLst>
                </a:gridCol>
                <a:gridCol w="8810625">
                  <a:extLst>
                    <a:ext uri="{9D8B030D-6E8A-4147-A177-3AD203B41FA5}">
                      <a16:colId xmlns:a16="http://schemas.microsoft.com/office/drawing/2014/main" val="3468495897"/>
                    </a:ext>
                  </a:extLst>
                </a:gridCol>
              </a:tblGrid>
              <a:tr h="654470">
                <a:tc>
                  <a:txBody>
                    <a:bodyPr/>
                    <a:lstStyle/>
                    <a:p>
                      <a:pPr algn="l"/>
                      <a:r>
                        <a:rPr lang="en-US" sz="1200" baseline="0">
                          <a:solidFill>
                            <a:schemeClr val="bg1"/>
                          </a:solidFill>
                        </a:rPr>
                        <a:t>Capability Area</a:t>
                      </a:r>
                      <a:endParaRPr lang="en-US" sz="1200">
                        <a:solidFill>
                          <a:schemeClr val="bg1"/>
                        </a:solidFill>
                      </a:endParaRPr>
                    </a:p>
                  </a:txBody>
                  <a:tcPr anchor="ctr">
                    <a:solidFill>
                      <a:schemeClr val="accent1"/>
                    </a:solidFill>
                  </a:tcPr>
                </a:tc>
                <a:tc>
                  <a:txBody>
                    <a:bodyPr/>
                    <a:lstStyle/>
                    <a:p>
                      <a:pPr algn="l"/>
                      <a:r>
                        <a:rPr lang="en-US" sz="1200">
                          <a:solidFill>
                            <a:schemeClr val="bg1"/>
                          </a:solidFill>
                        </a:rPr>
                        <a:t>Use Case Focus</a:t>
                      </a:r>
                    </a:p>
                  </a:txBody>
                  <a:tcPr anchor="ctr">
                    <a:solidFill>
                      <a:schemeClr val="accent1"/>
                    </a:solidFill>
                  </a:tcPr>
                </a:tc>
                <a:extLst>
                  <a:ext uri="{0D108BD9-81ED-4DB2-BD59-A6C34878D82A}">
                    <a16:rowId xmlns:a16="http://schemas.microsoft.com/office/drawing/2014/main" val="817028240"/>
                  </a:ext>
                </a:extLst>
              </a:tr>
              <a:tr h="7746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200" b="1"/>
                        <a:t>Acquire Talent</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H1</a:t>
                      </a:r>
                      <a:r>
                        <a:rPr lang="en-US" sz="1200" u="none" strike="noStrike" kern="1200" baseline="0">
                          <a:solidFill>
                            <a:schemeClr val="tx1"/>
                          </a:solidFill>
                          <a:latin typeface="+mn-lt"/>
                          <a:ea typeface="+mn-ea"/>
                          <a:cs typeface="+mn-cs"/>
                        </a:rPr>
                        <a:t>: Managing Recruiting Talent Pool: Manage a pool of applicants, storing key data points such as qualifications, do not hire/rehire flags, salary expectations, and previous communications</a:t>
                      </a:r>
                    </a:p>
                  </a:txBody>
                  <a:tcPr marL="6350" marR="6350" marT="6350" marB="0" anchor="ctr"/>
                </a:tc>
                <a:extLst>
                  <a:ext uri="{0D108BD9-81ED-4DB2-BD59-A6C34878D82A}">
                    <a16:rowId xmlns:a16="http://schemas.microsoft.com/office/drawing/2014/main" val="165279191"/>
                  </a:ext>
                </a:extLst>
              </a:tr>
              <a:tr h="774680">
                <a:tc>
                  <a:txBody>
                    <a:bodyPr/>
                    <a:lstStyle/>
                    <a:p>
                      <a:pPr marL="91440" marR="0" lvl="0" indent="0" algn="ctr">
                        <a:lnSpc>
                          <a:spcPct val="100000"/>
                        </a:lnSpc>
                        <a:spcBef>
                          <a:spcPts val="600"/>
                        </a:spcBef>
                        <a:spcAft>
                          <a:spcPts val="600"/>
                        </a:spcAft>
                        <a:buNone/>
                      </a:pPr>
                      <a:r>
                        <a:rPr lang="en-US" sz="1200" b="1" i="0" u="none" strike="noStrike" kern="1200" noProof="0">
                          <a:solidFill>
                            <a:schemeClr val="tx1"/>
                          </a:solidFill>
                          <a:effectLst/>
                          <a:latin typeface="+mn-lt"/>
                        </a:rPr>
                        <a:t>Administer HR</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H2</a:t>
                      </a:r>
                      <a:r>
                        <a:rPr lang="en-US" sz="1200" u="none" strike="noStrike" kern="1200" baseline="0">
                          <a:solidFill>
                            <a:schemeClr val="tx1"/>
                          </a:solidFill>
                          <a:latin typeface="+mn-lt"/>
                          <a:ea typeface="+mn-ea"/>
                          <a:cs typeface="+mn-cs"/>
                        </a:rPr>
                        <a:t>: </a:t>
                      </a:r>
                      <a:r>
                        <a:rPr kumimoji="0" lang="en-US" sz="1200" b="0" i="0" u="none" strike="noStrike" kern="1200" cap="none" spc="0" normalizeH="0" baseline="0" noProof="0">
                          <a:ln>
                            <a:noFill/>
                          </a:ln>
                          <a:solidFill>
                            <a:prstClr val="black"/>
                          </a:solidFill>
                          <a:effectLst/>
                          <a:uLnTx/>
                          <a:uFillTx/>
                          <a:latin typeface="+mn-lt"/>
                          <a:ea typeface="+mn-ea"/>
                          <a:cs typeface="+mn-cs"/>
                        </a:rPr>
                        <a:t>Faculty Load and Compensation (FLAC) Process</a:t>
                      </a:r>
                      <a:r>
                        <a:rPr kumimoji="0" lang="en-US" sz="1200" b="0" i="0" u="none" strike="noStrike" kern="1200" cap="none" spc="0" normalizeH="0" baseline="0" noProof="0">
                          <a:ln>
                            <a:noFill/>
                          </a:ln>
                          <a:solidFill>
                            <a:prstClr val="black"/>
                          </a:solidFill>
                          <a:effectLst/>
                          <a:uLnTx/>
                          <a:uFillTx/>
                          <a:latin typeface="Arial" panose="020B0604020202020204"/>
                          <a:ea typeface="+mn-ea"/>
                          <a:cs typeface="+mn-cs"/>
                        </a:rPr>
                        <a:t>: </a:t>
                      </a:r>
                      <a:r>
                        <a:rPr kumimoji="0" lang="en-US" sz="1200" b="0" i="0" u="none" strike="noStrike" kern="1200" cap="none" spc="0" normalizeH="0" baseline="0" noProof="0">
                          <a:ln>
                            <a:noFill/>
                          </a:ln>
                          <a:solidFill>
                            <a:prstClr val="black"/>
                          </a:solidFill>
                          <a:effectLst/>
                          <a:uLnTx/>
                          <a:uFillTx/>
                          <a:latin typeface="+mn-lt"/>
                          <a:ea typeface="+mn-ea"/>
                          <a:cs typeface="+mn-cs"/>
                        </a:rPr>
                        <a:t>Detail process for tracking faculty teaching workload, workload exceptions, overages, and/or waivers, using faculty course load data. Ensure pay is accurately aligned to course assignments and adjust accordingly if it is not, and demonstrate reporting capabilities</a:t>
                      </a:r>
                    </a:p>
                  </a:txBody>
                  <a:tcPr marL="6350" marR="6350" marT="6350" marB="0" anchor="ctr"/>
                </a:tc>
                <a:extLst>
                  <a:ext uri="{0D108BD9-81ED-4DB2-BD59-A6C34878D82A}">
                    <a16:rowId xmlns:a16="http://schemas.microsoft.com/office/drawing/2014/main" val="3355852449"/>
                  </a:ext>
                </a:extLst>
              </a:tr>
              <a:tr h="1295580">
                <a:tc>
                  <a:txBody>
                    <a:bodyPr/>
                    <a:lstStyle/>
                    <a:p>
                      <a:pPr marL="91440" marR="0" lvl="0" indent="0" algn="ctr">
                        <a:lnSpc>
                          <a:spcPct val="100000"/>
                        </a:lnSpc>
                        <a:spcBef>
                          <a:spcPts val="0"/>
                        </a:spcBef>
                        <a:spcAft>
                          <a:spcPts val="0"/>
                        </a:spcAft>
                        <a:buNone/>
                      </a:pPr>
                      <a:r>
                        <a:rPr lang="en-US" sz="1200" b="1">
                          <a:solidFill>
                            <a:schemeClr val="tx1"/>
                          </a:solidFill>
                          <a:latin typeface="+mn-lt"/>
                        </a:rPr>
                        <a:t>Manage Total Rewards</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H3</a:t>
                      </a:r>
                      <a:r>
                        <a:rPr lang="en-US" sz="1200" u="none" strike="noStrike" kern="1200" baseline="0">
                          <a:solidFill>
                            <a:schemeClr val="tx1"/>
                          </a:solidFill>
                          <a:latin typeface="+mn-lt"/>
                          <a:ea typeface="+mn-ea"/>
                          <a:cs typeface="+mn-cs"/>
                        </a:rPr>
                        <a:t>: </a:t>
                      </a:r>
                      <a:r>
                        <a:rPr kumimoji="0" lang="en-US" sz="1200" b="0" i="0" u="none" strike="noStrike" kern="1200" cap="none" spc="0" normalizeH="0" baseline="0" noProof="0">
                          <a:ln>
                            <a:noFill/>
                          </a:ln>
                          <a:solidFill>
                            <a:prstClr val="black"/>
                          </a:solidFill>
                          <a:effectLst/>
                          <a:uLnTx/>
                          <a:uFillTx/>
                          <a:latin typeface="+mn-lt"/>
                          <a:ea typeface="+mn-ea"/>
                          <a:cs typeface="+mn-cs"/>
                        </a:rPr>
                        <a:t>Provide a simple, streamlined process for updating annual compensation; Notifying employees of changes, send related communications, and confirm receipt; reduce manual process interventions </a:t>
                      </a:r>
                    </a:p>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H4</a:t>
                      </a:r>
                      <a:r>
                        <a:rPr lang="en-US" sz="1200" u="none" strike="noStrike" kern="1200" baseline="0">
                          <a:solidFill>
                            <a:schemeClr val="tx1"/>
                          </a:solidFill>
                          <a:latin typeface="+mn-lt"/>
                          <a:ea typeface="+mn-ea"/>
                          <a:cs typeface="+mn-cs"/>
                        </a:rPr>
                        <a:t> </a:t>
                      </a:r>
                      <a:r>
                        <a:rPr kumimoji="0" lang="en-US" sz="1200" b="0" i="0" u="none" strike="noStrike" kern="1200" cap="none" spc="0" normalizeH="0" baseline="0" noProof="0">
                          <a:ln>
                            <a:noFill/>
                          </a:ln>
                          <a:solidFill>
                            <a:prstClr val="black"/>
                          </a:solidFill>
                          <a:effectLst/>
                          <a:uLnTx/>
                          <a:uFillTx/>
                          <a:latin typeface="+mn-lt"/>
                          <a:ea typeface="+mn-ea"/>
                          <a:cs typeface="+mn-cs"/>
                        </a:rPr>
                        <a:t>Provide a simple, streamlined process for employees to update annual benefit elections; send confirmation notification of changes to employees; send related lead up reminder communications; reduce manual labor</a:t>
                      </a:r>
                    </a:p>
                  </a:txBody>
                  <a:tcPr marL="6350" marR="6350" marT="6350" marB="0" anchor="ctr"/>
                </a:tc>
                <a:extLst>
                  <a:ext uri="{0D108BD9-81ED-4DB2-BD59-A6C34878D82A}">
                    <a16:rowId xmlns:a16="http://schemas.microsoft.com/office/drawing/2014/main" val="2468644646"/>
                  </a:ext>
                </a:extLst>
              </a:tr>
              <a:tr h="774680">
                <a:tc>
                  <a:txBody>
                    <a:bodyPr/>
                    <a:lstStyle/>
                    <a:p>
                      <a:pPr marL="91440" marR="0" lvl="0" indent="0" algn="ctr">
                        <a:lnSpc>
                          <a:spcPct val="100000"/>
                        </a:lnSpc>
                        <a:spcBef>
                          <a:spcPts val="0"/>
                        </a:spcBef>
                        <a:spcAft>
                          <a:spcPts val="0"/>
                        </a:spcAft>
                        <a:buNone/>
                      </a:pPr>
                      <a:r>
                        <a:rPr lang="en-US" sz="1200" b="1">
                          <a:solidFill>
                            <a:schemeClr val="tx1"/>
                          </a:solidFill>
                          <a:latin typeface="+mn-lt"/>
                        </a:rPr>
                        <a:t>Manage Workforce</a:t>
                      </a:r>
                    </a:p>
                  </a:txBody>
                  <a:tcPr anchor="ctr"/>
                </a:tc>
                <a:tc>
                  <a:txBody>
                    <a:bodyPr/>
                    <a:lstStyle/>
                    <a:p>
                      <a:pPr marL="171450" marR="0" lvl="0" indent="-171450" algn="l" rtl="0" eaLnBrk="1" fontAlgn="auto" latinLnBrk="0" hangingPunct="1">
                        <a:lnSpc>
                          <a:spcPct val="100000"/>
                        </a:lnSpc>
                        <a:spcBef>
                          <a:spcPts val="600"/>
                        </a:spcBef>
                        <a:spcAft>
                          <a:spcPts val="600"/>
                        </a:spcAft>
                        <a:buClrTx/>
                        <a:buSzTx/>
                        <a:buFont typeface="Wingdings" panose="05000000000000000000" pitchFamily="2" charset="2"/>
                        <a:buChar char="§"/>
                      </a:pPr>
                      <a:r>
                        <a:rPr lang="en-US" sz="1200" b="1" u="none" strike="noStrike" kern="1200" baseline="0">
                          <a:solidFill>
                            <a:schemeClr val="tx1"/>
                          </a:solidFill>
                          <a:latin typeface="+mn-lt"/>
                          <a:ea typeface="+mn-ea"/>
                          <a:cs typeface="+mn-cs"/>
                        </a:rPr>
                        <a:t>H5</a:t>
                      </a:r>
                      <a:r>
                        <a:rPr lang="en-US" sz="1200" u="none" strike="noStrike" kern="1200" baseline="0">
                          <a:solidFill>
                            <a:schemeClr val="tx1"/>
                          </a:solidFill>
                          <a:latin typeface="+mn-lt"/>
                          <a:ea typeface="+mn-ea"/>
                          <a:cs typeface="+mn-cs"/>
                        </a:rPr>
                        <a:t>: </a:t>
                      </a:r>
                      <a:r>
                        <a:rPr kumimoji="0" lang="en-US" sz="1200" b="0" i="0" u="none" strike="noStrike" kern="1200" cap="none" spc="0" normalizeH="0" baseline="0" noProof="0">
                          <a:ln>
                            <a:noFill/>
                          </a:ln>
                          <a:solidFill>
                            <a:prstClr val="black"/>
                          </a:solidFill>
                          <a:effectLst/>
                          <a:uLnTx/>
                          <a:uFillTx/>
                          <a:latin typeface="+mn-lt"/>
                          <a:ea typeface="+mn-ea"/>
                          <a:cs typeface="+mn-cs"/>
                        </a:rPr>
                        <a:t>Capture and manage various job changes/personnel actions throughout the employee life cycle, to include, but not limited to promotions, leaves of absence, layoffs, reduction in force (voluntary and involuntary), retirement, pay rate changes, departmental reassignments, and re-hires.</a:t>
                      </a:r>
                      <a:r>
                        <a:rPr lang="en-US" sz="1200" b="0" i="0" u="none" strike="noStrike" kern="1200" cap="none" spc="0" normalizeH="0" baseline="0" noProof="0">
                          <a:ln>
                            <a:noFill/>
                          </a:ln>
                          <a:solidFill>
                            <a:prstClr val="black"/>
                          </a:solidFill>
                          <a:effectLst/>
                          <a:uLnTx/>
                          <a:uFillTx/>
                          <a:latin typeface="+mn-lt"/>
                          <a:ea typeface="+mn-ea"/>
                          <a:cs typeface="+mn-cs"/>
                        </a:rPr>
                        <a:t> </a:t>
                      </a:r>
                      <a:endParaRPr kumimoji="0" lang="en-US" sz="1200" b="0" i="0" u="none" strike="noStrike" kern="1200" cap="none" spc="0" normalizeH="0" baseline="0" noProof="0">
                        <a:ln>
                          <a:noFill/>
                        </a:ln>
                        <a:solidFill>
                          <a:prstClr val="black"/>
                        </a:solidFill>
                        <a:effectLst/>
                        <a:uLnTx/>
                        <a:uFillTx/>
                        <a:latin typeface="+mn-lt"/>
                        <a:ea typeface="+mn-ea"/>
                        <a:cs typeface="+mn-cs"/>
                      </a:endParaRPr>
                    </a:p>
                  </a:txBody>
                  <a:tcPr marL="6350" marR="6350" marT="6350" marB="0" anchor="ctr"/>
                </a:tc>
                <a:extLst>
                  <a:ext uri="{0D108BD9-81ED-4DB2-BD59-A6C34878D82A}">
                    <a16:rowId xmlns:a16="http://schemas.microsoft.com/office/drawing/2014/main" val="3418432556"/>
                  </a:ext>
                </a:extLst>
              </a:tr>
            </a:tbl>
          </a:graphicData>
        </a:graphic>
      </p:graphicFrame>
    </p:spTree>
    <p:extLst>
      <p:ext uri="{BB962C8B-B14F-4D97-AF65-F5344CB8AC3E}">
        <p14:creationId xmlns:p14="http://schemas.microsoft.com/office/powerpoint/2010/main" val="3096384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0082-6710-80B7-B1B9-E237A27E6126}"/>
              </a:ext>
            </a:extLst>
          </p:cNvPr>
          <p:cNvSpPr>
            <a:spLocks noGrp="1"/>
          </p:cNvSpPr>
          <p:nvPr>
            <p:ph type="title"/>
          </p:nvPr>
        </p:nvSpPr>
        <p:spPr>
          <a:xfrm>
            <a:off x="457200" y="366713"/>
            <a:ext cx="11276013" cy="526688"/>
          </a:xfrm>
        </p:spPr>
        <p:txBody>
          <a:bodyPr/>
          <a:lstStyle/>
          <a:p>
            <a:r>
              <a:rPr lang="en-US"/>
              <a:t>HR Cases Index (1 of 2)</a:t>
            </a:r>
            <a:br>
              <a:rPr lang="en-US"/>
            </a:br>
            <a:endParaRPr lang="en-US" sz="1600"/>
          </a:p>
        </p:txBody>
      </p:sp>
      <p:graphicFrame>
        <p:nvGraphicFramePr>
          <p:cNvPr id="3" name="Table 2">
            <a:extLst>
              <a:ext uri="{FF2B5EF4-FFF2-40B4-BE49-F238E27FC236}">
                <a16:creationId xmlns:a16="http://schemas.microsoft.com/office/drawing/2014/main" id="{B73E5C19-2C59-A22B-74EE-6684AC9696B2}"/>
              </a:ext>
            </a:extLst>
          </p:cNvPr>
          <p:cNvGraphicFramePr>
            <a:graphicFrameLocks noGrp="1"/>
          </p:cNvGraphicFramePr>
          <p:nvPr>
            <p:extLst>
              <p:ext uri="{D42A27DB-BD31-4B8C-83A1-F6EECF244321}">
                <p14:modId xmlns:p14="http://schemas.microsoft.com/office/powerpoint/2010/main" val="2135677239"/>
              </p:ext>
            </p:extLst>
          </p:nvPr>
        </p:nvGraphicFramePr>
        <p:xfrm>
          <a:off x="457201" y="921976"/>
          <a:ext cx="11163299" cy="3655040"/>
        </p:xfrm>
        <a:graphic>
          <a:graphicData uri="http://schemas.openxmlformats.org/drawingml/2006/table">
            <a:tbl>
              <a:tblPr firstRow="1" bandRow="1">
                <a:tableStyleId>{B301B821-A1FF-4177-AEE7-76D212191A09}</a:tableStyleId>
              </a:tblPr>
              <a:tblGrid>
                <a:gridCol w="2352674">
                  <a:extLst>
                    <a:ext uri="{9D8B030D-6E8A-4147-A177-3AD203B41FA5}">
                      <a16:colId xmlns:a16="http://schemas.microsoft.com/office/drawing/2014/main" val="40014694"/>
                    </a:ext>
                  </a:extLst>
                </a:gridCol>
                <a:gridCol w="8810625">
                  <a:extLst>
                    <a:ext uri="{9D8B030D-6E8A-4147-A177-3AD203B41FA5}">
                      <a16:colId xmlns:a16="http://schemas.microsoft.com/office/drawing/2014/main" val="3468495897"/>
                    </a:ext>
                  </a:extLst>
                </a:gridCol>
              </a:tblGrid>
              <a:tr h="495598">
                <a:tc>
                  <a:txBody>
                    <a:bodyPr/>
                    <a:lstStyle/>
                    <a:p>
                      <a:pPr algn="l"/>
                      <a:r>
                        <a:rPr lang="en-US" sz="1200" baseline="0">
                          <a:solidFill>
                            <a:schemeClr val="bg1"/>
                          </a:solidFill>
                        </a:rPr>
                        <a:t>Capability Area</a:t>
                      </a:r>
                      <a:endParaRPr lang="en-US" sz="1200">
                        <a:solidFill>
                          <a:schemeClr val="bg1"/>
                        </a:solidFill>
                      </a:endParaRPr>
                    </a:p>
                  </a:txBody>
                  <a:tcPr anchor="ctr">
                    <a:solidFill>
                      <a:schemeClr val="accent1"/>
                    </a:solidFill>
                  </a:tcPr>
                </a:tc>
                <a:tc>
                  <a:txBody>
                    <a:bodyPr/>
                    <a:lstStyle/>
                    <a:p>
                      <a:pPr algn="l"/>
                      <a:r>
                        <a:rPr lang="en-US" sz="1200">
                          <a:solidFill>
                            <a:schemeClr val="bg1"/>
                          </a:solidFill>
                        </a:rPr>
                        <a:t>Use Case Focus</a:t>
                      </a:r>
                    </a:p>
                  </a:txBody>
                  <a:tcPr anchor="ctr">
                    <a:solidFill>
                      <a:schemeClr val="accent1"/>
                    </a:solidFill>
                  </a:tcPr>
                </a:tc>
                <a:extLst>
                  <a:ext uri="{0D108BD9-81ED-4DB2-BD59-A6C34878D82A}">
                    <a16:rowId xmlns:a16="http://schemas.microsoft.com/office/drawing/2014/main" val="817028240"/>
                  </a:ext>
                </a:extLst>
              </a:tr>
              <a:tr h="1771766">
                <a:tc>
                  <a:txBody>
                    <a:bodyPr/>
                    <a:lstStyle/>
                    <a:p>
                      <a:pPr marL="91440" marR="0" lvl="0" indent="0" algn="ctr">
                        <a:lnSpc>
                          <a:spcPct val="100000"/>
                        </a:lnSpc>
                        <a:spcBef>
                          <a:spcPts val="600"/>
                        </a:spcBef>
                        <a:spcAft>
                          <a:spcPts val="600"/>
                        </a:spcAft>
                        <a:buNone/>
                      </a:pPr>
                      <a:r>
                        <a:rPr lang="en-US" sz="1200" b="1" i="0" u="none" strike="noStrike" kern="1200" noProof="0">
                          <a:solidFill>
                            <a:schemeClr val="tx1"/>
                          </a:solidFill>
                          <a:effectLst/>
                          <a:latin typeface="+mn-lt"/>
                        </a:rPr>
                        <a:t>Manage and Process Payroll</a:t>
                      </a:r>
                      <a:endParaRPr lang="en-US"/>
                    </a:p>
                  </a:txBody>
                  <a:tcPr anchor="ctr"/>
                </a:tc>
                <a:tc>
                  <a:txBody>
                    <a:bodyPr/>
                    <a:lstStyle/>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i="0" u="none" strike="noStrike" kern="1200" cap="none" spc="0" normalizeH="0" baseline="0" noProof="0">
                          <a:ln>
                            <a:noFill/>
                          </a:ln>
                          <a:solidFill>
                            <a:prstClr val="black"/>
                          </a:solidFill>
                          <a:effectLst/>
                          <a:uLnTx/>
                          <a:uFillTx/>
                          <a:latin typeface="+mn-lt"/>
                          <a:ea typeface="+mn-ea"/>
                          <a:cs typeface="+mn-cs"/>
                        </a:rPr>
                        <a:t>H6</a:t>
                      </a:r>
                      <a:r>
                        <a:rPr lang="en-US" sz="1200" b="0" i="0" u="none" strike="noStrike" kern="1200" cap="none" spc="0" normalizeH="0" baseline="0" noProof="0">
                          <a:ln>
                            <a:noFill/>
                          </a:ln>
                          <a:solidFill>
                            <a:prstClr val="black"/>
                          </a:solidFill>
                          <a:effectLst/>
                          <a:uLnTx/>
                          <a:uFillTx/>
                          <a:latin typeface="+mn-lt"/>
                          <a:ea typeface="+mn-ea"/>
                          <a:cs typeface="+mn-cs"/>
                        </a:rPr>
                        <a:t>: Accurate and on-time payment of employee, setting up payroll with greater speed, efficiency </a:t>
                      </a:r>
                    </a:p>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i="0" u="none" strike="noStrike" kern="1200" cap="none" spc="0" normalizeH="0" baseline="0" noProof="0">
                          <a:ln>
                            <a:noFill/>
                          </a:ln>
                          <a:solidFill>
                            <a:prstClr val="black"/>
                          </a:solidFill>
                          <a:effectLst/>
                          <a:uLnTx/>
                          <a:uFillTx/>
                          <a:latin typeface="+mn-lt"/>
                          <a:ea typeface="+mn-ea"/>
                          <a:cs typeface="+mn-cs"/>
                        </a:rPr>
                        <a:t>H7</a:t>
                      </a:r>
                      <a:r>
                        <a:rPr lang="en-US" sz="1200" b="0" i="0" u="none" strike="noStrike" kern="1200" cap="none" spc="0" normalizeH="0" baseline="0" noProof="0">
                          <a:ln>
                            <a:noFill/>
                          </a:ln>
                          <a:solidFill>
                            <a:prstClr val="black"/>
                          </a:solidFill>
                          <a:effectLst/>
                          <a:uLnTx/>
                          <a:uFillTx/>
                          <a:latin typeface="+mn-lt"/>
                          <a:ea typeface="+mn-ea"/>
                          <a:cs typeface="+mn-cs"/>
                        </a:rPr>
                        <a:t>: Timely and automatic solution updates to remain current with all regulatory and tax changes. Efficient reconciliation of tax forms and documents and end-to-end tracking of changes to, and validations of, payroll information at the field level.</a:t>
                      </a:r>
                      <a:endParaRPr lang="en-US"/>
                    </a:p>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i="0" u="none" strike="noStrike" kern="1200" cap="none" spc="0" normalizeH="0" baseline="0" noProof="0">
                          <a:ln>
                            <a:noFill/>
                          </a:ln>
                          <a:solidFill>
                            <a:prstClr val="black"/>
                          </a:solidFill>
                          <a:effectLst/>
                          <a:uLnTx/>
                          <a:uFillTx/>
                          <a:latin typeface="+mn-lt"/>
                          <a:ea typeface="+mn-ea"/>
                          <a:cs typeface="+mn-cs"/>
                        </a:rPr>
                        <a:t>H8</a:t>
                      </a:r>
                      <a:r>
                        <a:rPr lang="en-US" sz="1200" b="0" i="0" u="none" strike="noStrike" kern="1200" cap="none" spc="0" normalizeH="0" baseline="0" noProof="0">
                          <a:ln>
                            <a:noFill/>
                          </a:ln>
                          <a:solidFill>
                            <a:prstClr val="black"/>
                          </a:solidFill>
                          <a:effectLst/>
                          <a:uLnTx/>
                          <a:uFillTx/>
                          <a:latin typeface="+mn-lt"/>
                          <a:ea typeface="+mn-ea"/>
                          <a:cs typeface="+mn-cs"/>
                        </a:rPr>
                        <a:t>: Efficient and automated reporting of company payroll and forms</a:t>
                      </a:r>
                      <a:endParaRPr lang="en-US"/>
                    </a:p>
                    <a:p>
                      <a:pPr marL="171450" marR="0" lvl="0" indent="-171450" algn="l" rtl="0">
                        <a:lnSpc>
                          <a:spcPct val="100000"/>
                        </a:lnSpc>
                        <a:spcBef>
                          <a:spcPts val="600"/>
                        </a:spcBef>
                        <a:spcAft>
                          <a:spcPts val="600"/>
                        </a:spcAft>
                        <a:buClrTx/>
                        <a:buSzTx/>
                        <a:buFont typeface="Wingdings" panose="05000000000000000000" pitchFamily="2" charset="2"/>
                        <a:buChar char="§"/>
                      </a:pPr>
                      <a:r>
                        <a:rPr lang="en-US" sz="1200" b="1" i="0" u="none" strike="noStrike" kern="1200" cap="none" spc="0" normalizeH="0" baseline="0" noProof="0">
                          <a:ln>
                            <a:noFill/>
                          </a:ln>
                          <a:solidFill>
                            <a:prstClr val="black"/>
                          </a:solidFill>
                          <a:effectLst/>
                          <a:uLnTx/>
                          <a:uFillTx/>
                          <a:latin typeface="+mn-lt"/>
                          <a:ea typeface="+mn-ea"/>
                          <a:cs typeface="+mn-cs"/>
                        </a:rPr>
                        <a:t>H9</a:t>
                      </a:r>
                      <a:r>
                        <a:rPr lang="en-US" sz="1200" b="0" i="0" u="none" strike="noStrike" kern="1200" cap="none" spc="0" normalizeH="0" baseline="0" noProof="0">
                          <a:ln>
                            <a:noFill/>
                          </a:ln>
                          <a:solidFill>
                            <a:prstClr val="black"/>
                          </a:solidFill>
                          <a:effectLst/>
                          <a:uLnTx/>
                          <a:uFillTx/>
                          <a:latin typeface="+mn-lt"/>
                          <a:ea typeface="+mn-ea"/>
                          <a:cs typeface="+mn-cs"/>
                        </a:rPr>
                        <a:t>: Identify terminated employees (potential retirees), and interface with the benefits module to process retiree medical and benefits and with 3rd party providers for dental and long-term care benefits.</a:t>
                      </a:r>
                      <a:endParaRPr kumimoji="0" lang="en-US"/>
                    </a:p>
                  </a:txBody>
                  <a:tcPr marL="6350" marR="6350" marT="6350" marB="0" anchor="ctr"/>
                </a:tc>
                <a:extLst>
                  <a:ext uri="{0D108BD9-81ED-4DB2-BD59-A6C34878D82A}">
                    <a16:rowId xmlns:a16="http://schemas.microsoft.com/office/drawing/2014/main" val="3418432556"/>
                  </a:ext>
                </a:extLst>
              </a:tr>
              <a:tr h="768178">
                <a:tc>
                  <a:txBody>
                    <a:bodyPr/>
                    <a:lstStyle/>
                    <a:p>
                      <a:pPr marL="0" marR="0" algn="ctr">
                        <a:lnSpc>
                          <a:spcPct val="107000"/>
                        </a:lnSpc>
                        <a:spcBef>
                          <a:spcPts val="0"/>
                        </a:spcBef>
                        <a:spcAft>
                          <a:spcPts val="800"/>
                        </a:spcAft>
                      </a:pPr>
                      <a:r>
                        <a:rPr lang="en-US" sz="1200" b="1" i="0" u="none" strike="noStrike" kern="1200">
                          <a:solidFill>
                            <a:schemeClr val="tx1"/>
                          </a:solidFill>
                          <a:effectLst/>
                          <a:latin typeface="+mn-lt"/>
                          <a:ea typeface="+mn-ea"/>
                          <a:cs typeface="+mn-cs"/>
                        </a:rPr>
                        <a:t>Manage Workplace Compliance and Guidance + Employee Relations</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H10</a:t>
                      </a:r>
                      <a:r>
                        <a:rPr lang="en-US" sz="1200" u="none" strike="noStrike" kern="1200" baseline="0">
                          <a:solidFill>
                            <a:schemeClr val="tx1"/>
                          </a:solidFill>
                          <a:latin typeface="+mn-lt"/>
                          <a:ea typeface="+mn-ea"/>
                          <a:cs typeface="+mn-cs"/>
                        </a:rPr>
                        <a:t>: </a:t>
                      </a:r>
                      <a:r>
                        <a:rPr kumimoji="0" lang="en-US" sz="1200" b="0" i="0" u="none" strike="noStrike" kern="1200" cap="none" spc="0" normalizeH="0" baseline="0" noProof="0">
                          <a:ln>
                            <a:noFill/>
                          </a:ln>
                          <a:solidFill>
                            <a:prstClr val="black"/>
                          </a:solidFill>
                          <a:effectLst/>
                          <a:uLnTx/>
                          <a:uFillTx/>
                          <a:latin typeface="+mn-lt"/>
                          <a:ea typeface="+mn-ea"/>
                          <a:cs typeface="+mn-cs"/>
                        </a:rPr>
                        <a:t>Maintain compliance with employee data and manage information about employees to meet regulatory requirements while providing greater visibility into the workforce to enable data driven insights and decision making. Enable tracking progress of DE&amp;I initiatives, improve the efficiency and timeliness of responses</a:t>
                      </a:r>
                    </a:p>
                  </a:txBody>
                  <a:tcPr marL="6350" marR="6350" marT="6350" marB="0" anchor="ctr"/>
                </a:tc>
                <a:extLst>
                  <a:ext uri="{0D108BD9-81ED-4DB2-BD59-A6C34878D82A}">
                    <a16:rowId xmlns:a16="http://schemas.microsoft.com/office/drawing/2014/main" val="21994088"/>
                  </a:ext>
                </a:extLst>
              </a:tr>
              <a:tr h="619498">
                <a:tc>
                  <a:txBody>
                    <a:bodyPr/>
                    <a:lstStyle/>
                    <a:p>
                      <a:pPr marL="0" marR="0" algn="ctr">
                        <a:lnSpc>
                          <a:spcPct val="107000"/>
                        </a:lnSpc>
                        <a:spcBef>
                          <a:spcPts val="0"/>
                        </a:spcBef>
                        <a:spcAft>
                          <a:spcPts val="800"/>
                        </a:spcAft>
                      </a:pPr>
                      <a:r>
                        <a:rPr lang="en-US" sz="1200" b="1" i="0" u="none" strike="noStrike" kern="1200">
                          <a:solidFill>
                            <a:schemeClr val="tx1"/>
                          </a:solidFill>
                          <a:effectLst/>
                          <a:latin typeface="+mn-lt"/>
                          <a:ea typeface="+mn-ea"/>
                          <a:cs typeface="+mn-cs"/>
                        </a:rPr>
                        <a:t>Workforce Performance</a:t>
                      </a:r>
                    </a:p>
                  </a:txBody>
                  <a:tcPr anchor="ctr"/>
                </a:tc>
                <a:tc>
                  <a:txBody>
                    <a:bodyPr/>
                    <a:lstStyle/>
                    <a:p>
                      <a:pPr marL="171450" marR="0" lvl="0" indent="-171450" algn="l" defTabSz="914400" rtl="0" eaLnBrk="1" fontAlgn="auto" latinLnBrk="0" hangingPunct="1">
                        <a:lnSpc>
                          <a:spcPct val="100000"/>
                        </a:lnSpc>
                        <a:spcBef>
                          <a:spcPts val="600"/>
                        </a:spcBef>
                        <a:spcAft>
                          <a:spcPts val="600"/>
                        </a:spcAft>
                        <a:buClrTx/>
                        <a:buSzTx/>
                        <a:buFont typeface="Wingdings" panose="05000000000000000000" pitchFamily="2" charset="2"/>
                        <a:buChar char="§"/>
                        <a:tabLst/>
                        <a:defRPr/>
                      </a:pPr>
                      <a:r>
                        <a:rPr lang="en-US" sz="1200" b="1" u="none" strike="noStrike" kern="1200" baseline="0">
                          <a:solidFill>
                            <a:schemeClr val="tx1"/>
                          </a:solidFill>
                          <a:latin typeface="+mn-lt"/>
                          <a:ea typeface="+mn-ea"/>
                          <a:cs typeface="+mn-cs"/>
                        </a:rPr>
                        <a:t>H11</a:t>
                      </a:r>
                      <a:r>
                        <a:rPr lang="en-US" sz="1200" u="none" strike="noStrike" kern="1200" baseline="0">
                          <a:solidFill>
                            <a:schemeClr val="tx1"/>
                          </a:solidFill>
                          <a:latin typeface="+mn-lt"/>
                          <a:ea typeface="+mn-ea"/>
                          <a:cs typeface="+mn-cs"/>
                        </a:rPr>
                        <a:t>: </a:t>
                      </a:r>
                      <a:r>
                        <a:rPr lang="en-US" sz="1200"/>
                        <a:t>Allow employees to provide information that demonstrates qualifications, maintaining</a:t>
                      </a:r>
                      <a:r>
                        <a:rPr kumimoji="0" lang="en-US" sz="1200" b="0" i="0" u="none" strike="noStrike" kern="1200" cap="none" spc="0" normalizeH="0" baseline="0" noProof="0">
                          <a:ln>
                            <a:noFill/>
                          </a:ln>
                          <a:solidFill>
                            <a:prstClr val="black"/>
                          </a:solidFill>
                          <a:effectLst/>
                          <a:uLnTx/>
                          <a:uFillTx/>
                          <a:latin typeface="+mn-lt"/>
                          <a:ea typeface="+mn-ea"/>
                          <a:cs typeface="+mn-cs"/>
                        </a:rPr>
                        <a:t> a record of these qualifications that follows the employee from recruiting/hiring through service</a:t>
                      </a:r>
                    </a:p>
                  </a:txBody>
                  <a:tcPr marL="6350" marR="6350" marT="6350" marB="0" anchor="ctr"/>
                </a:tc>
                <a:extLst>
                  <a:ext uri="{0D108BD9-81ED-4DB2-BD59-A6C34878D82A}">
                    <a16:rowId xmlns:a16="http://schemas.microsoft.com/office/drawing/2014/main" val="4074729122"/>
                  </a:ext>
                </a:extLst>
              </a:tr>
            </a:tbl>
          </a:graphicData>
        </a:graphic>
      </p:graphicFrame>
    </p:spTree>
    <p:extLst>
      <p:ext uri="{BB962C8B-B14F-4D97-AF65-F5344CB8AC3E}">
        <p14:creationId xmlns:p14="http://schemas.microsoft.com/office/powerpoint/2010/main" val="24632910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pHfyx2VgXEGeFvcoT5BhH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rrMOtCLuMrM1HTXNfb9M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BirTToLMazDKDGS2LReaI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pLAx9IFKrJYvi8hDPv5qt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pLAx9IFKrJYvi8hDPv5qt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MElRmTQ4VHaAsYw9aEYVJ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gq.oNqstXwMEoVyAmrVOX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79tgn0GtALYFC.EURZziaQ"/>
</p:tagLst>
</file>

<file path=ppt/theme/theme1.xml><?xml version="1.0" encoding="utf-8"?>
<a:theme xmlns:a="http://schemas.openxmlformats.org/drawingml/2006/main" name="Blue bk accent color options">
  <a:themeElements>
    <a:clrScheme name="Custom 1">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Custom 1">
      <a:majorFont>
        <a:latin typeface="Arial Black"/>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GBlue">
      <a:srgbClr val="002856"/>
    </a:custClr>
    <a:custClr name="Sky">
      <a:srgbClr val="009AD7"/>
    </a:custClr>
    <a:custClr name="Surf">
      <a:srgbClr val="06C4B0"/>
    </a:custClr>
    <a:custClr name="Tangerine">
      <a:srgbClr val="FF540A"/>
    </a:custClr>
    <a:custClr name="Lemon">
      <a:srgbClr val="FEC10D"/>
    </a:custClr>
    <a:custClr name="Rose">
      <a:srgbClr val="E81159"/>
    </a:custClr>
    <a:custClr name="White">
      <a:srgbClr val="FFFFFF"/>
    </a:custClr>
    <a:custClr name="Steel">
      <a:srgbClr val="6F7878"/>
    </a:custClr>
    <a:custClr name="Black">
      <a:srgbClr val="000000"/>
    </a:custClr>
    <a:custClr name="Error Red">
      <a:srgbClr val="DE0A01"/>
    </a:custClr>
    <a:custClr name="GBlue Tint1">
      <a:srgbClr val="6A80A3"/>
    </a:custClr>
    <a:custClr name="Sky Tint1">
      <a:srgbClr val="49C5F4"/>
    </a:custClr>
    <a:custClr name="Surf Tint1">
      <a:srgbClr val="4EDCCA"/>
    </a:custClr>
    <a:custClr name="Tangerine Tint1">
      <a:srgbClr val="FF986C"/>
    </a:custClr>
    <a:custClr name="Lemon Tint1">
      <a:srgbClr val="FEDA6E"/>
    </a:custClr>
    <a:custClr name="Rose Tint1">
      <a:srgbClr val="F4729D"/>
    </a:custClr>
    <a:custClr name="White">
      <a:srgbClr val="FFFFFF"/>
    </a:custClr>
    <a:custClr name="Steel Tint1">
      <a:srgbClr val="979D9D"/>
    </a:custClr>
    <a:custClr name="White">
      <a:srgbClr val="FFFFFF"/>
    </a:custClr>
    <a:custClr name="Warning Yellow">
      <a:srgbClr val="F5AB23"/>
    </a:custClr>
    <a:custClr name="GBlue Tint2">
      <a:srgbClr val="A1B3CA"/>
    </a:custClr>
    <a:custClr name="Sky Tint2">
      <a:srgbClr val="91DCF8"/>
    </a:custClr>
    <a:custClr name="Surf Tint2">
      <a:srgbClr val="95EADF"/>
    </a:custClr>
    <a:custClr name="Tangerine Tint2">
      <a:srgbClr val="FBC9A6"/>
    </a:custClr>
    <a:custClr name="Lemon Tint2">
      <a:srgbClr val="FFEDB3"/>
    </a:custClr>
    <a:custClr name="Rose Tint2">
      <a:srgbClr val="F9C1D2"/>
    </a:custClr>
    <a:custClr name="White">
      <a:srgbClr val="FFFFFF"/>
    </a:custClr>
    <a:custClr name="Steel Tint2">
      <a:srgbClr val="BDBDBD"/>
    </a:custClr>
    <a:custClr name="White">
      <a:srgbClr val="FFFFFF"/>
    </a:custClr>
    <a:custClr name="Success Green">
      <a:srgbClr val="00A76D"/>
    </a:custClr>
    <a:custClr name="GBlue Tint3">
      <a:srgbClr val="D0DEEA"/>
    </a:custClr>
    <a:custClr name="Sky Dark1">
      <a:srgbClr val="0073A1"/>
    </a:custClr>
    <a:custClr name="Surf Dark1">
      <a:srgbClr val="048D7F"/>
    </a:custClr>
    <a:custClr name="Tangerine Dark1">
      <a:srgbClr val="BF3F07"/>
    </a:custClr>
    <a:custClr name="Lemon Dark1">
      <a:srgbClr val="BE910A"/>
    </a:custClr>
    <a:custClr name="Rose Dark1">
      <a:srgbClr val="AE0D43"/>
    </a:custClr>
    <a:custClr name="White">
      <a:srgbClr val="FFFFFF"/>
    </a:custClr>
    <a:custClr name="Steel Tint3">
      <a:srgbClr val="D3D3D3"/>
    </a:custClr>
    <a:custClr name="White">
      <a:srgbClr val="FFFFFF"/>
    </a:custClr>
    <a:custClr name="Background Gray">
      <a:srgbClr val="F4F4F4"/>
    </a:custClr>
    <a:custClr name="GBlue Dark1">
      <a:srgbClr val="355578"/>
    </a:custClr>
    <a:custClr name="Sky Dark2">
      <a:srgbClr val="004D6B"/>
    </a:custClr>
    <a:custClr name="Surf Dark2">
      <a:srgbClr val="036258"/>
    </a:custClr>
    <a:custClr name="Tangerine Dark2">
      <a:srgbClr val="7F2A05"/>
    </a:custClr>
    <a:custClr name="Lemon Dark2">
      <a:srgbClr val="7F6006"/>
    </a:custClr>
    <a:custClr name="Rose Dark2">
      <a:srgbClr val="74082C"/>
    </a:custClr>
    <a:custClr name="White">
      <a:srgbClr val="FFFFFF"/>
    </a:custClr>
    <a:custClr name="Steel Dark">
      <a:srgbClr val="535A5A"/>
    </a:custClr>
    <a:custClr name="White">
      <a:srgbClr val="FFFFFF"/>
    </a:custClr>
    <a:custClr name="White">
      <a:srgbClr val="FFFFFF"/>
    </a:custClr>
  </a:custClrLst>
  <a:extLst>
    <a:ext uri="{05A4C25C-085E-4340-85A3-A5531E510DB2}">
      <thm15:themeFamily xmlns:thm15="http://schemas.microsoft.com/office/thememl/2012/main" name="blank.potx" id="{6C11E152-4FE5-4048-9B75-743BF8A129A3}" vid="{AF57F31F-9AE1-47A7-97CE-D1D77B00F200}"/>
    </a:ext>
  </a:extLst>
</a:theme>
</file>

<file path=ppt/theme/theme2.xml><?xml version="1.0" encoding="utf-8"?>
<a:theme xmlns:a="http://schemas.openxmlformats.org/drawingml/2006/main" name="White bkgrnd master">
  <a:themeElements>
    <a:clrScheme name="2020 Gartner Theme-003">
      <a:dk1>
        <a:sysClr val="windowText" lastClr="000000"/>
      </a:dk1>
      <a:lt1>
        <a:sysClr val="window" lastClr="FFFFFF"/>
      </a:lt1>
      <a:dk2>
        <a:srgbClr val="002856"/>
      </a:dk2>
      <a:lt2>
        <a:srgbClr val="FFFFFF"/>
      </a:lt2>
      <a:accent1>
        <a:srgbClr val="002856"/>
      </a:accent1>
      <a:accent2>
        <a:srgbClr val="6F7878"/>
      </a:accent2>
      <a:accent3>
        <a:srgbClr val="979D9D"/>
      </a:accent3>
      <a:accent4>
        <a:srgbClr val="009AD7"/>
      </a:accent4>
      <a:accent5>
        <a:srgbClr val="FF540A"/>
      </a:accent5>
      <a:accent6>
        <a:srgbClr val="FEC10D"/>
      </a:accent6>
      <a:hlink>
        <a:srgbClr val="0052D6"/>
      </a:hlink>
      <a:folHlink>
        <a:srgbClr val="0045B5"/>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12700" cap="flat" cmpd="sng">
          <a:solidFill>
            <a:srgbClr val="6F7878"/>
          </a:solidFill>
          <a:prstDash val="solid"/>
          <a:round/>
          <a:headEnd type="none" w="lg" len="med"/>
          <a:tailEnd type="none" w="lg" len="med"/>
        </a:ln>
      </a:spPr>
      <a:bodyPr/>
      <a:lstStyle/>
    </a:lnDef>
    <a:txDef>
      <a:spPr>
        <a:noFill/>
      </a:spPr>
      <a:bodyPr wrap="none" lIns="0" rIns="0" rtlCol="0">
        <a:spAutoFit/>
      </a:bodyPr>
      <a:lstStyle>
        <a:defPPr algn="l">
          <a:spcBef>
            <a:spcPts val="600"/>
          </a:spcBef>
          <a:defRPr dirty="0" smtClean="0"/>
        </a:defPPr>
      </a:lstStyle>
    </a:txDef>
  </a:objectDefaults>
  <a:extraClrSchemeLst/>
  <a:custClrLst>
    <a:custClr name="GBlue">
      <a:srgbClr val="002856"/>
    </a:custClr>
    <a:custClr name="Sky">
      <a:srgbClr val="009AD7"/>
    </a:custClr>
    <a:custClr name="Surf">
      <a:srgbClr val="06C4B0"/>
    </a:custClr>
    <a:custClr name="Tangerine">
      <a:srgbClr val="FF540A"/>
    </a:custClr>
    <a:custClr name="Lemon">
      <a:srgbClr val="FEC10D"/>
    </a:custClr>
    <a:custClr name="Rose">
      <a:srgbClr val="E81159"/>
    </a:custClr>
    <a:custClr name="White">
      <a:srgbClr val="FFFFFF"/>
    </a:custClr>
    <a:custClr name="Steel">
      <a:srgbClr val="6F7878"/>
    </a:custClr>
    <a:custClr name="Black">
      <a:srgbClr val="000000"/>
    </a:custClr>
    <a:custClr name="Error Red">
      <a:srgbClr val="DE0A01"/>
    </a:custClr>
    <a:custClr name="GBlue Tint1">
      <a:srgbClr val="6A80A3"/>
    </a:custClr>
    <a:custClr name="Sky Tint1">
      <a:srgbClr val="49C5F4"/>
    </a:custClr>
    <a:custClr name="Surf Tint1">
      <a:srgbClr val="4EDCCA"/>
    </a:custClr>
    <a:custClr name="Tangerine Tint1">
      <a:srgbClr val="FF986C"/>
    </a:custClr>
    <a:custClr name="Lemon Tint1">
      <a:srgbClr val="FEDA6E"/>
    </a:custClr>
    <a:custClr name="Rose Tint1">
      <a:srgbClr val="F4729D"/>
    </a:custClr>
    <a:custClr name="White">
      <a:srgbClr val="FFFFFF"/>
    </a:custClr>
    <a:custClr name="Steel Tint1">
      <a:srgbClr val="979D9D"/>
    </a:custClr>
    <a:custClr name="White">
      <a:srgbClr val="FFFFFF"/>
    </a:custClr>
    <a:custClr name="Warning Yellow">
      <a:srgbClr val="F5AB23"/>
    </a:custClr>
    <a:custClr name="GBlue Tint2">
      <a:srgbClr val="A1B3CA"/>
    </a:custClr>
    <a:custClr name="Sky Tint2">
      <a:srgbClr val="91DCF8"/>
    </a:custClr>
    <a:custClr name="Surf Tint2">
      <a:srgbClr val="95EADF"/>
    </a:custClr>
    <a:custClr name="Tangerine Tint2">
      <a:srgbClr val="FBC9A6"/>
    </a:custClr>
    <a:custClr name="Lemon Tint2">
      <a:srgbClr val="FFEDB3"/>
    </a:custClr>
    <a:custClr name="Rose Tint2">
      <a:srgbClr val="F9C1D2"/>
    </a:custClr>
    <a:custClr name="White">
      <a:srgbClr val="FFFFFF"/>
    </a:custClr>
    <a:custClr name="Steel Tint2">
      <a:srgbClr val="BDBDBD"/>
    </a:custClr>
    <a:custClr name="White">
      <a:srgbClr val="FFFFFF"/>
    </a:custClr>
    <a:custClr name="Success Green">
      <a:srgbClr val="00A76D"/>
    </a:custClr>
    <a:custClr name="GBlue Tint3">
      <a:srgbClr val="D0DEEA"/>
    </a:custClr>
    <a:custClr name="Sky Dark1">
      <a:srgbClr val="0073A1"/>
    </a:custClr>
    <a:custClr name="Surf Dark1">
      <a:srgbClr val="048D7F"/>
    </a:custClr>
    <a:custClr name="Tangerine Dark1">
      <a:srgbClr val="BF3F07"/>
    </a:custClr>
    <a:custClr name="Lemon Dark1">
      <a:srgbClr val="BE910A"/>
    </a:custClr>
    <a:custClr name="Rose Dark1">
      <a:srgbClr val="AE0D43"/>
    </a:custClr>
    <a:custClr name="White">
      <a:srgbClr val="FFFFFF"/>
    </a:custClr>
    <a:custClr name="Steel Tint3">
      <a:srgbClr val="D3D3D3"/>
    </a:custClr>
    <a:custClr name="White">
      <a:srgbClr val="FFFFFF"/>
    </a:custClr>
    <a:custClr name="Background Gray">
      <a:srgbClr val="F4F4F4"/>
    </a:custClr>
    <a:custClr name="GBlue Dark1">
      <a:srgbClr val="355578"/>
    </a:custClr>
    <a:custClr name="Sky Dark2">
      <a:srgbClr val="004D6B"/>
    </a:custClr>
    <a:custClr name="Surf Dark2">
      <a:srgbClr val="036258"/>
    </a:custClr>
    <a:custClr name="Tangerine Dark2">
      <a:srgbClr val="7F2A05"/>
    </a:custClr>
    <a:custClr name="Lemon Dark2">
      <a:srgbClr val="7F6006"/>
    </a:custClr>
    <a:custClr name="Rose Dark2">
      <a:srgbClr val="74082C"/>
    </a:custClr>
    <a:custClr name="White">
      <a:srgbClr val="FFFFFF"/>
    </a:custClr>
    <a:custClr name="Steel Dark">
      <a:srgbClr val="535A5A"/>
    </a:custClr>
    <a:custClr name="White">
      <a:srgbClr val="FFFFFF"/>
    </a:custClr>
    <a:custClr name="Link Blue">
      <a:srgbClr val="0052D6"/>
    </a:custClr>
  </a:custClrLst>
  <a:extLst>
    <a:ext uri="{05A4C25C-085E-4340-85A3-A5531E510DB2}">
      <thm15:themeFamily xmlns:thm15="http://schemas.microsoft.com/office/thememl/2012/main" name="CON_Proposal.potx" id="{D4891A98-6522-45B9-83CB-67034DE417D8}" vid="{41362ABF-DE2B-4DA8-90AF-23E7C503D1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tner">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C7B4ED034612438918A27DE068953B" ma:contentTypeVersion="6" ma:contentTypeDescription="Create a new document." ma:contentTypeScope="" ma:versionID="44ff631a81c7ab68db0984220a9f9b4f">
  <xsd:schema xmlns:xsd="http://www.w3.org/2001/XMLSchema" xmlns:xs="http://www.w3.org/2001/XMLSchema" xmlns:p="http://schemas.microsoft.com/office/2006/metadata/properties" xmlns:ns2="c8d32d78-d326-4f94-9be0-40392673fcdb" xmlns:ns3="fd0bc00b-7235-40aa-a5c4-1b5ec812a918" targetNamespace="http://schemas.microsoft.com/office/2006/metadata/properties" ma:root="true" ma:fieldsID="80b05829cd18b91087e4d9539b0b42d8" ns2:_="" ns3:_="">
    <xsd:import namespace="c8d32d78-d326-4f94-9be0-40392673fcdb"/>
    <xsd:import namespace="fd0bc00b-7235-40aa-a5c4-1b5ec812a91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d32d78-d326-4f94-9be0-40392673fc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bc00b-7235-40aa-a5c4-1b5ec812a91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323BB5-5E5C-4323-B048-74E6803D8B07}">
  <ds:schemaRefs>
    <ds:schemaRef ds:uri="http://schemas.microsoft.com/sharepoint/v3/contenttype/forms"/>
  </ds:schemaRefs>
</ds:datastoreItem>
</file>

<file path=customXml/itemProps2.xml><?xml version="1.0" encoding="utf-8"?>
<ds:datastoreItem xmlns:ds="http://schemas.openxmlformats.org/officeDocument/2006/customXml" ds:itemID="{29A4DD30-1C08-4F81-A488-8807243E57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d32d78-d326-4f94-9be0-40392673fcdb"/>
    <ds:schemaRef ds:uri="fd0bc00b-7235-40aa-a5c4-1b5ec812a9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A6BEB6-017E-4788-8EF0-F960CACD8B85}">
  <ds:schemaRefs>
    <ds:schemaRef ds:uri="http://schemas.microsoft.com/office/infopath/2007/PartnerControls"/>
    <ds:schemaRef ds:uri="http://purl.org/dc/terms/"/>
    <ds:schemaRef ds:uri="fd0bc00b-7235-40aa-a5c4-1b5ec812a918"/>
    <ds:schemaRef ds:uri="http://schemas.microsoft.com/office/2006/documentManagement/types"/>
    <ds:schemaRef ds:uri="http://purl.org/dc/dcmitype/"/>
    <ds:schemaRef ds:uri="c8d32d78-d326-4f94-9be0-40392673fcdb"/>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72</TotalTime>
  <Words>15816</Words>
  <Application>Microsoft Office PowerPoint</Application>
  <PresentationFormat>Widescreen</PresentationFormat>
  <Paragraphs>1007</Paragraphs>
  <Slides>57</Slides>
  <Notes>47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57</vt:i4>
      </vt:variant>
    </vt:vector>
  </HeadingPairs>
  <TitlesOfParts>
    <vt:vector size="67" baseType="lpstr">
      <vt:lpstr>Arial</vt:lpstr>
      <vt:lpstr>Arial Black</vt:lpstr>
      <vt:lpstr>Arial Unicode MS</vt:lpstr>
      <vt:lpstr>Calibri</vt:lpstr>
      <vt:lpstr>Courier New</vt:lpstr>
      <vt:lpstr>Wingdings</vt:lpstr>
      <vt:lpstr>Wingdings,Sans-Serif</vt:lpstr>
      <vt:lpstr>Blue bk accent color options</vt:lpstr>
      <vt:lpstr>White bkgrnd master</vt:lpstr>
      <vt:lpstr>think-cell Slide</vt:lpstr>
      <vt:lpstr>5.6)  Use Case Details</vt:lpstr>
      <vt:lpstr>Contents</vt:lpstr>
      <vt:lpstr>Instructions</vt:lpstr>
      <vt:lpstr>Instructions</vt:lpstr>
      <vt:lpstr>Use Case Summary</vt:lpstr>
      <vt:lpstr>Finance Use Cases Index (1 of 2) </vt:lpstr>
      <vt:lpstr>Finance Use Cases Index (2 of 2) </vt:lpstr>
      <vt:lpstr>HR Cases Index (1 of 2) </vt:lpstr>
      <vt:lpstr>HR Cases Index (1 of 2) </vt:lpstr>
      <vt:lpstr>Procurement Cases Index (1 of 2)</vt:lpstr>
      <vt:lpstr>Procurement Cases Index (2 of 2)</vt:lpstr>
      <vt:lpstr>Finance Use Cases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HR Use Cases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Procurement Use Cases</vt:lpstr>
      <vt:lpstr>Option 1: Use Cases if Replacing JAGGAER and BidNetDirect</vt:lpstr>
      <vt:lpstr>PowerPoint Presentation</vt:lpstr>
      <vt:lpstr>PowerPoint Presentation</vt:lpstr>
      <vt:lpstr>PowerPoint Presentation</vt:lpstr>
      <vt:lpstr>PowerPoint Presentation</vt:lpstr>
      <vt:lpstr>PowerPoint Presentation</vt:lpstr>
      <vt:lpstr>PowerPoint Presentation</vt:lpstr>
      <vt:lpstr>Option 2: Use Cases if integrating with, and supplementing, JAGGAER</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5.6)  Use Case Details</dc:title>
  <dc:creator>Myles Roth</dc:creator>
  <dc:description>Template Version: 1 January 2024</dc:description>
  <cp:lastModifiedBy>Ellinwood, Suzanne</cp:lastModifiedBy>
  <cp:revision>2</cp:revision>
  <dcterms:created xsi:type="dcterms:W3CDTF">2024-06-07T18:54:23Z</dcterms:created>
  <dcterms:modified xsi:type="dcterms:W3CDTF">2024-07-25T15:47:10Z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0x01010076C7B4ED034612438918A27DE068953B</vt:lpwstr>
  </property>
  <property fmtid="{D5CDD505-2E9C-101B-9397-08002B2CF9AE}" pid="3" name="MediaServiceImageTags">
    <vt:lpwstr/>
  </property>
</Properties>
</file>