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69"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PFGrandGothik-Regular"/>
        <a:ea typeface="PFGrandGothik-Regular"/>
        <a:cs typeface="PFGrandGothik-Regular"/>
        <a:sym typeface="PFGrandGothik-Regular"/>
      </a:defRPr>
    </a:lvl1pPr>
    <a:lvl2pPr marL="0" marR="0" indent="45720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PFGrandGothik-Regular"/>
        <a:ea typeface="PFGrandGothik-Regular"/>
        <a:cs typeface="PFGrandGothik-Regular"/>
        <a:sym typeface="PFGrandGothik-Regular"/>
      </a:defRPr>
    </a:lvl2pPr>
    <a:lvl3pPr marL="0" marR="0" indent="91440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PFGrandGothik-Regular"/>
        <a:ea typeface="PFGrandGothik-Regular"/>
        <a:cs typeface="PFGrandGothik-Regular"/>
        <a:sym typeface="PFGrandGothik-Regular"/>
      </a:defRPr>
    </a:lvl3pPr>
    <a:lvl4pPr marL="0" marR="0" indent="137160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PFGrandGothik-Regular"/>
        <a:ea typeface="PFGrandGothik-Regular"/>
        <a:cs typeface="PFGrandGothik-Regular"/>
        <a:sym typeface="PFGrandGothik-Regular"/>
      </a:defRPr>
    </a:lvl4pPr>
    <a:lvl5pPr marL="0" marR="0" indent="182880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PFGrandGothik-Regular"/>
        <a:ea typeface="PFGrandGothik-Regular"/>
        <a:cs typeface="PFGrandGothik-Regular"/>
        <a:sym typeface="PFGrandGothik-Regular"/>
      </a:defRPr>
    </a:lvl5pPr>
    <a:lvl6pPr marL="0" marR="0" indent="228600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PFGrandGothik-Regular"/>
        <a:ea typeface="PFGrandGothik-Regular"/>
        <a:cs typeface="PFGrandGothik-Regular"/>
        <a:sym typeface="PFGrandGothik-Regular"/>
      </a:defRPr>
    </a:lvl6pPr>
    <a:lvl7pPr marL="0" marR="0" indent="274320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PFGrandGothik-Regular"/>
        <a:ea typeface="PFGrandGothik-Regular"/>
        <a:cs typeface="PFGrandGothik-Regular"/>
        <a:sym typeface="PFGrandGothik-Regular"/>
      </a:defRPr>
    </a:lvl7pPr>
    <a:lvl8pPr marL="0" marR="0" indent="320040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PFGrandGothik-Regular"/>
        <a:ea typeface="PFGrandGothik-Regular"/>
        <a:cs typeface="PFGrandGothik-Regular"/>
        <a:sym typeface="PFGrandGothik-Regular"/>
      </a:defRPr>
    </a:lvl8pPr>
    <a:lvl9pPr marL="0" marR="0" indent="365760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PFGrandGothik-Regular"/>
        <a:ea typeface="PFGrandGothik-Regular"/>
        <a:cs typeface="PFGrandGothik-Regular"/>
        <a:sym typeface="PFGrandGothik-Regular"/>
      </a:defRPr>
    </a:lvl9pPr>
  </p:defaultTextStyle>
  <p:extLst>
    <p:ext uri="{EFAFB233-063F-42B5-8137-9DF3F51BA10A}">
      <p15:sldGuideLst xmlns:p15="http://schemas.microsoft.com/office/powerpoint/2012/main">
        <p15:guide id="1" orient="horz" pos="4320" userDrawn="1">
          <p15:clr>
            <a:srgbClr val="A4A3A4"/>
          </p15:clr>
        </p15:guide>
        <p15:guide id="2" pos="770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0037"/>
    <a:srgbClr val="5D0022"/>
    <a:srgbClr val="700B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6395"/>
  </p:normalViewPr>
  <p:slideViewPr>
    <p:cSldViewPr snapToGrid="0" showGuides="1">
      <p:cViewPr varScale="1">
        <p:scale>
          <a:sx n="54" d="100"/>
          <a:sy n="54" d="100"/>
        </p:scale>
        <p:origin x="328" y="256"/>
      </p:cViewPr>
      <p:guideLst>
        <p:guide orient="horz" pos="4320"/>
        <p:guide pos="7704"/>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dirty="0"/>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59049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AAE61AE-2BDA-35AB-B3B6-5B93A0FF181D}"/>
              </a:ext>
            </a:extLst>
          </p:cNvPr>
          <p:cNvSpPr>
            <a:spLocks noGrp="1"/>
          </p:cNvSpPr>
          <p:nvPr>
            <p:ph type="sldNum" sz="quarter" idx="10"/>
          </p:nvPr>
        </p:nvSpPr>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1621062986"/>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reserve="1">
  <p:cSld name="4_Blank">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 name="Image">
            <a:extLst>
              <a:ext uri="{FF2B5EF4-FFF2-40B4-BE49-F238E27FC236}">
                <a16:creationId xmlns:a16="http://schemas.microsoft.com/office/drawing/2014/main" id="{B42A2A09-56F4-9313-BD03-536D80D546B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24384000" cy="13716000"/>
          </a:xfrm>
          <a:prstGeom prst="rect">
            <a:avLst/>
          </a:prstGeom>
          <a:ln w="12700">
            <a:miter lim="400000"/>
          </a:ln>
        </p:spPr>
      </p:pic>
      <p:sp>
        <p:nvSpPr>
          <p:cNvPr id="4" name="Rounded Rectangle">
            <a:extLst>
              <a:ext uri="{FF2B5EF4-FFF2-40B4-BE49-F238E27FC236}">
                <a16:creationId xmlns:a16="http://schemas.microsoft.com/office/drawing/2014/main" id="{3133D414-DDEB-7F38-A173-4B910FFE5F0F}"/>
              </a:ext>
            </a:extLst>
          </p:cNvPr>
          <p:cNvSpPr/>
          <p:nvPr userDrawn="1"/>
        </p:nvSpPr>
        <p:spPr>
          <a:xfrm>
            <a:off x="256302" y="250961"/>
            <a:ext cx="23871396" cy="13214078"/>
          </a:xfrm>
          <a:prstGeom prst="roundRect">
            <a:avLst>
              <a:gd name="adj" fmla="val 2403"/>
            </a:avLst>
          </a:prstGeom>
          <a:solidFill>
            <a:srgbClr val="FFFFFF"/>
          </a:solidFill>
          <a:ln w="12700">
            <a:miter lim="400000"/>
          </a:ln>
        </p:spPr>
        <p:txBody>
          <a:bodyPr lIns="0" tIns="0" rIns="0" bIns="0" anchor="ctr"/>
          <a:lstStyle/>
          <a:p>
            <a:pPr algn="ctr">
              <a:defRPr sz="3200">
                <a:solidFill>
                  <a:srgbClr val="FFFFFF"/>
                </a:solidFill>
                <a:latin typeface="Helvetica Neue Medium"/>
                <a:ea typeface="Helvetica Neue Medium"/>
                <a:cs typeface="Helvetica Neue Medium"/>
                <a:sym typeface="Helvetica Neue Medium"/>
              </a:defRPr>
            </a:pPr>
            <a:endParaRPr/>
          </a:p>
        </p:txBody>
      </p:sp>
    </p:spTree>
    <p:extLst>
      <p:ext uri="{BB962C8B-B14F-4D97-AF65-F5344CB8AC3E}">
        <p14:creationId xmlns:p14="http://schemas.microsoft.com/office/powerpoint/2010/main" val="2108808501"/>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5_Blank">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 name="Image">
            <a:extLst>
              <a:ext uri="{FF2B5EF4-FFF2-40B4-BE49-F238E27FC236}">
                <a16:creationId xmlns:a16="http://schemas.microsoft.com/office/drawing/2014/main" id="{B42A2A09-56F4-9313-BD03-536D80D546B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278" y="0"/>
            <a:ext cx="24361443" cy="13716000"/>
          </a:xfrm>
          <a:prstGeom prst="rect">
            <a:avLst/>
          </a:prstGeom>
          <a:ln w="12700">
            <a:miter lim="400000"/>
          </a:ln>
        </p:spPr>
      </p:pic>
      <p:sp>
        <p:nvSpPr>
          <p:cNvPr id="4" name="Rounded Rectangle">
            <a:extLst>
              <a:ext uri="{FF2B5EF4-FFF2-40B4-BE49-F238E27FC236}">
                <a16:creationId xmlns:a16="http://schemas.microsoft.com/office/drawing/2014/main" id="{3133D414-DDEB-7F38-A173-4B910FFE5F0F}"/>
              </a:ext>
            </a:extLst>
          </p:cNvPr>
          <p:cNvSpPr/>
          <p:nvPr userDrawn="1"/>
        </p:nvSpPr>
        <p:spPr>
          <a:xfrm>
            <a:off x="256302" y="250961"/>
            <a:ext cx="23871396" cy="13214078"/>
          </a:xfrm>
          <a:prstGeom prst="roundRect">
            <a:avLst>
              <a:gd name="adj" fmla="val 2403"/>
            </a:avLst>
          </a:prstGeom>
          <a:solidFill>
            <a:srgbClr val="FFFFFF"/>
          </a:solidFill>
          <a:ln w="12700">
            <a:miter lim="400000"/>
          </a:ln>
        </p:spPr>
        <p:txBody>
          <a:bodyPr lIns="0" tIns="0" rIns="0" bIns="0" anchor="ctr"/>
          <a:lstStyle/>
          <a:p>
            <a:pPr algn="ctr">
              <a:defRPr sz="3200">
                <a:solidFill>
                  <a:srgbClr val="FFFFFF"/>
                </a:solidFill>
                <a:latin typeface="Helvetica Neue Medium"/>
                <a:ea typeface="Helvetica Neue Medium"/>
                <a:cs typeface="Helvetica Neue Medium"/>
                <a:sym typeface="Helvetica Neue Medium"/>
              </a:defRPr>
            </a:pPr>
            <a:endParaRPr/>
          </a:p>
        </p:txBody>
      </p:sp>
    </p:spTree>
    <p:extLst>
      <p:ext uri="{BB962C8B-B14F-4D97-AF65-F5344CB8AC3E}">
        <p14:creationId xmlns:p14="http://schemas.microsoft.com/office/powerpoint/2010/main" val="4061597660"/>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6_Blank">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 name="Image">
            <a:extLst>
              <a:ext uri="{FF2B5EF4-FFF2-40B4-BE49-F238E27FC236}">
                <a16:creationId xmlns:a16="http://schemas.microsoft.com/office/drawing/2014/main" id="{B42A2A09-56F4-9313-BD03-536D80D546B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278" y="0"/>
            <a:ext cx="24361443" cy="13716000"/>
          </a:xfrm>
          <a:prstGeom prst="rect">
            <a:avLst/>
          </a:prstGeom>
          <a:ln w="12700">
            <a:miter lim="400000"/>
          </a:ln>
        </p:spPr>
      </p:pic>
      <p:sp>
        <p:nvSpPr>
          <p:cNvPr id="4" name="Rounded Rectangle">
            <a:extLst>
              <a:ext uri="{FF2B5EF4-FFF2-40B4-BE49-F238E27FC236}">
                <a16:creationId xmlns:a16="http://schemas.microsoft.com/office/drawing/2014/main" id="{3133D414-DDEB-7F38-A173-4B910FFE5F0F}"/>
              </a:ext>
            </a:extLst>
          </p:cNvPr>
          <p:cNvSpPr/>
          <p:nvPr userDrawn="1"/>
        </p:nvSpPr>
        <p:spPr>
          <a:xfrm>
            <a:off x="256302" y="250961"/>
            <a:ext cx="23871396" cy="13214078"/>
          </a:xfrm>
          <a:prstGeom prst="roundRect">
            <a:avLst>
              <a:gd name="adj" fmla="val 2403"/>
            </a:avLst>
          </a:prstGeom>
          <a:solidFill>
            <a:srgbClr val="FFFFFF"/>
          </a:solidFill>
          <a:ln w="12700">
            <a:miter lim="400000"/>
          </a:ln>
        </p:spPr>
        <p:txBody>
          <a:bodyPr lIns="0" tIns="0" rIns="0" bIns="0" anchor="ctr"/>
          <a:lstStyle/>
          <a:p>
            <a:pPr algn="ctr">
              <a:defRPr sz="3200">
                <a:solidFill>
                  <a:srgbClr val="FFFFFF"/>
                </a:solidFill>
                <a:latin typeface="Helvetica Neue Medium"/>
                <a:ea typeface="Helvetica Neue Medium"/>
                <a:cs typeface="Helvetica Neue Medium"/>
                <a:sym typeface="Helvetica Neue Medium"/>
              </a:defRPr>
            </a:pPr>
            <a:endParaRPr/>
          </a:p>
        </p:txBody>
      </p:sp>
      <p:sp>
        <p:nvSpPr>
          <p:cNvPr id="2" name="Colorado Mesa University has an enrollment of more than 10,000 students with 15.4% of the university's student body coming from outside Colorado. The student population is 47% male, 53% female and 29% from traditionally underrepresented groups. The vast ">
            <a:extLst>
              <a:ext uri="{FF2B5EF4-FFF2-40B4-BE49-F238E27FC236}">
                <a16:creationId xmlns:a16="http://schemas.microsoft.com/office/drawing/2014/main" id="{80AEED33-0F61-6DC4-06C7-E04B78A6B62F}"/>
              </a:ext>
            </a:extLst>
          </p:cNvPr>
          <p:cNvSpPr txBox="1"/>
          <p:nvPr userDrawn="1"/>
        </p:nvSpPr>
        <p:spPr>
          <a:xfrm>
            <a:off x="1304928" y="7191938"/>
            <a:ext cx="9571619" cy="37959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r>
              <a:rPr dirty="0">
                <a:latin typeface="Arial" panose="020B0604020202020204" pitchFamily="34" charset="0"/>
                <a:cs typeface="Arial" panose="020B0604020202020204" pitchFamily="34" charset="0"/>
              </a:rPr>
              <a:t>Colorado Mesa University has an enrollment of more than 10,000 students with 15.4% of the university's student body coming from outside Colorado. The student population is 47% male, 53% female and 29% from traditionally underrepresented groups. The vast majority of students are traditional-aged students and enrolled in full-time study. Many students attend college while also working and caring for families, and Colorado Mesa is proud to offer evening, online and distance education classes that allow non-traditional and working students the opportunity to further their educational attainment and advance in their professions.</a:t>
            </a:r>
          </a:p>
        </p:txBody>
      </p:sp>
      <p:sp>
        <p:nvSpPr>
          <p:cNvPr id="5" name="Are you ready to begin?">
            <a:extLst>
              <a:ext uri="{FF2B5EF4-FFF2-40B4-BE49-F238E27FC236}">
                <a16:creationId xmlns:a16="http://schemas.microsoft.com/office/drawing/2014/main" id="{AECB4640-4FC9-BC77-918C-660709855053}"/>
              </a:ext>
            </a:extLst>
          </p:cNvPr>
          <p:cNvSpPr txBox="1"/>
          <p:nvPr userDrawn="1"/>
        </p:nvSpPr>
        <p:spPr>
          <a:xfrm>
            <a:off x="1230562" y="1056481"/>
            <a:ext cx="8208239" cy="14484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nSpc>
                <a:spcPct val="80000"/>
              </a:lnSpc>
              <a:defRPr sz="4800" b="1" cap="all">
                <a:solidFill>
                  <a:srgbClr val="861237"/>
                </a:solidFill>
                <a:latin typeface="+mn-lt"/>
                <a:ea typeface="+mn-ea"/>
                <a:cs typeface="+mn-cs"/>
                <a:sym typeface="PFGrandGothik-Regular_Extended-Black"/>
              </a:defRPr>
            </a:lvl1pPr>
          </a:lstStyle>
          <a:p>
            <a:pPr>
              <a:defRPr sz="4800" b="1" cap="all">
                <a:solidFill>
                  <a:srgbClr val="861237"/>
                </a:solidFill>
                <a:latin typeface="+mn-lt"/>
                <a:ea typeface="+mn-ea"/>
                <a:cs typeface="+mn-cs"/>
                <a:sym typeface="PFGrandGothik-Regular_Extended-Black"/>
              </a:defRPr>
            </a:pPr>
            <a:r>
              <a:rPr sz="5400" dirty="0">
                <a:solidFill>
                  <a:srgbClr val="860037"/>
                </a:solidFill>
                <a:latin typeface="Arial Black" panose="020B0604020202020204" pitchFamily="34" charset="0"/>
                <a:cs typeface="Arial Black" panose="020B0604020202020204" pitchFamily="34" charset="0"/>
                <a:sym typeface="PFGrandGothik-Regular"/>
              </a:rPr>
              <a:t>Are you ready to begin?</a:t>
            </a:r>
          </a:p>
        </p:txBody>
      </p:sp>
      <p:sp>
        <p:nvSpPr>
          <p:cNvPr id="6" name="Founded in 1925, Colorado Mesa University is a comprehensive, regional and public higher education institution offering liberal arts, professional and technical programs at the master's, bachelor's, associate and certificate levels.">
            <a:extLst>
              <a:ext uri="{FF2B5EF4-FFF2-40B4-BE49-F238E27FC236}">
                <a16:creationId xmlns:a16="http://schemas.microsoft.com/office/drawing/2014/main" id="{CB67C322-82E6-5CC8-5FB3-3ADC16799B7A}"/>
              </a:ext>
            </a:extLst>
          </p:cNvPr>
          <p:cNvSpPr txBox="1"/>
          <p:nvPr userDrawn="1"/>
        </p:nvSpPr>
        <p:spPr>
          <a:xfrm>
            <a:off x="1279528" y="3057251"/>
            <a:ext cx="9837651" cy="40913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lvl1pPr>
              <a:lnSpc>
                <a:spcPct val="90000"/>
              </a:lnSpc>
              <a:defRPr sz="3600" cap="all">
                <a:latin typeface="PFGrandGothik-Regular_Condensed-Book"/>
                <a:ea typeface="PFGrandGothik-Regular_Condensed-Book"/>
                <a:cs typeface="PFGrandGothik-Regular_Condensed-Book"/>
                <a:sym typeface="PFGrandGothik-Regular_Condensed-Book"/>
              </a:defRPr>
            </a:lvl1pPr>
          </a:lstStyle>
          <a:p>
            <a:r>
              <a:rPr dirty="0">
                <a:solidFill>
                  <a:schemeClr val="tx1"/>
                </a:solidFill>
                <a:latin typeface="Arial" panose="020B0604020202020204" pitchFamily="34" charset="0"/>
                <a:cs typeface="Arial" panose="020B0604020202020204" pitchFamily="34" charset="0"/>
              </a:rPr>
              <a:t>Founded in 1925, Colorado Mesa University is a comprehensive, regional and public higher education institution offering liberal arts, professional and technical programs at the master's, bachelor's, associate and certificate levels.</a:t>
            </a:r>
          </a:p>
        </p:txBody>
      </p:sp>
    </p:spTree>
    <p:extLst>
      <p:ext uri="{BB962C8B-B14F-4D97-AF65-F5344CB8AC3E}">
        <p14:creationId xmlns:p14="http://schemas.microsoft.com/office/powerpoint/2010/main" val="1674300460"/>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2" name="Image">
            <a:extLst>
              <a:ext uri="{FF2B5EF4-FFF2-40B4-BE49-F238E27FC236}">
                <a16:creationId xmlns:a16="http://schemas.microsoft.com/office/drawing/2014/main" id="{B4550054-7D1B-C927-C444-6FE8040D3081}"/>
              </a:ext>
            </a:extLst>
          </p:cNvPr>
          <p:cNvPicPr>
            <a:picLocks noChangeAspect="1"/>
          </p:cNvPicPr>
          <p:nvPr userDrawn="1"/>
        </p:nvPicPr>
        <p:blipFill>
          <a:blip r:embed="rId2">
            <a:extLst>
              <a:ext uri="{28A0092B-C50C-407E-A947-70E740481C1C}">
                <a14:useLocalDpi xmlns:a14="http://schemas.microsoft.com/office/drawing/2010/main" val="0"/>
              </a:ext>
            </a:extLst>
          </a:blip>
          <a:srcRect t="30" b="30"/>
          <a:stretch/>
        </p:blipFill>
        <p:spPr>
          <a:xfrm>
            <a:off x="0" y="0"/>
            <a:ext cx="24384000" cy="13720332"/>
          </a:xfrm>
          <a:prstGeom prst="rect">
            <a:avLst/>
          </a:prstGeom>
          <a:ln w="12700">
            <a:miter lim="400000"/>
          </a:ln>
        </p:spPr>
      </p:pic>
    </p:spTree>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x" preserve="1">
  <p:cSld name="1_Blank">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2" name="Image">
            <a:extLst>
              <a:ext uri="{FF2B5EF4-FFF2-40B4-BE49-F238E27FC236}">
                <a16:creationId xmlns:a16="http://schemas.microsoft.com/office/drawing/2014/main" id="{B4550054-7D1B-C927-C444-6FE8040D3081}"/>
              </a:ext>
            </a:extLst>
          </p:cNvPr>
          <p:cNvPicPr>
            <a:picLocks noChangeAspect="1"/>
          </p:cNvPicPr>
          <p:nvPr userDrawn="1"/>
        </p:nvPicPr>
        <p:blipFill>
          <a:blip r:embed="rId2">
            <a:extLst>
              <a:ext uri="{28A0092B-C50C-407E-A947-70E740481C1C}">
                <a14:useLocalDpi xmlns:a14="http://schemas.microsoft.com/office/drawing/2010/main" val="0"/>
              </a:ext>
            </a:extLst>
          </a:blip>
          <a:srcRect l="16" r="16"/>
          <a:stretch/>
        </p:blipFill>
        <p:spPr>
          <a:xfrm>
            <a:off x="0" y="0"/>
            <a:ext cx="24384000" cy="13720332"/>
          </a:xfrm>
          <a:prstGeom prst="rect">
            <a:avLst/>
          </a:prstGeom>
          <a:ln w="12700">
            <a:miter lim="400000"/>
          </a:ln>
        </p:spPr>
      </p:pic>
    </p:spTree>
    <p:extLst>
      <p:ext uri="{BB962C8B-B14F-4D97-AF65-F5344CB8AC3E}">
        <p14:creationId xmlns:p14="http://schemas.microsoft.com/office/powerpoint/2010/main" val="3505769674"/>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x" preserve="1">
  <p:cSld name="2_Blank">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2" name="Image">
            <a:extLst>
              <a:ext uri="{FF2B5EF4-FFF2-40B4-BE49-F238E27FC236}">
                <a16:creationId xmlns:a16="http://schemas.microsoft.com/office/drawing/2014/main" id="{B4550054-7D1B-C927-C444-6FE8040D3081}"/>
              </a:ext>
            </a:extLst>
          </p:cNvPr>
          <p:cNvPicPr>
            <a:picLocks noChangeAspect="1"/>
          </p:cNvPicPr>
          <p:nvPr userDrawn="1"/>
        </p:nvPicPr>
        <p:blipFill>
          <a:blip r:embed="rId2">
            <a:extLst>
              <a:ext uri="{28A0092B-C50C-407E-A947-70E740481C1C}">
                <a14:useLocalDpi xmlns:a14="http://schemas.microsoft.com/office/drawing/2010/main" val="0"/>
              </a:ext>
            </a:extLst>
          </a:blip>
          <a:srcRect l="16" r="16"/>
          <a:stretch/>
        </p:blipFill>
        <p:spPr>
          <a:xfrm>
            <a:off x="0" y="0"/>
            <a:ext cx="24384000" cy="13720332"/>
          </a:xfrm>
          <a:prstGeom prst="rect">
            <a:avLst/>
          </a:prstGeom>
          <a:ln w="12700">
            <a:miter lim="400000"/>
          </a:ln>
        </p:spPr>
      </p:pic>
    </p:spTree>
    <p:extLst>
      <p:ext uri="{BB962C8B-B14F-4D97-AF65-F5344CB8AC3E}">
        <p14:creationId xmlns:p14="http://schemas.microsoft.com/office/powerpoint/2010/main" val="2493114141"/>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 name="Image">
            <a:extLst>
              <a:ext uri="{FF2B5EF4-FFF2-40B4-BE49-F238E27FC236}">
                <a16:creationId xmlns:a16="http://schemas.microsoft.com/office/drawing/2014/main" id="{44B93D8B-B745-F817-BFCC-660EEE1553F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48213" y="8426061"/>
            <a:ext cx="13720383" cy="14405767"/>
          </a:xfrm>
          <a:prstGeom prst="rect">
            <a:avLst/>
          </a:prstGeom>
          <a:ln w="12700">
            <a:miter lim="400000"/>
          </a:ln>
        </p:spPr>
      </p:pic>
    </p:spTree>
    <p:extLst>
      <p:ext uri="{BB962C8B-B14F-4D97-AF65-F5344CB8AC3E}">
        <p14:creationId xmlns:p14="http://schemas.microsoft.com/office/powerpoint/2010/main" val="3674022750"/>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x" preserve="1">
  <p:cSld name="8_Blank">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2" name="Image">
            <a:extLst>
              <a:ext uri="{FF2B5EF4-FFF2-40B4-BE49-F238E27FC236}">
                <a16:creationId xmlns:a16="http://schemas.microsoft.com/office/drawing/2014/main" id="{1BA5D9AE-4DF3-E043-4953-932FD826413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4898546" y="3597564"/>
            <a:ext cx="13606334" cy="13606334"/>
          </a:xfrm>
          <a:prstGeom prst="rect">
            <a:avLst/>
          </a:prstGeom>
          <a:ln w="12700">
            <a:miter lim="400000"/>
          </a:ln>
        </p:spPr>
      </p:pic>
    </p:spTree>
    <p:extLst>
      <p:ext uri="{BB962C8B-B14F-4D97-AF65-F5344CB8AC3E}">
        <p14:creationId xmlns:p14="http://schemas.microsoft.com/office/powerpoint/2010/main" val="1918475370"/>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9_Blank">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 name="Image">
            <a:extLst>
              <a:ext uri="{FF2B5EF4-FFF2-40B4-BE49-F238E27FC236}">
                <a16:creationId xmlns:a16="http://schemas.microsoft.com/office/drawing/2014/main" id="{FB81339F-5181-6551-78BD-D5BC956678E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6237929" y="5504217"/>
            <a:ext cx="11740459" cy="11689690"/>
          </a:xfrm>
          <a:prstGeom prst="rect">
            <a:avLst/>
          </a:prstGeom>
          <a:ln w="12700">
            <a:miter lim="400000"/>
          </a:ln>
        </p:spPr>
      </p:pic>
    </p:spTree>
    <p:extLst>
      <p:ext uri="{BB962C8B-B14F-4D97-AF65-F5344CB8AC3E}">
        <p14:creationId xmlns:p14="http://schemas.microsoft.com/office/powerpoint/2010/main" val="1244762639"/>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x" preserve="1">
  <p:cSld name="10_Blank">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2" name="Image">
            <a:extLst>
              <a:ext uri="{FF2B5EF4-FFF2-40B4-BE49-F238E27FC236}">
                <a16:creationId xmlns:a16="http://schemas.microsoft.com/office/drawing/2014/main" id="{7F200722-ECF4-489B-124C-A182E314E20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6103522" y="6759780"/>
            <a:ext cx="11961223" cy="12558730"/>
          </a:xfrm>
          <a:prstGeom prst="rect">
            <a:avLst/>
          </a:prstGeom>
          <a:ln w="12700">
            <a:miter lim="400000"/>
          </a:ln>
        </p:spPr>
      </p:pic>
    </p:spTree>
    <p:extLst>
      <p:ext uri="{BB962C8B-B14F-4D97-AF65-F5344CB8AC3E}">
        <p14:creationId xmlns:p14="http://schemas.microsoft.com/office/powerpoint/2010/main" val="2401202150"/>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3_Blank">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 name="Image">
            <a:extLst>
              <a:ext uri="{FF2B5EF4-FFF2-40B4-BE49-F238E27FC236}">
                <a16:creationId xmlns:a16="http://schemas.microsoft.com/office/drawing/2014/main" id="{B42A2A09-56F4-9313-BD03-536D80D546B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24384000" cy="13716000"/>
          </a:xfrm>
          <a:prstGeom prst="rect">
            <a:avLst/>
          </a:prstGeom>
          <a:ln w="12700">
            <a:miter lim="400000"/>
          </a:ln>
        </p:spPr>
      </p:pic>
      <p:sp>
        <p:nvSpPr>
          <p:cNvPr id="4" name="Rounded Rectangle">
            <a:extLst>
              <a:ext uri="{FF2B5EF4-FFF2-40B4-BE49-F238E27FC236}">
                <a16:creationId xmlns:a16="http://schemas.microsoft.com/office/drawing/2014/main" id="{3133D414-DDEB-7F38-A173-4B910FFE5F0F}"/>
              </a:ext>
            </a:extLst>
          </p:cNvPr>
          <p:cNvSpPr/>
          <p:nvPr userDrawn="1"/>
        </p:nvSpPr>
        <p:spPr>
          <a:xfrm>
            <a:off x="256302" y="250961"/>
            <a:ext cx="23871396" cy="13214078"/>
          </a:xfrm>
          <a:prstGeom prst="roundRect">
            <a:avLst>
              <a:gd name="adj" fmla="val 2403"/>
            </a:avLst>
          </a:prstGeom>
          <a:solidFill>
            <a:srgbClr val="FFFFFF"/>
          </a:solidFill>
          <a:ln w="12700">
            <a:miter lim="400000"/>
          </a:ln>
        </p:spPr>
        <p:txBody>
          <a:bodyPr lIns="0" tIns="0" rIns="0" bIns="0" anchor="ctr"/>
          <a:lstStyle/>
          <a:p>
            <a:pPr algn="ctr">
              <a:defRPr sz="3200">
                <a:solidFill>
                  <a:srgbClr val="FFFFFF"/>
                </a:solidFill>
                <a:latin typeface="Helvetica Neue Medium"/>
                <a:ea typeface="Helvetica Neue Medium"/>
                <a:cs typeface="Helvetica Neue Medium"/>
                <a:sym typeface="Helvetica Neue Medium"/>
              </a:defRPr>
            </a:pPr>
            <a:endParaRPr/>
          </a:p>
        </p:txBody>
      </p:sp>
    </p:spTree>
    <p:extLst>
      <p:ext uri="{BB962C8B-B14F-4D97-AF65-F5344CB8AC3E}">
        <p14:creationId xmlns:p14="http://schemas.microsoft.com/office/powerpoint/2010/main" val="4034598966"/>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lgn="ctr">
              <a:defRPr>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 id="2147483657" r:id="rId5"/>
    <p:sldLayoutId id="2147483658" r:id="rId6"/>
    <p:sldLayoutId id="2147483659" r:id="rId7"/>
    <p:sldLayoutId id="2147483660" r:id="rId8"/>
    <p:sldLayoutId id="2147483653" r:id="rId9"/>
    <p:sldLayoutId id="2147483654" r:id="rId10"/>
    <p:sldLayoutId id="2147483655" r:id="rId11"/>
    <p:sldLayoutId id="2147483656" r:id="rId12"/>
  </p:sldLayoutIdLst>
  <p:transition spd="med"/>
  <p:txStyles>
    <p:titleStyle>
      <a:lvl1pPr marL="0" marR="0" indent="0" algn="l" defTabSz="825500" rtl="0" latinLnBrk="0">
        <a:lnSpc>
          <a:spcPct val="90000"/>
        </a:lnSpc>
        <a:spcBef>
          <a:spcPts val="0"/>
        </a:spcBef>
        <a:spcAft>
          <a:spcPts val="0"/>
        </a:spcAft>
        <a:buClrTx/>
        <a:buSzTx/>
        <a:buFontTx/>
        <a:buNone/>
        <a:tabLst/>
        <a:defRPr sz="5400" b="1" i="0" u="none" strike="noStrike" cap="all" spc="0" baseline="0">
          <a:solidFill>
            <a:srgbClr val="860037"/>
          </a:solidFill>
          <a:uFillTx/>
          <a:latin typeface="Arial Black" panose="020B0604020202020204" pitchFamily="34" charset="0"/>
          <a:ea typeface="Arial Black" panose="020B0604020202020204" pitchFamily="34" charset="0"/>
          <a:cs typeface="Arial Black" panose="020B0604020202020204" pitchFamily="34" charset="0"/>
          <a:sym typeface="PFGrandGothik-Regular_Condensed-Book"/>
        </a:defRPr>
      </a:lvl1pPr>
      <a:lvl2pPr marL="0" marR="0" indent="457200" algn="l" defTabSz="825500" rtl="0" latinLnBrk="0">
        <a:lnSpc>
          <a:spcPct val="90000"/>
        </a:lnSpc>
        <a:spcBef>
          <a:spcPts val="0"/>
        </a:spcBef>
        <a:spcAft>
          <a:spcPts val="0"/>
        </a:spcAft>
        <a:buClrTx/>
        <a:buSzTx/>
        <a:buFontTx/>
        <a:buNone/>
        <a:tabLst/>
        <a:defRPr sz="3600" b="0" i="0" u="none" strike="noStrike" cap="all" spc="0" baseline="0">
          <a:solidFill>
            <a:srgbClr val="000000"/>
          </a:solidFill>
          <a:uFillTx/>
          <a:latin typeface="PFGrandGothik-Regular_Condensed-Book"/>
          <a:ea typeface="PFGrandGothik-Regular_Condensed-Book"/>
          <a:cs typeface="PFGrandGothik-Regular_Condensed-Book"/>
          <a:sym typeface="PFGrandGothik-Regular_Condensed-Book"/>
        </a:defRPr>
      </a:lvl2pPr>
      <a:lvl3pPr marL="0" marR="0" indent="914400" algn="l" defTabSz="825500" rtl="0" latinLnBrk="0">
        <a:lnSpc>
          <a:spcPct val="90000"/>
        </a:lnSpc>
        <a:spcBef>
          <a:spcPts val="0"/>
        </a:spcBef>
        <a:spcAft>
          <a:spcPts val="0"/>
        </a:spcAft>
        <a:buClrTx/>
        <a:buSzTx/>
        <a:buFontTx/>
        <a:buNone/>
        <a:tabLst/>
        <a:defRPr sz="3600" b="0" i="0" u="none" strike="noStrike" cap="all" spc="0" baseline="0">
          <a:solidFill>
            <a:srgbClr val="000000"/>
          </a:solidFill>
          <a:uFillTx/>
          <a:latin typeface="PFGrandGothik-Regular_Condensed-Book"/>
          <a:ea typeface="PFGrandGothik-Regular_Condensed-Book"/>
          <a:cs typeface="PFGrandGothik-Regular_Condensed-Book"/>
          <a:sym typeface="PFGrandGothik-Regular_Condensed-Book"/>
        </a:defRPr>
      </a:lvl3pPr>
      <a:lvl4pPr marL="0" marR="0" indent="1371600" algn="l" defTabSz="825500" rtl="0" latinLnBrk="0">
        <a:lnSpc>
          <a:spcPct val="90000"/>
        </a:lnSpc>
        <a:spcBef>
          <a:spcPts val="0"/>
        </a:spcBef>
        <a:spcAft>
          <a:spcPts val="0"/>
        </a:spcAft>
        <a:buClrTx/>
        <a:buSzTx/>
        <a:buFontTx/>
        <a:buNone/>
        <a:tabLst/>
        <a:defRPr sz="3600" b="0" i="0" u="none" strike="noStrike" cap="all" spc="0" baseline="0">
          <a:solidFill>
            <a:srgbClr val="000000"/>
          </a:solidFill>
          <a:uFillTx/>
          <a:latin typeface="PFGrandGothik-Regular_Condensed-Book"/>
          <a:ea typeface="PFGrandGothik-Regular_Condensed-Book"/>
          <a:cs typeface="PFGrandGothik-Regular_Condensed-Book"/>
          <a:sym typeface="PFGrandGothik-Regular_Condensed-Book"/>
        </a:defRPr>
      </a:lvl4pPr>
      <a:lvl5pPr marL="0" marR="0" indent="1828800" algn="l" defTabSz="825500" rtl="0" latinLnBrk="0">
        <a:lnSpc>
          <a:spcPct val="90000"/>
        </a:lnSpc>
        <a:spcBef>
          <a:spcPts val="0"/>
        </a:spcBef>
        <a:spcAft>
          <a:spcPts val="0"/>
        </a:spcAft>
        <a:buClrTx/>
        <a:buSzTx/>
        <a:buFontTx/>
        <a:buNone/>
        <a:tabLst/>
        <a:defRPr sz="3600" b="0" i="0" u="none" strike="noStrike" cap="all" spc="0" baseline="0">
          <a:solidFill>
            <a:srgbClr val="000000"/>
          </a:solidFill>
          <a:uFillTx/>
          <a:latin typeface="PFGrandGothik-Regular_Condensed-Book"/>
          <a:ea typeface="PFGrandGothik-Regular_Condensed-Book"/>
          <a:cs typeface="PFGrandGothik-Regular_Condensed-Book"/>
          <a:sym typeface="PFGrandGothik-Regular_Condensed-Book"/>
        </a:defRPr>
      </a:lvl5pPr>
      <a:lvl6pPr marL="0" marR="0" indent="2286000" algn="l" defTabSz="825500" rtl="0" latinLnBrk="0">
        <a:lnSpc>
          <a:spcPct val="90000"/>
        </a:lnSpc>
        <a:spcBef>
          <a:spcPts val="0"/>
        </a:spcBef>
        <a:spcAft>
          <a:spcPts val="0"/>
        </a:spcAft>
        <a:buClrTx/>
        <a:buSzTx/>
        <a:buFontTx/>
        <a:buNone/>
        <a:tabLst/>
        <a:defRPr sz="3600" b="0" i="0" u="none" strike="noStrike" cap="all" spc="0" baseline="0">
          <a:solidFill>
            <a:srgbClr val="000000"/>
          </a:solidFill>
          <a:uFillTx/>
          <a:latin typeface="PFGrandGothik-Regular_Condensed-Book"/>
          <a:ea typeface="PFGrandGothik-Regular_Condensed-Book"/>
          <a:cs typeface="PFGrandGothik-Regular_Condensed-Book"/>
          <a:sym typeface="PFGrandGothik-Regular_Condensed-Book"/>
        </a:defRPr>
      </a:lvl6pPr>
      <a:lvl7pPr marL="0" marR="0" indent="2743200" algn="l" defTabSz="825500" rtl="0" latinLnBrk="0">
        <a:lnSpc>
          <a:spcPct val="90000"/>
        </a:lnSpc>
        <a:spcBef>
          <a:spcPts val="0"/>
        </a:spcBef>
        <a:spcAft>
          <a:spcPts val="0"/>
        </a:spcAft>
        <a:buClrTx/>
        <a:buSzTx/>
        <a:buFontTx/>
        <a:buNone/>
        <a:tabLst/>
        <a:defRPr sz="3600" b="0" i="0" u="none" strike="noStrike" cap="all" spc="0" baseline="0">
          <a:solidFill>
            <a:srgbClr val="000000"/>
          </a:solidFill>
          <a:uFillTx/>
          <a:latin typeface="PFGrandGothik-Regular_Condensed-Book"/>
          <a:ea typeface="PFGrandGothik-Regular_Condensed-Book"/>
          <a:cs typeface="PFGrandGothik-Regular_Condensed-Book"/>
          <a:sym typeface="PFGrandGothik-Regular_Condensed-Book"/>
        </a:defRPr>
      </a:lvl7pPr>
      <a:lvl8pPr marL="0" marR="0" indent="3200400" algn="l" defTabSz="825500" rtl="0" latinLnBrk="0">
        <a:lnSpc>
          <a:spcPct val="90000"/>
        </a:lnSpc>
        <a:spcBef>
          <a:spcPts val="0"/>
        </a:spcBef>
        <a:spcAft>
          <a:spcPts val="0"/>
        </a:spcAft>
        <a:buClrTx/>
        <a:buSzTx/>
        <a:buFontTx/>
        <a:buNone/>
        <a:tabLst/>
        <a:defRPr sz="3600" b="0" i="0" u="none" strike="noStrike" cap="all" spc="0" baseline="0">
          <a:solidFill>
            <a:srgbClr val="000000"/>
          </a:solidFill>
          <a:uFillTx/>
          <a:latin typeface="PFGrandGothik-Regular_Condensed-Book"/>
          <a:ea typeface="PFGrandGothik-Regular_Condensed-Book"/>
          <a:cs typeface="PFGrandGothik-Regular_Condensed-Book"/>
          <a:sym typeface="PFGrandGothik-Regular_Condensed-Book"/>
        </a:defRPr>
      </a:lvl8pPr>
      <a:lvl9pPr marL="0" marR="0" indent="3657600" algn="l" defTabSz="825500" rtl="0" latinLnBrk="0">
        <a:lnSpc>
          <a:spcPct val="90000"/>
        </a:lnSpc>
        <a:spcBef>
          <a:spcPts val="0"/>
        </a:spcBef>
        <a:spcAft>
          <a:spcPts val="0"/>
        </a:spcAft>
        <a:buClrTx/>
        <a:buSzTx/>
        <a:buFontTx/>
        <a:buNone/>
        <a:tabLst/>
        <a:defRPr sz="3600" b="0" i="0" u="none" strike="noStrike" cap="all" spc="0" baseline="0">
          <a:solidFill>
            <a:srgbClr val="000000"/>
          </a:solidFill>
          <a:uFillTx/>
          <a:latin typeface="PFGrandGothik-Regular_Condensed-Book"/>
          <a:ea typeface="PFGrandGothik-Regular_Condensed-Book"/>
          <a:cs typeface="PFGrandGothik-Regular_Condensed-Book"/>
          <a:sym typeface="PFGrandGothik-Regular_Condensed-Book"/>
        </a:defRPr>
      </a:lvl9pPr>
    </p:titleStyle>
    <p:bodyStyle>
      <a:lvl1pPr marL="317500" marR="0" indent="-317500" algn="l" defTabSz="825500" rtl="0" latinLnBrk="0">
        <a:lnSpc>
          <a:spcPct val="100000"/>
        </a:lnSpc>
        <a:spcBef>
          <a:spcPts val="0"/>
        </a:spcBef>
        <a:spcAft>
          <a:spcPts val="0"/>
        </a:spcAft>
        <a:buClrTx/>
        <a:buSzPct val="125000"/>
        <a:buFontTx/>
        <a:buChar char="•"/>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PFGrandGothik-Regular"/>
        </a:defRPr>
      </a:lvl1pPr>
      <a:lvl2pPr marL="952500" marR="0" indent="-317500" algn="l" defTabSz="825500" rtl="0" latinLnBrk="0">
        <a:lnSpc>
          <a:spcPct val="100000"/>
        </a:lnSpc>
        <a:spcBef>
          <a:spcPts val="0"/>
        </a:spcBef>
        <a:spcAft>
          <a:spcPts val="0"/>
        </a:spcAft>
        <a:buClrTx/>
        <a:buSzPct val="125000"/>
        <a:buFontTx/>
        <a:buChar char="•"/>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PFGrandGothik-Regular"/>
        </a:defRPr>
      </a:lvl2pPr>
      <a:lvl3pPr marL="1587500" marR="0" indent="-317500" algn="l" defTabSz="825500" rtl="0" latinLnBrk="0">
        <a:lnSpc>
          <a:spcPct val="100000"/>
        </a:lnSpc>
        <a:spcBef>
          <a:spcPts val="0"/>
        </a:spcBef>
        <a:spcAft>
          <a:spcPts val="0"/>
        </a:spcAft>
        <a:buClrTx/>
        <a:buSzPct val="125000"/>
        <a:buFontTx/>
        <a:buChar char="•"/>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PFGrandGothik-Regular"/>
        </a:defRPr>
      </a:lvl3pPr>
      <a:lvl4pPr marL="2222500" marR="0" indent="-317500" algn="l" defTabSz="825500" rtl="0" latinLnBrk="0">
        <a:lnSpc>
          <a:spcPct val="100000"/>
        </a:lnSpc>
        <a:spcBef>
          <a:spcPts val="0"/>
        </a:spcBef>
        <a:spcAft>
          <a:spcPts val="0"/>
        </a:spcAft>
        <a:buClrTx/>
        <a:buSzPct val="125000"/>
        <a:buFontTx/>
        <a:buChar char="•"/>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PFGrandGothik-Regular"/>
        </a:defRPr>
      </a:lvl4pPr>
      <a:lvl5pPr marL="2857500" marR="0" indent="-317500" algn="l" defTabSz="825500" rtl="0" latinLnBrk="0">
        <a:lnSpc>
          <a:spcPct val="100000"/>
        </a:lnSpc>
        <a:spcBef>
          <a:spcPts val="0"/>
        </a:spcBef>
        <a:spcAft>
          <a:spcPts val="0"/>
        </a:spcAft>
        <a:buClrTx/>
        <a:buSzPct val="125000"/>
        <a:buFontTx/>
        <a:buChar char="•"/>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PFGrandGothik-Regular"/>
        </a:defRPr>
      </a:lvl5pPr>
      <a:lvl6pPr marL="3492500" marR="0" indent="-317500" algn="l" defTabSz="825500" rtl="0" latinLnBrk="0">
        <a:lnSpc>
          <a:spcPct val="100000"/>
        </a:lnSpc>
        <a:spcBef>
          <a:spcPts val="0"/>
        </a:spcBef>
        <a:spcAft>
          <a:spcPts val="0"/>
        </a:spcAft>
        <a:buClrTx/>
        <a:buSzPct val="125000"/>
        <a:buFontTx/>
        <a:buChar char="•"/>
        <a:tabLst/>
        <a:defRPr sz="2400" b="0" i="0" u="none" strike="noStrike" cap="none" spc="0" baseline="0">
          <a:solidFill>
            <a:srgbClr val="000000"/>
          </a:solidFill>
          <a:uFillTx/>
          <a:latin typeface="PFGrandGothik-Regular"/>
          <a:ea typeface="PFGrandGothik-Regular"/>
          <a:cs typeface="PFGrandGothik-Regular"/>
          <a:sym typeface="PFGrandGothik-Regular"/>
        </a:defRPr>
      </a:lvl6pPr>
      <a:lvl7pPr marL="4127500" marR="0" indent="-317500" algn="l" defTabSz="825500" rtl="0" latinLnBrk="0">
        <a:lnSpc>
          <a:spcPct val="100000"/>
        </a:lnSpc>
        <a:spcBef>
          <a:spcPts val="0"/>
        </a:spcBef>
        <a:spcAft>
          <a:spcPts val="0"/>
        </a:spcAft>
        <a:buClrTx/>
        <a:buSzPct val="125000"/>
        <a:buFontTx/>
        <a:buChar char="•"/>
        <a:tabLst/>
        <a:defRPr sz="2400" b="0" i="0" u="none" strike="noStrike" cap="none" spc="0" baseline="0">
          <a:solidFill>
            <a:srgbClr val="000000"/>
          </a:solidFill>
          <a:uFillTx/>
          <a:latin typeface="PFGrandGothik-Regular"/>
          <a:ea typeface="PFGrandGothik-Regular"/>
          <a:cs typeface="PFGrandGothik-Regular"/>
          <a:sym typeface="PFGrandGothik-Regular"/>
        </a:defRPr>
      </a:lvl7pPr>
      <a:lvl8pPr marL="4762500" marR="0" indent="-317500" algn="l" defTabSz="825500" rtl="0" latinLnBrk="0">
        <a:lnSpc>
          <a:spcPct val="100000"/>
        </a:lnSpc>
        <a:spcBef>
          <a:spcPts val="0"/>
        </a:spcBef>
        <a:spcAft>
          <a:spcPts val="0"/>
        </a:spcAft>
        <a:buClrTx/>
        <a:buSzPct val="125000"/>
        <a:buFontTx/>
        <a:buChar char="•"/>
        <a:tabLst/>
        <a:defRPr sz="2400" b="0" i="0" u="none" strike="noStrike" cap="none" spc="0" baseline="0">
          <a:solidFill>
            <a:srgbClr val="000000"/>
          </a:solidFill>
          <a:uFillTx/>
          <a:latin typeface="PFGrandGothik-Regular"/>
          <a:ea typeface="PFGrandGothik-Regular"/>
          <a:cs typeface="PFGrandGothik-Regular"/>
          <a:sym typeface="PFGrandGothik-Regular"/>
        </a:defRPr>
      </a:lvl8pPr>
      <a:lvl9pPr marL="5397500" marR="0" indent="-317500" algn="l" defTabSz="825500" rtl="0" latinLnBrk="0">
        <a:lnSpc>
          <a:spcPct val="100000"/>
        </a:lnSpc>
        <a:spcBef>
          <a:spcPts val="0"/>
        </a:spcBef>
        <a:spcAft>
          <a:spcPts val="0"/>
        </a:spcAft>
        <a:buClrTx/>
        <a:buSzPct val="125000"/>
        <a:buFontTx/>
        <a:buChar char="•"/>
        <a:tabLst/>
        <a:defRPr sz="2400" b="0" i="0" u="none" strike="noStrike" cap="none" spc="0" baseline="0">
          <a:solidFill>
            <a:srgbClr val="000000"/>
          </a:solidFill>
          <a:uFillTx/>
          <a:latin typeface="PFGrandGothik-Regular"/>
          <a:ea typeface="PFGrandGothik-Regular"/>
          <a:cs typeface="PFGrandGothik-Regular"/>
          <a:sym typeface="PFGrandGothik-Regular"/>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hyperlink" Target="https://www.coloradomesa.edu/marketing/index.html"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Headings"/>
          <p:cNvSpPr txBox="1"/>
          <p:nvPr/>
        </p:nvSpPr>
        <p:spPr>
          <a:xfrm>
            <a:off x="3647416" y="1952267"/>
            <a:ext cx="5539978" cy="10106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spAutoFit/>
          </a:bodyPr>
          <a:lstStyle>
            <a:lvl1pPr>
              <a:lnSpc>
                <a:spcPct val="80000"/>
              </a:lnSpc>
              <a:defRPr sz="7200" cap="all">
                <a:solidFill>
                  <a:srgbClr val="861237"/>
                </a:solidFill>
                <a:latin typeface="Arial Black"/>
                <a:ea typeface="Arial Black"/>
                <a:cs typeface="Arial Black"/>
                <a:sym typeface="Arial Black"/>
              </a:defRPr>
            </a:lvl1pPr>
          </a:lstStyle>
          <a:p>
            <a:r>
              <a:rPr b="1" dirty="0">
                <a:latin typeface="Arial Black" panose="020B0604020202020204" pitchFamily="34" charset="0"/>
                <a:cs typeface="Arial Black" panose="020B0604020202020204" pitchFamily="34" charset="0"/>
              </a:rPr>
              <a:t>Headings</a:t>
            </a:r>
          </a:p>
        </p:txBody>
      </p:sp>
      <p:sp>
        <p:nvSpPr>
          <p:cNvPr id="111" name="affordable and accessible education"/>
          <p:cNvSpPr txBox="1"/>
          <p:nvPr/>
        </p:nvSpPr>
        <p:spPr>
          <a:xfrm>
            <a:off x="3647416" y="3179082"/>
            <a:ext cx="7990518" cy="18164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nSpc>
                <a:spcPct val="70000"/>
              </a:lnSpc>
              <a:defRPr sz="4800" cap="all">
                <a:solidFill>
                  <a:srgbClr val="861237"/>
                </a:solidFill>
                <a:latin typeface="Arial Black"/>
                <a:ea typeface="Arial Black"/>
                <a:cs typeface="Arial Black"/>
                <a:sym typeface="Arial Black"/>
              </a:defRPr>
            </a:lvl1pPr>
          </a:lstStyle>
          <a:p>
            <a:pPr>
              <a:lnSpc>
                <a:spcPts val="4360"/>
              </a:lnSpc>
            </a:pPr>
            <a:r>
              <a:rPr dirty="0"/>
              <a:t>affordable and accessible </a:t>
            </a:r>
            <a:r>
              <a:rPr lang="en-US" dirty="0"/>
              <a:t>education</a:t>
            </a:r>
            <a:endParaRPr dirty="0"/>
          </a:p>
        </p:txBody>
      </p:sp>
      <p:sp>
        <p:nvSpPr>
          <p:cNvPr id="112" name="Numitorium est in esse inflammat magnarum magis quae ipse meum cum est ei cum sed atque publicae quidem adiunxit parte aliquid cum.…"/>
          <p:cNvSpPr txBox="1"/>
          <p:nvPr/>
        </p:nvSpPr>
        <p:spPr>
          <a:xfrm>
            <a:off x="3647416" y="7044053"/>
            <a:ext cx="9841312" cy="4003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defRPr>
                <a:latin typeface="Arial"/>
                <a:ea typeface="Arial"/>
                <a:cs typeface="Arial"/>
                <a:sym typeface="Arial"/>
              </a:defRPr>
            </a:pPr>
            <a:r>
              <a:rPr dirty="0" err="1"/>
              <a:t>Numitorium</a:t>
            </a:r>
            <a:r>
              <a:rPr dirty="0"/>
              <a:t> </a:t>
            </a:r>
            <a:r>
              <a:rPr dirty="0" err="1"/>
              <a:t>est</a:t>
            </a:r>
            <a:r>
              <a:rPr dirty="0"/>
              <a:t> in </a:t>
            </a:r>
            <a:r>
              <a:rPr dirty="0" err="1"/>
              <a:t>esse</a:t>
            </a:r>
            <a:r>
              <a:rPr dirty="0"/>
              <a:t> </a:t>
            </a:r>
            <a:r>
              <a:rPr dirty="0" err="1"/>
              <a:t>inflammat</a:t>
            </a:r>
            <a:r>
              <a:rPr dirty="0"/>
              <a:t> </a:t>
            </a:r>
            <a:r>
              <a:rPr dirty="0" err="1"/>
              <a:t>magnarum</a:t>
            </a:r>
            <a:r>
              <a:rPr dirty="0"/>
              <a:t> </a:t>
            </a:r>
            <a:r>
              <a:rPr dirty="0" err="1"/>
              <a:t>magis</a:t>
            </a:r>
            <a:r>
              <a:rPr dirty="0"/>
              <a:t> </a:t>
            </a:r>
            <a:r>
              <a:rPr dirty="0" err="1"/>
              <a:t>quae</a:t>
            </a:r>
            <a:r>
              <a:rPr dirty="0"/>
              <a:t> ipse </a:t>
            </a:r>
            <a:r>
              <a:rPr dirty="0" err="1"/>
              <a:t>meum</a:t>
            </a:r>
            <a:r>
              <a:rPr dirty="0"/>
              <a:t> cum </a:t>
            </a:r>
            <a:r>
              <a:rPr dirty="0" err="1"/>
              <a:t>est</a:t>
            </a:r>
            <a:r>
              <a:rPr dirty="0"/>
              <a:t> </a:t>
            </a:r>
            <a:r>
              <a:rPr dirty="0" err="1"/>
              <a:t>ei</a:t>
            </a:r>
            <a:r>
              <a:rPr dirty="0"/>
              <a:t> cum sed </a:t>
            </a:r>
            <a:r>
              <a:rPr dirty="0" err="1"/>
              <a:t>atque</a:t>
            </a:r>
            <a:r>
              <a:rPr dirty="0"/>
              <a:t> </a:t>
            </a:r>
            <a:r>
              <a:rPr dirty="0" err="1"/>
              <a:t>publicae</a:t>
            </a:r>
            <a:r>
              <a:rPr dirty="0"/>
              <a:t> </a:t>
            </a:r>
            <a:r>
              <a:rPr dirty="0" err="1"/>
              <a:t>quidem</a:t>
            </a:r>
            <a:r>
              <a:rPr dirty="0"/>
              <a:t> </a:t>
            </a:r>
            <a:r>
              <a:rPr dirty="0" err="1"/>
              <a:t>adiunxit</a:t>
            </a:r>
            <a:r>
              <a:rPr dirty="0"/>
              <a:t> </a:t>
            </a:r>
            <a:r>
              <a:rPr dirty="0" err="1"/>
              <a:t>parte</a:t>
            </a:r>
            <a:r>
              <a:rPr dirty="0"/>
              <a:t> </a:t>
            </a:r>
            <a:r>
              <a:rPr dirty="0" err="1"/>
              <a:t>aliquid</a:t>
            </a:r>
            <a:r>
              <a:rPr dirty="0"/>
              <a:t> cum. </a:t>
            </a:r>
          </a:p>
          <a:p>
            <a:pPr>
              <a:defRPr>
                <a:latin typeface="Arial"/>
                <a:ea typeface="Arial"/>
                <a:cs typeface="Arial"/>
                <a:sym typeface="Arial"/>
              </a:defRPr>
            </a:pPr>
            <a:endParaRPr dirty="0"/>
          </a:p>
          <a:p>
            <a:pPr>
              <a:defRPr>
                <a:latin typeface="Arial"/>
                <a:ea typeface="Arial"/>
                <a:cs typeface="Arial"/>
                <a:sym typeface="Arial"/>
              </a:defRPr>
            </a:pPr>
            <a:r>
              <a:rPr dirty="0"/>
              <a:t>Ut </a:t>
            </a:r>
            <a:r>
              <a:rPr dirty="0" err="1"/>
              <a:t>eo</a:t>
            </a:r>
            <a:r>
              <a:rPr dirty="0"/>
              <a:t> de </a:t>
            </a:r>
            <a:r>
              <a:rPr dirty="0" err="1"/>
              <a:t>vero</a:t>
            </a:r>
            <a:r>
              <a:rPr dirty="0"/>
              <a:t> dolor </a:t>
            </a:r>
            <a:r>
              <a:rPr dirty="0" err="1"/>
              <a:t>vos</a:t>
            </a:r>
            <a:r>
              <a:rPr dirty="0"/>
              <a:t> non </a:t>
            </a:r>
            <a:r>
              <a:rPr dirty="0" err="1"/>
              <a:t>comparandis</a:t>
            </a:r>
            <a:r>
              <a:rPr dirty="0"/>
              <a:t> </a:t>
            </a:r>
            <a:r>
              <a:rPr dirty="0" err="1"/>
              <a:t>nulla</a:t>
            </a:r>
            <a:r>
              <a:rPr dirty="0"/>
              <a:t> </a:t>
            </a:r>
            <a:r>
              <a:rPr dirty="0" err="1"/>
              <a:t>coercendi</a:t>
            </a:r>
            <a:r>
              <a:rPr dirty="0"/>
              <a:t> </a:t>
            </a:r>
            <a:r>
              <a:rPr dirty="0" err="1"/>
              <a:t>inquit</a:t>
            </a:r>
            <a:r>
              <a:rPr dirty="0"/>
              <a:t> </a:t>
            </a:r>
            <a:r>
              <a:rPr dirty="0" err="1"/>
              <a:t>gaudere</a:t>
            </a:r>
            <a:r>
              <a:rPr dirty="0"/>
              <a:t> ad </a:t>
            </a:r>
            <a:r>
              <a:rPr dirty="0" err="1"/>
              <a:t>inquam</a:t>
            </a:r>
            <a:r>
              <a:rPr dirty="0"/>
              <a:t> </a:t>
            </a:r>
            <a:r>
              <a:rPr dirty="0" err="1"/>
              <a:t>sequuntur</a:t>
            </a:r>
            <a:r>
              <a:rPr dirty="0"/>
              <a:t>.</a:t>
            </a:r>
          </a:p>
          <a:p>
            <a:pPr>
              <a:defRPr>
                <a:latin typeface="Arial"/>
                <a:ea typeface="Arial"/>
                <a:cs typeface="Arial"/>
                <a:sym typeface="Arial"/>
              </a:defRPr>
            </a:pPr>
            <a:endParaRPr dirty="0"/>
          </a:p>
          <a:p>
            <a:pPr marL="317500" indent="-317500">
              <a:buSzPct val="125000"/>
              <a:buChar char="•"/>
              <a:defRPr>
                <a:latin typeface="Arial"/>
                <a:ea typeface="Arial"/>
                <a:cs typeface="Arial"/>
                <a:sym typeface="Arial"/>
              </a:defRPr>
            </a:pPr>
            <a:r>
              <a:rPr dirty="0" err="1"/>
              <a:t>Etiam</a:t>
            </a:r>
            <a:r>
              <a:rPr dirty="0"/>
              <a:t> </a:t>
            </a:r>
            <a:r>
              <a:rPr dirty="0" err="1"/>
              <a:t>possit</a:t>
            </a:r>
            <a:r>
              <a:rPr dirty="0"/>
              <a:t> modo in </a:t>
            </a:r>
            <a:r>
              <a:rPr dirty="0" err="1"/>
              <a:t>necesse</a:t>
            </a:r>
            <a:r>
              <a:rPr dirty="0"/>
              <a:t> </a:t>
            </a:r>
            <a:r>
              <a:rPr dirty="0" err="1"/>
              <a:t>nimium</a:t>
            </a:r>
            <a:r>
              <a:rPr dirty="0"/>
              <a:t> </a:t>
            </a:r>
            <a:r>
              <a:rPr dirty="0" err="1"/>
              <a:t>constructio</a:t>
            </a:r>
            <a:r>
              <a:rPr dirty="0"/>
              <a:t> </a:t>
            </a:r>
            <a:r>
              <a:rPr dirty="0" err="1"/>
              <a:t>nostrae</a:t>
            </a:r>
            <a:r>
              <a:rPr dirty="0"/>
              <a:t> </a:t>
            </a:r>
            <a:r>
              <a:rPr dirty="0" err="1"/>
              <a:t>vero</a:t>
            </a:r>
            <a:r>
              <a:rPr dirty="0"/>
              <a:t> positum cum positum </a:t>
            </a:r>
            <a:r>
              <a:rPr dirty="0" err="1"/>
              <a:t>est</a:t>
            </a:r>
            <a:r>
              <a:rPr dirty="0"/>
              <a:t> mecum.</a:t>
            </a:r>
          </a:p>
          <a:p>
            <a:pPr marL="317500" indent="-317500">
              <a:buSzPct val="125000"/>
              <a:buChar char="•"/>
              <a:defRPr>
                <a:latin typeface="Arial"/>
                <a:ea typeface="Arial"/>
                <a:cs typeface="Arial"/>
                <a:sym typeface="Arial"/>
              </a:defRPr>
            </a:pPr>
            <a:endParaRPr dirty="0"/>
          </a:p>
          <a:p>
            <a:pPr marL="317500" indent="-317500">
              <a:buSzPct val="125000"/>
              <a:buChar char="•"/>
              <a:defRPr>
                <a:latin typeface="Arial"/>
                <a:ea typeface="Arial"/>
                <a:cs typeface="Arial"/>
                <a:sym typeface="Arial"/>
              </a:defRPr>
            </a:pPr>
            <a:r>
              <a:rPr dirty="0"/>
              <a:t>Tum reges </a:t>
            </a:r>
            <a:r>
              <a:rPr dirty="0" err="1"/>
              <a:t>est</a:t>
            </a:r>
            <a:r>
              <a:rPr dirty="0"/>
              <a:t> </a:t>
            </a:r>
            <a:r>
              <a:rPr dirty="0" err="1"/>
              <a:t>esset</a:t>
            </a:r>
            <a:r>
              <a:rPr dirty="0"/>
              <a:t> hos </a:t>
            </a:r>
            <a:r>
              <a:rPr dirty="0" err="1"/>
              <a:t>atque</a:t>
            </a:r>
            <a:r>
              <a:rPr dirty="0"/>
              <a:t> </a:t>
            </a:r>
            <a:r>
              <a:rPr dirty="0" err="1"/>
              <a:t>peripateticis</a:t>
            </a:r>
            <a:r>
              <a:rPr dirty="0"/>
              <a:t> </a:t>
            </a:r>
            <a:r>
              <a:rPr dirty="0" err="1"/>
              <a:t>est</a:t>
            </a:r>
            <a:r>
              <a:rPr dirty="0"/>
              <a:t> de </a:t>
            </a:r>
            <a:r>
              <a:rPr dirty="0" err="1"/>
              <a:t>confirmandus</a:t>
            </a:r>
            <a:r>
              <a:rPr dirty="0"/>
              <a:t> tecum </a:t>
            </a:r>
            <a:r>
              <a:rPr dirty="0" err="1"/>
              <a:t>multarum</a:t>
            </a:r>
            <a:r>
              <a:rPr dirty="0"/>
              <a:t>.</a:t>
            </a:r>
          </a:p>
        </p:txBody>
      </p:sp>
      <p:sp>
        <p:nvSpPr>
          <p:cNvPr id="113" name="Numitorium est in esse inflammat magnarum magis quae ipse meum cum est ei cum sed atque publicae quidem adiunxit parte aliquid cum."/>
          <p:cNvSpPr txBox="1"/>
          <p:nvPr/>
        </p:nvSpPr>
        <p:spPr>
          <a:xfrm>
            <a:off x="3647416" y="11366312"/>
            <a:ext cx="7053393" cy="5521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600">
                <a:latin typeface="Arial"/>
                <a:ea typeface="Arial"/>
                <a:cs typeface="Arial"/>
                <a:sym typeface="Arial"/>
              </a:defRPr>
            </a:lvl1pPr>
          </a:lstStyle>
          <a:p>
            <a:r>
              <a:rPr dirty="0" err="1"/>
              <a:t>Numitorium</a:t>
            </a:r>
            <a:r>
              <a:rPr dirty="0"/>
              <a:t> </a:t>
            </a:r>
            <a:r>
              <a:rPr dirty="0" err="1"/>
              <a:t>est</a:t>
            </a:r>
            <a:r>
              <a:rPr dirty="0"/>
              <a:t> in </a:t>
            </a:r>
            <a:r>
              <a:rPr dirty="0" err="1"/>
              <a:t>esse</a:t>
            </a:r>
            <a:r>
              <a:rPr dirty="0"/>
              <a:t> </a:t>
            </a:r>
            <a:r>
              <a:rPr dirty="0" err="1"/>
              <a:t>inflammat</a:t>
            </a:r>
            <a:r>
              <a:rPr dirty="0"/>
              <a:t> </a:t>
            </a:r>
            <a:r>
              <a:rPr dirty="0" err="1"/>
              <a:t>magnarum</a:t>
            </a:r>
            <a:r>
              <a:rPr dirty="0"/>
              <a:t> </a:t>
            </a:r>
            <a:r>
              <a:rPr dirty="0" err="1"/>
              <a:t>magis</a:t>
            </a:r>
            <a:r>
              <a:rPr dirty="0"/>
              <a:t> </a:t>
            </a:r>
            <a:r>
              <a:rPr dirty="0" err="1"/>
              <a:t>quae</a:t>
            </a:r>
            <a:r>
              <a:rPr dirty="0"/>
              <a:t> ipse </a:t>
            </a:r>
            <a:r>
              <a:rPr dirty="0" err="1"/>
              <a:t>meum</a:t>
            </a:r>
            <a:r>
              <a:rPr dirty="0"/>
              <a:t> cum </a:t>
            </a:r>
            <a:r>
              <a:rPr dirty="0" err="1"/>
              <a:t>est</a:t>
            </a:r>
            <a:r>
              <a:rPr dirty="0"/>
              <a:t> </a:t>
            </a:r>
            <a:r>
              <a:rPr dirty="0" err="1"/>
              <a:t>ei</a:t>
            </a:r>
            <a:r>
              <a:rPr dirty="0"/>
              <a:t> cum sed </a:t>
            </a:r>
            <a:r>
              <a:rPr dirty="0" err="1"/>
              <a:t>atque</a:t>
            </a:r>
            <a:r>
              <a:rPr dirty="0"/>
              <a:t> </a:t>
            </a:r>
            <a:r>
              <a:rPr dirty="0" err="1"/>
              <a:t>publicae</a:t>
            </a:r>
            <a:r>
              <a:rPr dirty="0"/>
              <a:t> </a:t>
            </a:r>
            <a:r>
              <a:rPr dirty="0" err="1"/>
              <a:t>quidem</a:t>
            </a:r>
            <a:r>
              <a:rPr dirty="0"/>
              <a:t> </a:t>
            </a:r>
            <a:r>
              <a:rPr dirty="0" err="1"/>
              <a:t>adiunxit</a:t>
            </a:r>
            <a:r>
              <a:rPr dirty="0"/>
              <a:t> </a:t>
            </a:r>
            <a:r>
              <a:rPr dirty="0" err="1"/>
              <a:t>parte</a:t>
            </a:r>
            <a:r>
              <a:rPr dirty="0"/>
              <a:t> </a:t>
            </a:r>
            <a:r>
              <a:rPr dirty="0" err="1"/>
              <a:t>aliquid</a:t>
            </a:r>
            <a:r>
              <a:rPr dirty="0"/>
              <a:t> cum.</a:t>
            </a:r>
          </a:p>
        </p:txBody>
      </p:sp>
      <p:sp>
        <p:nvSpPr>
          <p:cNvPr id="114" name="coloradomesa.edu"/>
          <p:cNvSpPr txBox="1"/>
          <p:nvPr/>
        </p:nvSpPr>
        <p:spPr>
          <a:xfrm>
            <a:off x="3647416" y="12133276"/>
            <a:ext cx="237244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800" cap="all">
                <a:solidFill>
                  <a:srgbClr val="861237"/>
                </a:solidFill>
                <a:latin typeface="Arial Black"/>
                <a:ea typeface="Arial Black"/>
                <a:cs typeface="Arial Black"/>
                <a:sym typeface="Arial Black"/>
              </a:defRPr>
            </a:lvl1pPr>
          </a:lstStyle>
          <a:p>
            <a:r>
              <a:rPr lang="en-US" cap="none" dirty="0" err="1"/>
              <a:t>coloradomesa.org</a:t>
            </a:r>
            <a:endParaRPr lang="en-US" cap="none" dirty="0"/>
          </a:p>
        </p:txBody>
      </p:sp>
      <p:sp>
        <p:nvSpPr>
          <p:cNvPr id="115" name="affordable and accessible education"/>
          <p:cNvSpPr txBox="1"/>
          <p:nvPr/>
        </p:nvSpPr>
        <p:spPr>
          <a:xfrm>
            <a:off x="3647416" y="5404604"/>
            <a:ext cx="6640470" cy="9889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nSpc>
                <a:spcPct val="80000"/>
              </a:lnSpc>
              <a:defRPr sz="3600" cap="all">
                <a:solidFill>
                  <a:srgbClr val="861237"/>
                </a:solidFill>
                <a:latin typeface="Arial"/>
                <a:ea typeface="Arial"/>
                <a:cs typeface="Arial"/>
                <a:sym typeface="Arial"/>
              </a:defRPr>
            </a:lvl1pPr>
          </a:lstStyle>
          <a:p>
            <a:r>
              <a:rPr dirty="0">
                <a:solidFill>
                  <a:schemeClr val="tx1"/>
                </a:solidFill>
              </a:rPr>
              <a:t>affordable and accessible education</a:t>
            </a:r>
          </a:p>
        </p:txBody>
      </p:sp>
      <p:sp>
        <p:nvSpPr>
          <p:cNvPr id="116" name="H1 ———————-…"/>
          <p:cNvSpPr txBox="1"/>
          <p:nvPr/>
        </p:nvSpPr>
        <p:spPr>
          <a:xfrm>
            <a:off x="1821592" y="2074636"/>
            <a:ext cx="1576934" cy="584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gn="r">
              <a:lnSpc>
                <a:spcPct val="90000"/>
              </a:lnSpc>
              <a:defRPr sz="1600">
                <a:solidFill>
                  <a:srgbClr val="5E5E5E"/>
                </a:solidFill>
              </a:defRPr>
            </a:pPr>
            <a:r>
              <a:t>H1 ———————-</a:t>
            </a:r>
          </a:p>
          <a:p>
            <a:pPr algn="r">
              <a:lnSpc>
                <a:spcPct val="90000"/>
              </a:lnSpc>
              <a:defRPr sz="1600">
                <a:solidFill>
                  <a:srgbClr val="5E5E5E"/>
                </a:solidFill>
              </a:defRPr>
            </a:pPr>
            <a:r>
              <a:t>Arial Black</a:t>
            </a:r>
          </a:p>
        </p:txBody>
      </p:sp>
      <p:sp>
        <p:nvSpPr>
          <p:cNvPr id="117" name="H2 ———————-…"/>
          <p:cNvSpPr txBox="1"/>
          <p:nvPr/>
        </p:nvSpPr>
        <p:spPr>
          <a:xfrm>
            <a:off x="1784508" y="3419637"/>
            <a:ext cx="1615340" cy="584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gn="r">
              <a:lnSpc>
                <a:spcPct val="90000"/>
              </a:lnSpc>
              <a:defRPr sz="1600">
                <a:solidFill>
                  <a:srgbClr val="5E5E5E"/>
                </a:solidFill>
              </a:defRPr>
            </a:pPr>
            <a:r>
              <a:t>H2 ———————-</a:t>
            </a:r>
          </a:p>
          <a:p>
            <a:pPr algn="r">
              <a:lnSpc>
                <a:spcPct val="90000"/>
              </a:lnSpc>
              <a:defRPr sz="1600">
                <a:solidFill>
                  <a:srgbClr val="5E5E5E"/>
                </a:solidFill>
              </a:defRPr>
            </a:pPr>
            <a:r>
              <a:t>Arial Black</a:t>
            </a:r>
          </a:p>
        </p:txBody>
      </p:sp>
      <p:sp>
        <p:nvSpPr>
          <p:cNvPr id="118" name="H3 ———————-…"/>
          <p:cNvSpPr txBox="1"/>
          <p:nvPr/>
        </p:nvSpPr>
        <p:spPr>
          <a:xfrm>
            <a:off x="1785829" y="5524245"/>
            <a:ext cx="1612698" cy="584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gn="r">
              <a:lnSpc>
                <a:spcPct val="90000"/>
              </a:lnSpc>
              <a:defRPr sz="1600">
                <a:solidFill>
                  <a:srgbClr val="5E5E5E"/>
                </a:solidFill>
              </a:defRPr>
            </a:pPr>
            <a:r>
              <a:t>H3 ———————-</a:t>
            </a:r>
          </a:p>
          <a:p>
            <a:pPr algn="r">
              <a:lnSpc>
                <a:spcPct val="90000"/>
              </a:lnSpc>
              <a:defRPr sz="1600">
                <a:solidFill>
                  <a:srgbClr val="5E5E5E"/>
                </a:solidFill>
              </a:defRPr>
            </a:pPr>
            <a:r>
              <a:t>Arial</a:t>
            </a:r>
          </a:p>
        </p:txBody>
      </p:sp>
      <p:sp>
        <p:nvSpPr>
          <p:cNvPr id="119" name="Body ———————-…"/>
          <p:cNvSpPr txBox="1"/>
          <p:nvPr/>
        </p:nvSpPr>
        <p:spPr>
          <a:xfrm>
            <a:off x="1590757" y="7028929"/>
            <a:ext cx="1807770" cy="584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gn="r">
              <a:lnSpc>
                <a:spcPct val="90000"/>
              </a:lnSpc>
              <a:defRPr sz="1600">
                <a:solidFill>
                  <a:srgbClr val="5E5E5E"/>
                </a:solidFill>
              </a:defRPr>
            </a:pPr>
            <a:r>
              <a:t>Body ———————-</a:t>
            </a:r>
          </a:p>
          <a:p>
            <a:pPr algn="r">
              <a:lnSpc>
                <a:spcPct val="90000"/>
              </a:lnSpc>
              <a:defRPr sz="1600">
                <a:solidFill>
                  <a:srgbClr val="5E5E5E"/>
                </a:solidFill>
              </a:defRPr>
            </a:pPr>
            <a:r>
              <a:t>Arial</a:t>
            </a:r>
          </a:p>
        </p:txBody>
      </p:sp>
      <p:sp>
        <p:nvSpPr>
          <p:cNvPr id="120" name="URL ———————-…"/>
          <p:cNvSpPr txBox="1"/>
          <p:nvPr/>
        </p:nvSpPr>
        <p:spPr>
          <a:xfrm>
            <a:off x="1618678" y="12030971"/>
            <a:ext cx="1722833" cy="584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gn="r">
              <a:lnSpc>
                <a:spcPct val="90000"/>
              </a:lnSpc>
              <a:defRPr sz="1600">
                <a:solidFill>
                  <a:srgbClr val="5E5E5E"/>
                </a:solidFill>
              </a:defRPr>
            </a:pPr>
            <a:r>
              <a:t>URL ———————-</a:t>
            </a:r>
          </a:p>
          <a:p>
            <a:pPr algn="r">
              <a:lnSpc>
                <a:spcPct val="90000"/>
              </a:lnSpc>
              <a:defRPr sz="1600">
                <a:solidFill>
                  <a:srgbClr val="5E5E5E"/>
                </a:solidFill>
              </a:defRPr>
            </a:pPr>
            <a:r>
              <a:t>Arial Black</a:t>
            </a:r>
          </a:p>
        </p:txBody>
      </p:sp>
      <p:sp>
        <p:nvSpPr>
          <p:cNvPr id="121" name="Captions ———————-…"/>
          <p:cNvSpPr txBox="1"/>
          <p:nvPr/>
        </p:nvSpPr>
        <p:spPr>
          <a:xfrm>
            <a:off x="1275187" y="11352465"/>
            <a:ext cx="2123340" cy="584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gn="r">
              <a:lnSpc>
                <a:spcPct val="90000"/>
              </a:lnSpc>
              <a:defRPr sz="1600">
                <a:solidFill>
                  <a:srgbClr val="5E5E5E"/>
                </a:solidFill>
              </a:defRPr>
            </a:pPr>
            <a:r>
              <a:t>Captions ———————-</a:t>
            </a:r>
          </a:p>
          <a:p>
            <a:pPr algn="r">
              <a:lnSpc>
                <a:spcPct val="90000"/>
              </a:lnSpc>
              <a:defRPr sz="1600">
                <a:solidFill>
                  <a:srgbClr val="5E5E5E"/>
                </a:solidFill>
              </a:defRPr>
            </a:pPr>
            <a:r>
              <a:t>Arial</a:t>
            </a:r>
          </a:p>
        </p:txBody>
      </p:sp>
      <p:sp>
        <p:nvSpPr>
          <p:cNvPr id="122" name="Safe system font: arial / arial black"/>
          <p:cNvSpPr txBox="1"/>
          <p:nvPr/>
        </p:nvSpPr>
        <p:spPr>
          <a:xfrm>
            <a:off x="1295046" y="1247745"/>
            <a:ext cx="3411190" cy="3180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400" b="1" cap="all">
                <a:solidFill>
                  <a:srgbClr val="5E5E5E"/>
                </a:solidFill>
                <a:latin typeface="Arial"/>
                <a:ea typeface="Arial"/>
                <a:cs typeface="Arial"/>
                <a:sym typeface="Arial"/>
              </a:defRPr>
            </a:lvl1pPr>
          </a:lstStyle>
          <a:p>
            <a:r>
              <a:rPr dirty="0"/>
              <a:t>system font: arial / arial black</a:t>
            </a:r>
          </a:p>
        </p:txBody>
      </p:sp>
      <p:sp>
        <p:nvSpPr>
          <p:cNvPr id="123" name="Logo use"/>
          <p:cNvSpPr txBox="1"/>
          <p:nvPr/>
        </p:nvSpPr>
        <p:spPr>
          <a:xfrm>
            <a:off x="15829379" y="1257271"/>
            <a:ext cx="1052786" cy="29898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400" b="1" cap="all">
                <a:solidFill>
                  <a:srgbClr val="5E5E5E"/>
                </a:solidFill>
                <a:latin typeface="Arial"/>
                <a:ea typeface="Arial"/>
                <a:cs typeface="Arial"/>
                <a:sym typeface="Arial"/>
              </a:defRPr>
            </a:lvl1pPr>
          </a:lstStyle>
          <a:p>
            <a:r>
              <a:rPr dirty="0"/>
              <a:t>Logo use</a:t>
            </a:r>
          </a:p>
        </p:txBody>
      </p:sp>
      <p:sp>
        <p:nvSpPr>
          <p:cNvPr id="124" name="Rectangle"/>
          <p:cNvSpPr/>
          <p:nvPr/>
        </p:nvSpPr>
        <p:spPr>
          <a:xfrm>
            <a:off x="15880179" y="1705563"/>
            <a:ext cx="2828072" cy="863601"/>
          </a:xfrm>
          <a:prstGeom prst="rect">
            <a:avLst/>
          </a:prstGeom>
          <a:solidFill>
            <a:srgbClr val="861237"/>
          </a:solidFill>
          <a:ln w="12700">
            <a:miter lim="400000"/>
          </a:ln>
        </p:spPr>
        <p:txBody>
          <a:bodyPr lIns="0" tIns="0" rIns="0" bIns="0" anchor="ctr"/>
          <a:lstStyle/>
          <a:p>
            <a:pPr algn="ctr">
              <a:defRPr sz="3200">
                <a:solidFill>
                  <a:srgbClr val="FFFFFF"/>
                </a:solidFill>
                <a:latin typeface="Helvetica Neue Medium"/>
                <a:ea typeface="Helvetica Neue Medium"/>
                <a:cs typeface="Helvetica Neue Medium"/>
                <a:sym typeface="Helvetica Neue Medium"/>
              </a:defRPr>
            </a:pPr>
            <a:endParaRPr/>
          </a:p>
        </p:txBody>
      </p:sp>
      <p:pic>
        <p:nvPicPr>
          <p:cNvPr id="125" name="Image" descr="Image"/>
          <p:cNvPicPr>
            <a:picLocks noChangeAspect="1"/>
          </p:cNvPicPr>
          <p:nvPr/>
        </p:nvPicPr>
        <p:blipFill>
          <a:blip r:embed="rId2"/>
          <a:stretch>
            <a:fillRect/>
          </a:stretch>
        </p:blipFill>
        <p:spPr>
          <a:xfrm>
            <a:off x="16122174" y="1883363"/>
            <a:ext cx="2344082" cy="508001"/>
          </a:xfrm>
          <a:prstGeom prst="rect">
            <a:avLst/>
          </a:prstGeom>
          <a:ln w="12700">
            <a:miter lim="400000"/>
          </a:ln>
        </p:spPr>
      </p:pic>
      <p:sp>
        <p:nvSpPr>
          <p:cNvPr id="126" name="Logo on dark background"/>
          <p:cNvSpPr txBox="1"/>
          <p:nvPr/>
        </p:nvSpPr>
        <p:spPr>
          <a:xfrm>
            <a:off x="15832337" y="2605582"/>
            <a:ext cx="2428550" cy="3241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r">
              <a:lnSpc>
                <a:spcPct val="90000"/>
              </a:lnSpc>
              <a:defRPr sz="1600">
                <a:solidFill>
                  <a:srgbClr val="5E5E5E"/>
                </a:solidFill>
              </a:defRPr>
            </a:lvl1pPr>
          </a:lstStyle>
          <a:p>
            <a:r>
              <a:rPr dirty="0">
                <a:latin typeface="Arial" panose="020B0604020202020204" pitchFamily="34" charset="0"/>
                <a:cs typeface="Arial" panose="020B0604020202020204" pitchFamily="34" charset="0"/>
              </a:rPr>
              <a:t>Logo on dark background</a:t>
            </a:r>
          </a:p>
        </p:txBody>
      </p:sp>
      <p:sp>
        <p:nvSpPr>
          <p:cNvPr id="127" name="Rectangle"/>
          <p:cNvSpPr/>
          <p:nvPr/>
        </p:nvSpPr>
        <p:spPr>
          <a:xfrm>
            <a:off x="18887752" y="1712009"/>
            <a:ext cx="2815372" cy="863600"/>
          </a:xfrm>
          <a:prstGeom prst="rect">
            <a:avLst/>
          </a:prstGeom>
          <a:solidFill>
            <a:srgbClr val="FFFFFF"/>
          </a:solidFill>
          <a:ln w="12700">
            <a:solidFill>
              <a:srgbClr val="929292"/>
            </a:solidFill>
            <a:miter lim="400000"/>
          </a:ln>
        </p:spPr>
        <p:txBody>
          <a:bodyPr lIns="0" tIns="0" rIns="0" bIns="0" anchor="ctr"/>
          <a:lstStyle/>
          <a:p>
            <a:pPr algn="ctr">
              <a:defRPr sz="3200">
                <a:solidFill>
                  <a:srgbClr val="FFFFFF"/>
                </a:solidFill>
                <a:latin typeface="Helvetica Neue Medium"/>
                <a:ea typeface="Helvetica Neue Medium"/>
                <a:cs typeface="Helvetica Neue Medium"/>
                <a:sym typeface="Helvetica Neue Medium"/>
              </a:defRPr>
            </a:pPr>
            <a:endParaRPr/>
          </a:p>
        </p:txBody>
      </p:sp>
      <p:sp>
        <p:nvSpPr>
          <p:cNvPr id="128" name="Logo on bright background"/>
          <p:cNvSpPr txBox="1"/>
          <p:nvPr/>
        </p:nvSpPr>
        <p:spPr>
          <a:xfrm>
            <a:off x="18841092" y="2599136"/>
            <a:ext cx="2542364" cy="3241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r">
              <a:lnSpc>
                <a:spcPct val="90000"/>
              </a:lnSpc>
              <a:defRPr sz="1600">
                <a:solidFill>
                  <a:srgbClr val="5E5E5E"/>
                </a:solidFill>
              </a:defRPr>
            </a:lvl1pPr>
          </a:lstStyle>
          <a:p>
            <a:r>
              <a:rPr>
                <a:latin typeface="Arial" panose="020B0604020202020204" pitchFamily="34" charset="0"/>
                <a:cs typeface="Arial" panose="020B0604020202020204" pitchFamily="34" charset="0"/>
              </a:rPr>
              <a:t>Logo on bright background</a:t>
            </a:r>
          </a:p>
        </p:txBody>
      </p:sp>
      <p:pic>
        <p:nvPicPr>
          <p:cNvPr id="129" name="Image" descr="Image"/>
          <p:cNvPicPr>
            <a:picLocks noChangeAspect="1"/>
          </p:cNvPicPr>
          <p:nvPr/>
        </p:nvPicPr>
        <p:blipFill>
          <a:blip r:embed="rId3"/>
          <a:stretch>
            <a:fillRect/>
          </a:stretch>
        </p:blipFill>
        <p:spPr>
          <a:xfrm>
            <a:off x="19120693" y="1889809"/>
            <a:ext cx="2349491" cy="508001"/>
          </a:xfrm>
          <a:prstGeom prst="rect">
            <a:avLst/>
          </a:prstGeom>
          <a:ln w="12700">
            <a:miter lim="400000"/>
          </a:ln>
        </p:spPr>
      </p:pic>
      <p:sp>
        <p:nvSpPr>
          <p:cNvPr id="2" name="TextBox 1">
            <a:extLst>
              <a:ext uri="{FF2B5EF4-FFF2-40B4-BE49-F238E27FC236}">
                <a16:creationId xmlns:a16="http://schemas.microsoft.com/office/drawing/2014/main" id="{DE179476-E866-AF3C-DE6E-BB6D3CC90466}"/>
              </a:ext>
            </a:extLst>
          </p:cNvPr>
          <p:cNvSpPr txBox="1"/>
          <p:nvPr/>
        </p:nvSpPr>
        <p:spPr>
          <a:xfrm>
            <a:off x="15880179" y="3666581"/>
            <a:ext cx="5822945" cy="61350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sz="2800" dirty="0">
                <a:solidFill>
                  <a:srgbClr val="1E1E1E"/>
                </a:solidFill>
                <a:latin typeface="Arial" panose="020B0604020202020204" pitchFamily="34" charset="0"/>
                <a:cs typeface="Arial" panose="020B0604020202020204" pitchFamily="34" charset="0"/>
              </a:rPr>
              <a:t>BACKGROUNDS</a:t>
            </a:r>
            <a:endParaRPr lang="en-US" sz="2800" dirty="0">
              <a:solidFill>
                <a:srgbClr val="1E1E1E"/>
              </a:solidFill>
              <a:effectLst/>
              <a:latin typeface="Arial" panose="020B0604020202020204" pitchFamily="34" charset="0"/>
              <a:cs typeface="Arial" panose="020B0604020202020204" pitchFamily="34" charset="0"/>
            </a:endParaRPr>
          </a:p>
          <a:p>
            <a:pPr algn="l"/>
            <a:r>
              <a:rPr lang="en-US" dirty="0">
                <a:solidFill>
                  <a:srgbClr val="1E1E1E"/>
                </a:solidFill>
                <a:effectLst/>
                <a:latin typeface="Arial" panose="020B0604020202020204" pitchFamily="34" charset="0"/>
                <a:cs typeface="Arial" panose="020B0604020202020204" pitchFamily="34" charset="0"/>
              </a:rPr>
              <a:t>Change the backgrounds to improve clarity and readability of the content.</a:t>
            </a:r>
          </a:p>
          <a:p>
            <a:pPr algn="l"/>
            <a:endParaRPr lang="en-US" dirty="0">
              <a:solidFill>
                <a:srgbClr val="1E1E1E"/>
              </a:solidFill>
              <a:effectLst/>
              <a:latin typeface="Arial" panose="020B0604020202020204" pitchFamily="34" charset="0"/>
              <a:cs typeface="Arial" panose="020B0604020202020204" pitchFamily="34" charset="0"/>
            </a:endParaRPr>
          </a:p>
          <a:p>
            <a:pPr marL="457200" indent="-457200" algn="l">
              <a:buFont typeface="+mj-lt"/>
              <a:buAutoNum type="arabicPeriod"/>
            </a:pPr>
            <a:r>
              <a:rPr lang="en-US" dirty="0">
                <a:solidFill>
                  <a:srgbClr val="1E1E1E"/>
                </a:solidFill>
                <a:effectLst/>
                <a:latin typeface="Arial" panose="020B0604020202020204" pitchFamily="34" charset="0"/>
                <a:cs typeface="Arial" panose="020B0604020202020204" pitchFamily="34" charset="0"/>
              </a:rPr>
              <a:t>Select the slide that you want to change the background for.</a:t>
            </a:r>
          </a:p>
          <a:p>
            <a:pPr marL="457200" indent="-457200" algn="l">
              <a:buFont typeface="+mj-lt"/>
              <a:buAutoNum type="arabicPeriod"/>
            </a:pPr>
            <a:r>
              <a:rPr lang="en-US" dirty="0">
                <a:solidFill>
                  <a:srgbClr val="1E1E1E"/>
                </a:solidFill>
                <a:effectLst/>
                <a:latin typeface="Arial" panose="020B0604020202020204" pitchFamily="34" charset="0"/>
                <a:cs typeface="Arial" panose="020B0604020202020204" pitchFamily="34" charset="0"/>
              </a:rPr>
              <a:t>Select Home &gt; Layout.</a:t>
            </a:r>
          </a:p>
          <a:p>
            <a:pPr marL="457200" indent="-457200" algn="l">
              <a:buFont typeface="+mj-lt"/>
              <a:buAutoNum type="arabicPeriod"/>
            </a:pPr>
            <a:r>
              <a:rPr lang="en-US" dirty="0">
                <a:solidFill>
                  <a:srgbClr val="1E1E1E"/>
                </a:solidFill>
                <a:effectLst/>
                <a:latin typeface="Arial" panose="020B0604020202020204" pitchFamily="34" charset="0"/>
                <a:cs typeface="Arial" panose="020B0604020202020204" pitchFamily="34" charset="0"/>
              </a:rPr>
              <a:t>Select the layout that you want.</a:t>
            </a:r>
          </a:p>
          <a:p>
            <a:pPr marL="457200" indent="-457200" algn="l">
              <a:buFont typeface="+mj-lt"/>
              <a:buAutoNum type="arabicPeriod"/>
            </a:pPr>
            <a:endParaRPr lang="en-US" dirty="0">
              <a:solidFill>
                <a:srgbClr val="1E1E1E"/>
              </a:solidFill>
              <a:latin typeface="Arial" panose="020B0604020202020204" pitchFamily="34" charset="0"/>
              <a:cs typeface="Arial" panose="020B0604020202020204" pitchFamily="34" charset="0"/>
            </a:endParaRPr>
          </a:p>
          <a:p>
            <a:pPr algn="l"/>
            <a:r>
              <a:rPr lang="en-US" sz="2800" dirty="0">
                <a:solidFill>
                  <a:srgbClr val="1E1E1E"/>
                </a:solidFill>
                <a:effectLst/>
                <a:latin typeface="Arial" panose="020B0604020202020204" pitchFamily="34" charset="0"/>
                <a:cs typeface="Arial" panose="020B0604020202020204" pitchFamily="34" charset="0"/>
              </a:rPr>
              <a:t>PHOTOS</a:t>
            </a:r>
          </a:p>
          <a:p>
            <a:pPr algn="l"/>
            <a:r>
              <a:rPr lang="en-US" dirty="0">
                <a:solidFill>
                  <a:srgbClr val="1E1E1E"/>
                </a:solidFill>
                <a:latin typeface="Arial" panose="020B0604020202020204" pitchFamily="34" charset="0"/>
                <a:cs typeface="Arial" panose="020B0604020202020204" pitchFamily="34" charset="0"/>
              </a:rPr>
              <a:t>Search for photos using the Digital Asset Management (DAM) system. Go to </a:t>
            </a:r>
            <a:r>
              <a:rPr lang="en-US" dirty="0">
                <a:solidFill>
                  <a:srgbClr val="1E1E1E"/>
                </a:solidFill>
                <a:latin typeface="Arial" panose="020B0604020202020204" pitchFamily="34" charset="0"/>
                <a:cs typeface="Arial" panose="020B0604020202020204" pitchFamily="34" charset="0"/>
                <a:hlinkClick r:id="rId4"/>
              </a:rPr>
              <a:t>https://www.coloradomesa.edu/marketing/index.html</a:t>
            </a:r>
            <a:r>
              <a:rPr lang="en-US" dirty="0">
                <a:solidFill>
                  <a:srgbClr val="1E1E1E"/>
                </a:solidFill>
                <a:latin typeface="Arial" panose="020B0604020202020204" pitchFamily="34" charset="0"/>
                <a:cs typeface="Arial" panose="020B0604020202020204" pitchFamily="34" charset="0"/>
              </a:rPr>
              <a:t>, scroll to bottom of page to Quick resources.</a:t>
            </a:r>
            <a:endParaRPr lang="en-US" dirty="0">
              <a:solidFill>
                <a:srgbClr val="1E1E1E"/>
              </a:solidFill>
              <a:effectLst/>
              <a:latin typeface="Arial" panose="020B0604020202020204" pitchFamily="34" charset="0"/>
              <a:cs typeface="Arial" panose="020B0604020202020204" pitchFamily="34" charset="0"/>
            </a:endParaRPr>
          </a:p>
          <a:p>
            <a:pPr marL="457200" indent="-457200" algn="l">
              <a:buFont typeface="+mj-lt"/>
              <a:buAutoNum type="arabicPeriod"/>
            </a:pPr>
            <a:endParaRPr lang="en-US" dirty="0">
              <a:solidFill>
                <a:srgbClr val="1E1E1E"/>
              </a:solidFill>
              <a:effectLst/>
              <a:latin typeface="Arial" panose="020B0604020202020204" pitchFamily="34" charset="0"/>
              <a:cs typeface="Arial" panose="020B0604020202020204" pitchFamily="34" charset="0"/>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Image"/>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24384000" cy="13716000"/>
          </a:xfrm>
          <a:prstGeom prst="rect">
            <a:avLst/>
          </a:prstGeom>
          <a:ln w="12700">
            <a:miter lim="400000"/>
          </a:ln>
        </p:spPr>
      </p:pic>
      <p:sp>
        <p:nvSpPr>
          <p:cNvPr id="88" name="Rounded Rectangle"/>
          <p:cNvSpPr/>
          <p:nvPr/>
        </p:nvSpPr>
        <p:spPr>
          <a:xfrm>
            <a:off x="256302" y="250961"/>
            <a:ext cx="23871396" cy="13214078"/>
          </a:xfrm>
          <a:prstGeom prst="roundRect">
            <a:avLst>
              <a:gd name="adj" fmla="val 2403"/>
            </a:avLst>
          </a:prstGeom>
          <a:solidFill>
            <a:srgbClr val="FFFFFF"/>
          </a:solidFill>
          <a:ln w="12700">
            <a:miter lim="400000"/>
          </a:ln>
        </p:spPr>
        <p:txBody>
          <a:bodyPr lIns="0" tIns="0" rIns="0" bIns="0" anchor="ctr"/>
          <a:lstStyle/>
          <a:p>
            <a:pPr algn="ctr">
              <a:defRPr sz="3200">
                <a:solidFill>
                  <a:srgbClr val="FFFFFF"/>
                </a:solidFill>
                <a:latin typeface="Helvetica Neue Medium"/>
                <a:ea typeface="Helvetica Neue Medium"/>
                <a:cs typeface="Helvetica Neue Medium"/>
                <a:sym typeface="Helvetica Neue Medium"/>
              </a:defRPr>
            </a:pPr>
            <a:endParaRPr/>
          </a:p>
        </p:txBody>
      </p:sp>
      <p:sp>
        <p:nvSpPr>
          <p:cNvPr id="8" name="Colorado Mesa University has an enrollment of more than 10,000 students with 15.4% of the university's student body coming from outside Colorado. The student population is 47% male, 53% female and 29% from traditionally underrepresented groups. The vast ">
            <a:extLst>
              <a:ext uri="{FF2B5EF4-FFF2-40B4-BE49-F238E27FC236}">
                <a16:creationId xmlns:a16="http://schemas.microsoft.com/office/drawing/2014/main" id="{A94922DA-369D-60C2-1AF3-ACF336C40CB6}"/>
              </a:ext>
            </a:extLst>
          </p:cNvPr>
          <p:cNvSpPr txBox="1"/>
          <p:nvPr/>
        </p:nvSpPr>
        <p:spPr>
          <a:xfrm>
            <a:off x="1304928" y="7191938"/>
            <a:ext cx="9571619" cy="37959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r>
              <a:rPr dirty="0">
                <a:latin typeface="Arial" panose="020B0604020202020204" pitchFamily="34" charset="0"/>
                <a:cs typeface="Arial" panose="020B0604020202020204" pitchFamily="34" charset="0"/>
              </a:rPr>
              <a:t>Colorado Mesa University has an enrollment of more than 10,000 students with 15.4% of the university's student body coming from outside Colorado. The student population is 47% male, 53% female and 29% from traditionally underrepresented groups. The vast majority of students are traditional-aged students and enrolled in full-time study. Many students attend college while also working and caring for families, and Colorado Mesa is proud to offer evening, online and distance education classes that allow non-traditional and working students the opportunity to further their educational attainment and advance in their professions.</a:t>
            </a:r>
          </a:p>
        </p:txBody>
      </p:sp>
      <p:sp>
        <p:nvSpPr>
          <p:cNvPr id="9" name="Are you ready to begin?">
            <a:extLst>
              <a:ext uri="{FF2B5EF4-FFF2-40B4-BE49-F238E27FC236}">
                <a16:creationId xmlns:a16="http://schemas.microsoft.com/office/drawing/2014/main" id="{9F97467E-D84E-F155-CCF6-D55F5B0CD55F}"/>
              </a:ext>
            </a:extLst>
          </p:cNvPr>
          <p:cNvSpPr txBox="1"/>
          <p:nvPr/>
        </p:nvSpPr>
        <p:spPr>
          <a:xfrm>
            <a:off x="1230562" y="1056481"/>
            <a:ext cx="8208239" cy="14484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nSpc>
                <a:spcPct val="80000"/>
              </a:lnSpc>
              <a:defRPr sz="4800" b="1" cap="all">
                <a:solidFill>
                  <a:srgbClr val="861237"/>
                </a:solidFill>
                <a:latin typeface="+mn-lt"/>
                <a:ea typeface="+mn-ea"/>
                <a:cs typeface="+mn-cs"/>
                <a:sym typeface="PFGrandGothik-Regular_Extended-Black"/>
              </a:defRPr>
            </a:lvl1pPr>
          </a:lstStyle>
          <a:p>
            <a:pPr>
              <a:defRPr sz="4800" b="1" cap="all">
                <a:solidFill>
                  <a:srgbClr val="861237"/>
                </a:solidFill>
                <a:latin typeface="+mn-lt"/>
                <a:ea typeface="+mn-ea"/>
                <a:cs typeface="+mn-cs"/>
                <a:sym typeface="PFGrandGothik-Regular_Extended-Black"/>
              </a:defRPr>
            </a:pPr>
            <a:r>
              <a:rPr sz="5400" dirty="0">
                <a:solidFill>
                  <a:srgbClr val="860037"/>
                </a:solidFill>
                <a:latin typeface="Arial Black" panose="020B0604020202020204" pitchFamily="34" charset="0"/>
                <a:cs typeface="Arial Black" panose="020B0604020202020204" pitchFamily="34" charset="0"/>
                <a:sym typeface="PFGrandGothik-Regular"/>
              </a:rPr>
              <a:t>Are you ready to begin?</a:t>
            </a:r>
          </a:p>
        </p:txBody>
      </p:sp>
      <p:sp>
        <p:nvSpPr>
          <p:cNvPr id="10" name="Founded in 1925, Colorado Mesa University is a comprehensive, regional and public higher education institution offering liberal arts, professional and technical programs at the master's, bachelor's, associate and certificate levels.">
            <a:extLst>
              <a:ext uri="{FF2B5EF4-FFF2-40B4-BE49-F238E27FC236}">
                <a16:creationId xmlns:a16="http://schemas.microsoft.com/office/drawing/2014/main" id="{95E9C744-B106-B960-DE4D-60D121BDE491}"/>
              </a:ext>
            </a:extLst>
          </p:cNvPr>
          <p:cNvSpPr txBox="1"/>
          <p:nvPr/>
        </p:nvSpPr>
        <p:spPr>
          <a:xfrm>
            <a:off x="1279528" y="3057251"/>
            <a:ext cx="9837651" cy="40913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lvl1pPr>
              <a:lnSpc>
                <a:spcPct val="90000"/>
              </a:lnSpc>
              <a:defRPr sz="3600" cap="all">
                <a:latin typeface="PFGrandGothik-Regular_Condensed-Book"/>
                <a:ea typeface="PFGrandGothik-Regular_Condensed-Book"/>
                <a:cs typeface="PFGrandGothik-Regular_Condensed-Book"/>
                <a:sym typeface="PFGrandGothik-Regular_Condensed-Book"/>
              </a:defRPr>
            </a:lvl1pPr>
          </a:lstStyle>
          <a:p>
            <a:r>
              <a:rPr dirty="0">
                <a:solidFill>
                  <a:schemeClr val="tx1"/>
                </a:solidFill>
                <a:latin typeface="Arial" panose="020B0604020202020204" pitchFamily="34" charset="0"/>
                <a:cs typeface="Arial" panose="020B0604020202020204" pitchFamily="34" charset="0"/>
              </a:rPr>
              <a:t>Founded in 1925, Colorado Mesa University is a comprehensive, regional and public higher education institution offering liberal arts, professional and technical programs at the master's, bachelor's, associate and certificate levels.</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Image"/>
          <p:cNvPicPr>
            <a:picLocks noChangeAspect="1"/>
          </p:cNvPicPr>
          <p:nvPr/>
        </p:nvPicPr>
        <p:blipFill>
          <a:blip r:embed="rId2">
            <a:extLst>
              <a:ext uri="{28A0092B-C50C-407E-A947-70E740481C1C}">
                <a14:useLocalDpi xmlns:a14="http://schemas.microsoft.com/office/drawing/2010/main" val="0"/>
              </a:ext>
            </a:extLst>
          </a:blip>
          <a:srcRect t="30" b="30"/>
          <a:stretch/>
        </p:blipFill>
        <p:spPr>
          <a:xfrm>
            <a:off x="0" y="-2183"/>
            <a:ext cx="24384000" cy="13720332"/>
          </a:xfrm>
          <a:prstGeom prst="rect">
            <a:avLst/>
          </a:prstGeom>
          <a:ln w="12700">
            <a:miter lim="400000"/>
          </a:ln>
        </p:spPr>
      </p:pic>
      <p:sp>
        <p:nvSpPr>
          <p:cNvPr id="94" name="Rounded Rectangle"/>
          <p:cNvSpPr/>
          <p:nvPr/>
        </p:nvSpPr>
        <p:spPr>
          <a:xfrm>
            <a:off x="256302" y="250961"/>
            <a:ext cx="23871396" cy="13214078"/>
          </a:xfrm>
          <a:prstGeom prst="roundRect">
            <a:avLst>
              <a:gd name="adj" fmla="val 2403"/>
            </a:avLst>
          </a:prstGeom>
          <a:solidFill>
            <a:srgbClr val="FFFFFF"/>
          </a:solidFill>
          <a:ln w="12700">
            <a:miter lim="400000"/>
          </a:ln>
        </p:spPr>
        <p:txBody>
          <a:bodyPr lIns="0" tIns="0" rIns="0" bIns="0" anchor="ctr"/>
          <a:lstStyle/>
          <a:p>
            <a:pPr algn="ctr">
              <a:defRPr sz="3200">
                <a:solidFill>
                  <a:srgbClr val="FFFFFF"/>
                </a:solidFill>
                <a:latin typeface="Helvetica Neue Medium"/>
                <a:ea typeface="Helvetica Neue Medium"/>
                <a:cs typeface="Helvetica Neue Medium"/>
                <a:sym typeface="Helvetica Neue Medium"/>
              </a:defRPr>
            </a:pPr>
            <a:endParaRPr/>
          </a:p>
        </p:txBody>
      </p:sp>
      <p:sp>
        <p:nvSpPr>
          <p:cNvPr id="8" name="Colorado Mesa University has an enrollment of more than 10,000 students with 15.4% of the university's student body coming from outside Colorado. The student population is 47% male, 53% female and 29% from traditionally underrepresented groups. The vast ">
            <a:extLst>
              <a:ext uri="{FF2B5EF4-FFF2-40B4-BE49-F238E27FC236}">
                <a16:creationId xmlns:a16="http://schemas.microsoft.com/office/drawing/2014/main" id="{B250517B-0518-F3A6-B8B3-6FCF171CC7AE}"/>
              </a:ext>
            </a:extLst>
          </p:cNvPr>
          <p:cNvSpPr txBox="1"/>
          <p:nvPr/>
        </p:nvSpPr>
        <p:spPr>
          <a:xfrm>
            <a:off x="1304928" y="7191938"/>
            <a:ext cx="9571619" cy="37959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r>
              <a:rPr dirty="0">
                <a:latin typeface="Arial" panose="020B0604020202020204" pitchFamily="34" charset="0"/>
                <a:cs typeface="Arial" panose="020B0604020202020204" pitchFamily="34" charset="0"/>
              </a:rPr>
              <a:t>Colorado Mesa University has an enrollment of more than 10,000 students with 15.4% of the university's student body coming from outside Colorado. The student population is 47% male, 53% female and 29% from traditionally underrepresented groups. The vast majority of students are traditional-aged students and enrolled in full-time study. Many students attend college while also working and caring for families, and Colorado Mesa is proud to offer evening, online and distance education classes that allow non-traditional and working students the opportunity to further their educational attainment and advance in their professions.</a:t>
            </a:r>
          </a:p>
        </p:txBody>
      </p:sp>
      <p:sp>
        <p:nvSpPr>
          <p:cNvPr id="9" name="Are you ready to begin?">
            <a:extLst>
              <a:ext uri="{FF2B5EF4-FFF2-40B4-BE49-F238E27FC236}">
                <a16:creationId xmlns:a16="http://schemas.microsoft.com/office/drawing/2014/main" id="{12BF1081-8F36-D42F-C949-8F4A4C7F38C0}"/>
              </a:ext>
            </a:extLst>
          </p:cNvPr>
          <p:cNvSpPr txBox="1"/>
          <p:nvPr/>
        </p:nvSpPr>
        <p:spPr>
          <a:xfrm>
            <a:off x="1230562" y="1056481"/>
            <a:ext cx="8208239" cy="14484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nSpc>
                <a:spcPct val="80000"/>
              </a:lnSpc>
              <a:defRPr sz="4800" b="1" cap="all">
                <a:solidFill>
                  <a:srgbClr val="861237"/>
                </a:solidFill>
                <a:latin typeface="+mn-lt"/>
                <a:ea typeface="+mn-ea"/>
                <a:cs typeface="+mn-cs"/>
                <a:sym typeface="PFGrandGothik-Regular_Extended-Black"/>
              </a:defRPr>
            </a:lvl1pPr>
          </a:lstStyle>
          <a:p>
            <a:pPr>
              <a:defRPr sz="4800" b="1" cap="all">
                <a:solidFill>
                  <a:srgbClr val="861237"/>
                </a:solidFill>
                <a:latin typeface="+mn-lt"/>
                <a:ea typeface="+mn-ea"/>
                <a:cs typeface="+mn-cs"/>
                <a:sym typeface="PFGrandGothik-Regular_Extended-Black"/>
              </a:defRPr>
            </a:pPr>
            <a:r>
              <a:rPr sz="5400" dirty="0">
                <a:solidFill>
                  <a:srgbClr val="860037"/>
                </a:solidFill>
                <a:latin typeface="Arial Black" panose="020B0604020202020204" pitchFamily="34" charset="0"/>
                <a:cs typeface="Arial Black" panose="020B0604020202020204" pitchFamily="34" charset="0"/>
                <a:sym typeface="PFGrandGothik-Regular"/>
              </a:rPr>
              <a:t>Are you ready to begin?</a:t>
            </a:r>
          </a:p>
        </p:txBody>
      </p:sp>
      <p:sp>
        <p:nvSpPr>
          <p:cNvPr id="10" name="Founded in 1925, Colorado Mesa University is a comprehensive, regional and public higher education institution offering liberal arts, professional and technical programs at the master's, bachelor's, associate and certificate levels.">
            <a:extLst>
              <a:ext uri="{FF2B5EF4-FFF2-40B4-BE49-F238E27FC236}">
                <a16:creationId xmlns:a16="http://schemas.microsoft.com/office/drawing/2014/main" id="{770A3901-90BD-7581-7BBC-173805AED422}"/>
              </a:ext>
            </a:extLst>
          </p:cNvPr>
          <p:cNvSpPr txBox="1"/>
          <p:nvPr/>
        </p:nvSpPr>
        <p:spPr>
          <a:xfrm>
            <a:off x="1279528" y="3057251"/>
            <a:ext cx="9837651" cy="40913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lvl1pPr>
              <a:lnSpc>
                <a:spcPct val="90000"/>
              </a:lnSpc>
              <a:defRPr sz="3600" cap="all">
                <a:latin typeface="PFGrandGothik-Regular_Condensed-Book"/>
                <a:ea typeface="PFGrandGothik-Regular_Condensed-Book"/>
                <a:cs typeface="PFGrandGothik-Regular_Condensed-Book"/>
                <a:sym typeface="PFGrandGothik-Regular_Condensed-Book"/>
              </a:defRPr>
            </a:lvl1pPr>
          </a:lstStyle>
          <a:p>
            <a:r>
              <a:rPr dirty="0">
                <a:solidFill>
                  <a:schemeClr val="tx1"/>
                </a:solidFill>
                <a:latin typeface="Arial" panose="020B0604020202020204" pitchFamily="34" charset="0"/>
                <a:cs typeface="Arial" panose="020B0604020202020204" pitchFamily="34" charset="0"/>
              </a:rPr>
              <a:t>Founded in 1925, Colorado Mesa University is a comprehensive, regional and public higher education institution offering liberal arts, professional and technical programs at the master's, bachelor's, associate and certificate levels.</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lorado Mesa University has an enrollment of more than 10,000 students with 15.4% of the university's student body coming from outside Colorado. The student population is 47% male, 53% female and 29% from traditionally underrepresented groups. The vast ">
            <a:extLst>
              <a:ext uri="{FF2B5EF4-FFF2-40B4-BE49-F238E27FC236}">
                <a16:creationId xmlns:a16="http://schemas.microsoft.com/office/drawing/2014/main" id="{8733D64E-E3EE-A251-5627-FEC8106F0192}"/>
              </a:ext>
            </a:extLst>
          </p:cNvPr>
          <p:cNvSpPr txBox="1"/>
          <p:nvPr/>
        </p:nvSpPr>
        <p:spPr>
          <a:xfrm>
            <a:off x="1304928" y="7191938"/>
            <a:ext cx="9571619" cy="37959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r>
              <a:rPr dirty="0">
                <a:latin typeface="Arial" panose="020B0604020202020204" pitchFamily="34" charset="0"/>
                <a:cs typeface="Arial" panose="020B0604020202020204" pitchFamily="34" charset="0"/>
              </a:rPr>
              <a:t>Colorado Mesa University has an enrollment of more than 10,000 students with 15.4% of the university's student body coming from outside Colorado. The student population is 47% male, 53% female and 29% from traditionally underrepresented groups. The vast majority of students are traditional-aged students and enrolled in full-time study. Many students attend college while also working and caring for families, and Colorado Mesa is proud to offer evening, online and distance education classes that allow non-traditional and working students the opportunity to further their educational attainment and advance in their professions.</a:t>
            </a:r>
          </a:p>
        </p:txBody>
      </p:sp>
      <p:sp>
        <p:nvSpPr>
          <p:cNvPr id="9" name="Are you ready to begin?">
            <a:extLst>
              <a:ext uri="{FF2B5EF4-FFF2-40B4-BE49-F238E27FC236}">
                <a16:creationId xmlns:a16="http://schemas.microsoft.com/office/drawing/2014/main" id="{47EC8843-8750-291B-79C4-490B41FC8348}"/>
              </a:ext>
            </a:extLst>
          </p:cNvPr>
          <p:cNvSpPr txBox="1"/>
          <p:nvPr/>
        </p:nvSpPr>
        <p:spPr>
          <a:xfrm>
            <a:off x="1230562" y="1056481"/>
            <a:ext cx="8208239" cy="14484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nSpc>
                <a:spcPct val="80000"/>
              </a:lnSpc>
              <a:defRPr sz="4800" b="1" cap="all">
                <a:solidFill>
                  <a:srgbClr val="861237"/>
                </a:solidFill>
                <a:latin typeface="+mn-lt"/>
                <a:ea typeface="+mn-ea"/>
                <a:cs typeface="+mn-cs"/>
                <a:sym typeface="PFGrandGothik-Regular_Extended-Black"/>
              </a:defRPr>
            </a:lvl1pPr>
          </a:lstStyle>
          <a:p>
            <a:pPr>
              <a:defRPr sz="4800" b="1" cap="all">
                <a:solidFill>
                  <a:srgbClr val="861237"/>
                </a:solidFill>
                <a:latin typeface="+mn-lt"/>
                <a:ea typeface="+mn-ea"/>
                <a:cs typeface="+mn-cs"/>
                <a:sym typeface="PFGrandGothik-Regular_Extended-Black"/>
              </a:defRPr>
            </a:pPr>
            <a:r>
              <a:rPr sz="5400" dirty="0">
                <a:solidFill>
                  <a:srgbClr val="860037"/>
                </a:solidFill>
                <a:latin typeface="Arial Black" panose="020B0604020202020204" pitchFamily="34" charset="0"/>
                <a:cs typeface="Arial Black" panose="020B0604020202020204" pitchFamily="34" charset="0"/>
                <a:sym typeface="PFGrandGothik-Regular"/>
              </a:rPr>
              <a:t>Are you ready to begin?</a:t>
            </a:r>
          </a:p>
        </p:txBody>
      </p:sp>
      <p:sp>
        <p:nvSpPr>
          <p:cNvPr id="10" name="Founded in 1925, Colorado Mesa University is a comprehensive, regional and public higher education institution offering liberal arts, professional and technical programs at the master's, bachelor's, associate and certificate levels.">
            <a:extLst>
              <a:ext uri="{FF2B5EF4-FFF2-40B4-BE49-F238E27FC236}">
                <a16:creationId xmlns:a16="http://schemas.microsoft.com/office/drawing/2014/main" id="{EA2D3C1F-D5B0-2A06-900D-61CF9680D072}"/>
              </a:ext>
            </a:extLst>
          </p:cNvPr>
          <p:cNvSpPr txBox="1"/>
          <p:nvPr/>
        </p:nvSpPr>
        <p:spPr>
          <a:xfrm>
            <a:off x="1279528" y="3057251"/>
            <a:ext cx="9837651" cy="40913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lvl1pPr>
              <a:lnSpc>
                <a:spcPct val="90000"/>
              </a:lnSpc>
              <a:defRPr sz="3600" cap="all">
                <a:latin typeface="PFGrandGothik-Regular_Condensed-Book"/>
                <a:ea typeface="PFGrandGothik-Regular_Condensed-Book"/>
                <a:cs typeface="PFGrandGothik-Regular_Condensed-Book"/>
                <a:sym typeface="PFGrandGothik-Regular_Condensed-Book"/>
              </a:defRPr>
            </a:lvl1pPr>
          </a:lstStyle>
          <a:p>
            <a:r>
              <a:rPr dirty="0">
                <a:solidFill>
                  <a:schemeClr val="tx1"/>
                </a:solidFill>
                <a:latin typeface="Arial" panose="020B0604020202020204" pitchFamily="34" charset="0"/>
                <a:cs typeface="Arial" panose="020B0604020202020204" pitchFamily="34" charset="0"/>
              </a:rPr>
              <a:t>Founded in 1925, Colorado Mesa University is a comprehensive, regional and public higher education institution offering liberal arts, professional and technical programs at the master's, bachelor's, associate and certificate levels.</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961536"/>
        </a:solidFill>
        <a:effectLst/>
      </p:bgPr>
    </p:bg>
    <p:spTree>
      <p:nvGrpSpPr>
        <p:cNvPr id="1" name=""/>
        <p:cNvGrpSpPr/>
        <p:nvPr/>
      </p:nvGrpSpPr>
      <p:grpSpPr>
        <a:xfrm>
          <a:off x="0" y="0"/>
          <a:ext cx="0" cy="0"/>
          <a:chOff x="0" y="0"/>
          <a:chExt cx="0" cy="0"/>
        </a:xfrm>
      </p:grpSpPr>
      <p:pic>
        <p:nvPicPr>
          <p:cNvPr id="105" name="Image"/>
          <p:cNvPicPr>
            <a:picLocks noChangeAspect="1"/>
          </p:cNvPicPr>
          <p:nvPr/>
        </p:nvPicPr>
        <p:blipFill>
          <a:blip r:embed="rId2">
            <a:extLst>
              <a:ext uri="{28A0092B-C50C-407E-A947-70E740481C1C}">
                <a14:useLocalDpi xmlns:a14="http://schemas.microsoft.com/office/drawing/2010/main" val="0"/>
              </a:ext>
            </a:extLst>
          </a:blip>
          <a:srcRect t="46" b="46"/>
          <a:stretch/>
        </p:blipFill>
        <p:spPr>
          <a:xfrm>
            <a:off x="0" y="0"/>
            <a:ext cx="24384000" cy="13716000"/>
          </a:xfrm>
          <a:prstGeom prst="rect">
            <a:avLst/>
          </a:prstGeom>
          <a:ln w="12700">
            <a:miter lim="400000"/>
          </a:ln>
        </p:spPr>
      </p:pic>
      <p:pic>
        <p:nvPicPr>
          <p:cNvPr id="106" name="Image" descr="Image"/>
          <p:cNvPicPr>
            <a:picLocks noChangeAspect="1"/>
          </p:cNvPicPr>
          <p:nvPr/>
        </p:nvPicPr>
        <p:blipFill>
          <a:blip r:embed="rId3"/>
          <a:stretch>
            <a:fillRect/>
          </a:stretch>
        </p:blipFill>
        <p:spPr>
          <a:xfrm>
            <a:off x="1286933" y="1270592"/>
            <a:ext cx="4981129" cy="1079491"/>
          </a:xfrm>
          <a:prstGeom prst="rect">
            <a:avLst/>
          </a:prstGeom>
          <a:ln w="12700">
            <a:miter lim="400000"/>
          </a:ln>
        </p:spPr>
      </p:pic>
      <p:sp>
        <p:nvSpPr>
          <p:cNvPr id="107" name="Shape"/>
          <p:cNvSpPr/>
          <p:nvPr/>
        </p:nvSpPr>
        <p:spPr>
          <a:xfrm>
            <a:off x="0" y="-1"/>
            <a:ext cx="24384001" cy="13716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483" y="400"/>
                </a:moveTo>
                <a:lnTo>
                  <a:pt x="21117" y="400"/>
                </a:lnTo>
                <a:cubicBezTo>
                  <a:pt x="21193" y="400"/>
                  <a:pt x="21238" y="400"/>
                  <a:pt x="21268" y="422"/>
                </a:cubicBezTo>
                <a:cubicBezTo>
                  <a:pt x="21312" y="451"/>
                  <a:pt x="21346" y="512"/>
                  <a:pt x="21362" y="589"/>
                </a:cubicBezTo>
                <a:cubicBezTo>
                  <a:pt x="21375" y="643"/>
                  <a:pt x="21375" y="724"/>
                  <a:pt x="21375" y="859"/>
                </a:cubicBezTo>
                <a:lnTo>
                  <a:pt x="21375" y="20741"/>
                </a:lnTo>
                <a:cubicBezTo>
                  <a:pt x="21375" y="20876"/>
                  <a:pt x="21375" y="20957"/>
                  <a:pt x="21362" y="21011"/>
                </a:cubicBezTo>
                <a:cubicBezTo>
                  <a:pt x="21346" y="21088"/>
                  <a:pt x="21312" y="21149"/>
                  <a:pt x="21268" y="21178"/>
                </a:cubicBezTo>
                <a:cubicBezTo>
                  <a:pt x="21238" y="21200"/>
                  <a:pt x="21193" y="21200"/>
                  <a:pt x="21117" y="21200"/>
                </a:cubicBezTo>
                <a:lnTo>
                  <a:pt x="483" y="21200"/>
                </a:lnTo>
                <a:cubicBezTo>
                  <a:pt x="407" y="21200"/>
                  <a:pt x="362" y="21200"/>
                  <a:pt x="332" y="21178"/>
                </a:cubicBezTo>
                <a:cubicBezTo>
                  <a:pt x="288" y="21149"/>
                  <a:pt x="254" y="21088"/>
                  <a:pt x="238" y="21011"/>
                </a:cubicBezTo>
                <a:cubicBezTo>
                  <a:pt x="225" y="20957"/>
                  <a:pt x="225" y="20876"/>
                  <a:pt x="225" y="20741"/>
                </a:cubicBezTo>
                <a:lnTo>
                  <a:pt x="225" y="859"/>
                </a:lnTo>
                <a:cubicBezTo>
                  <a:pt x="225" y="724"/>
                  <a:pt x="225" y="643"/>
                  <a:pt x="238" y="589"/>
                </a:cubicBezTo>
                <a:cubicBezTo>
                  <a:pt x="254" y="512"/>
                  <a:pt x="288" y="451"/>
                  <a:pt x="332" y="422"/>
                </a:cubicBezTo>
                <a:cubicBezTo>
                  <a:pt x="362" y="400"/>
                  <a:pt x="407" y="400"/>
                  <a:pt x="483" y="400"/>
                </a:cubicBezTo>
                <a:close/>
              </a:path>
            </a:pathLst>
          </a:custGeom>
          <a:solidFill>
            <a:srgbClr val="FFFFFF"/>
          </a:solidFill>
          <a:ln w="12700">
            <a:miter lim="400000"/>
          </a:ln>
        </p:spPr>
        <p:txBody>
          <a:bodyPr lIns="0" tIns="0" rIns="0" bIns="0" anchor="ctr"/>
          <a:lstStyle/>
          <a:p>
            <a:pPr algn="ctr">
              <a:defRPr sz="3200">
                <a:solidFill>
                  <a:srgbClr val="FFFFFF"/>
                </a:solidFill>
                <a:latin typeface="Helvetica Neue Medium"/>
                <a:ea typeface="Helvetica Neue Medium"/>
                <a:cs typeface="Helvetica Neue Medium"/>
                <a:sym typeface="Helvetica Neue Medium"/>
              </a:defRPr>
            </a:pPr>
            <a:endParaRPr/>
          </a:p>
        </p:txBody>
      </p:sp>
      <p:sp>
        <p:nvSpPr>
          <p:cNvPr id="108" name="Thank…"/>
          <p:cNvSpPr txBox="1"/>
          <p:nvPr/>
        </p:nvSpPr>
        <p:spPr>
          <a:xfrm>
            <a:off x="1229961" y="10743992"/>
            <a:ext cx="3795911" cy="18970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7200" b="1" cap="all">
                <a:solidFill>
                  <a:srgbClr val="FFFFFF"/>
                </a:solidFill>
                <a:latin typeface="+mn-lt"/>
                <a:ea typeface="+mn-ea"/>
                <a:cs typeface="+mn-cs"/>
                <a:sym typeface="PFGrandGothik-Regular_Extended-Black"/>
              </a:defRPr>
            </a:pPr>
            <a:r>
              <a:rPr sz="7200" b="1" dirty="0">
                <a:latin typeface="Arial Black" panose="020B0604020202020204" pitchFamily="34" charset="0"/>
                <a:cs typeface="Arial Black" panose="020B0604020202020204" pitchFamily="34" charset="0"/>
              </a:rPr>
              <a:t>Thank</a:t>
            </a:r>
          </a:p>
          <a:p>
            <a:pPr>
              <a:lnSpc>
                <a:spcPct val="80000"/>
              </a:lnSpc>
              <a:defRPr sz="7200" b="1" cap="all">
                <a:solidFill>
                  <a:srgbClr val="FFFFFF"/>
                </a:solidFill>
                <a:latin typeface="+mn-lt"/>
                <a:ea typeface="+mn-ea"/>
                <a:cs typeface="+mn-cs"/>
                <a:sym typeface="PFGrandGothik-Regular_Extended-Black"/>
              </a:defRPr>
            </a:pPr>
            <a:r>
              <a:rPr sz="7200" b="1" dirty="0">
                <a:latin typeface="Arial Black" panose="020B0604020202020204" pitchFamily="34" charset="0"/>
                <a:cs typeface="Arial Black" panose="020B0604020202020204" pitchFamily="34" charset="0"/>
              </a:rPr>
              <a:t>you</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61536"/>
        </a:solidFill>
        <a:effectLst/>
      </p:bgPr>
    </p:bg>
    <p:spTree>
      <p:nvGrpSpPr>
        <p:cNvPr id="1" name=""/>
        <p:cNvGrpSpPr/>
        <p:nvPr/>
      </p:nvGrpSpPr>
      <p:grpSpPr>
        <a:xfrm>
          <a:off x="0" y="0"/>
          <a:ext cx="0" cy="0"/>
          <a:chOff x="0" y="0"/>
          <a:chExt cx="0" cy="0"/>
        </a:xfrm>
      </p:grpSpPr>
      <p:pic>
        <p:nvPicPr>
          <p:cNvPr id="43" name="Image" descr="Image"/>
          <p:cNvPicPr>
            <a:picLocks noChangeAspect="1"/>
          </p:cNvPicPr>
          <p:nvPr/>
        </p:nvPicPr>
        <p:blipFill>
          <a:blip r:embed="rId3"/>
          <a:stretch>
            <a:fillRect/>
          </a:stretch>
        </p:blipFill>
        <p:spPr>
          <a:xfrm>
            <a:off x="1286933" y="1270592"/>
            <a:ext cx="4981129" cy="1079491"/>
          </a:xfrm>
          <a:prstGeom prst="rect">
            <a:avLst/>
          </a:prstGeom>
          <a:ln w="12700">
            <a:miter lim="400000"/>
          </a:ln>
        </p:spPr>
      </p:pic>
      <p:sp>
        <p:nvSpPr>
          <p:cNvPr id="44" name="Enim rei…"/>
          <p:cNvSpPr txBox="1"/>
          <p:nvPr/>
        </p:nvSpPr>
        <p:spPr>
          <a:xfrm>
            <a:off x="1236008" y="10700084"/>
            <a:ext cx="8565718" cy="19352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lnSpc>
                <a:spcPct val="80000"/>
              </a:lnSpc>
              <a:defRPr sz="7200" b="1" cap="all">
                <a:solidFill>
                  <a:srgbClr val="FFFFFF"/>
                </a:solidFill>
                <a:latin typeface="+mn-lt"/>
                <a:ea typeface="+mn-ea"/>
                <a:cs typeface="+mn-cs"/>
                <a:sym typeface="PFGrandGothik-Regular_Extended-Black"/>
              </a:defRPr>
            </a:pPr>
            <a:r>
              <a:rPr b="1" dirty="0" err="1">
                <a:latin typeface="Arial Black" panose="020B0604020202020204" pitchFamily="34" charset="0"/>
                <a:cs typeface="Arial Black" panose="020B0604020202020204" pitchFamily="34" charset="0"/>
              </a:rPr>
              <a:t>Enim</a:t>
            </a:r>
            <a:r>
              <a:rPr lang="en-US" b="1" dirty="0">
                <a:latin typeface="Arial Black" panose="020B0604020202020204" pitchFamily="34" charset="0"/>
                <a:cs typeface="Arial Black" panose="020B0604020202020204" pitchFamily="34" charset="0"/>
              </a:rPr>
              <a:t> </a:t>
            </a:r>
            <a:r>
              <a:rPr b="1" dirty="0">
                <a:latin typeface="Arial Black" panose="020B0604020202020204" pitchFamily="34" charset="0"/>
                <a:cs typeface="Arial Black" panose="020B0604020202020204" pitchFamily="34" charset="0"/>
              </a:rPr>
              <a:t>rei</a:t>
            </a:r>
          </a:p>
          <a:p>
            <a:pPr>
              <a:lnSpc>
                <a:spcPct val="80000"/>
              </a:lnSpc>
              <a:defRPr sz="7200" b="1" cap="all">
                <a:solidFill>
                  <a:srgbClr val="FFFFFF"/>
                </a:solidFill>
                <a:latin typeface="+mn-lt"/>
                <a:ea typeface="+mn-ea"/>
                <a:cs typeface="+mn-cs"/>
                <a:sym typeface="PFGrandGothik-Regular_Extended-Black"/>
              </a:defRPr>
            </a:pPr>
            <a:r>
              <a:rPr b="1" dirty="0">
                <a:latin typeface="Arial Black" panose="020B0604020202020204" pitchFamily="34" charset="0"/>
                <a:cs typeface="Arial Black" panose="020B0604020202020204" pitchFamily="34" charset="0"/>
              </a:rPr>
              <a:t>positum </a:t>
            </a:r>
            <a:r>
              <a:rPr b="1" dirty="0" err="1">
                <a:latin typeface="Arial Black" panose="020B0604020202020204" pitchFamily="34" charset="0"/>
                <a:cs typeface="Arial Black" panose="020B0604020202020204" pitchFamily="34" charset="0"/>
              </a:rPr>
              <a:t>enim</a:t>
            </a:r>
            <a:endParaRPr b="1" dirty="0">
              <a:latin typeface="Arial Black" panose="020B0604020202020204" pitchFamily="34" charset="0"/>
              <a:cs typeface="Arial Black" panose="020B0604020202020204" pitchFamily="34" charset="0"/>
            </a:endParaRPr>
          </a:p>
        </p:txBody>
      </p:sp>
      <p:sp>
        <p:nvSpPr>
          <p:cNvPr id="45" name="Shape"/>
          <p:cNvSpPr/>
          <p:nvPr/>
        </p:nvSpPr>
        <p:spPr>
          <a:xfrm>
            <a:off x="0" y="-1"/>
            <a:ext cx="24384001" cy="13716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483" y="400"/>
                </a:moveTo>
                <a:lnTo>
                  <a:pt x="21117" y="400"/>
                </a:lnTo>
                <a:cubicBezTo>
                  <a:pt x="21193" y="400"/>
                  <a:pt x="21238" y="400"/>
                  <a:pt x="21268" y="422"/>
                </a:cubicBezTo>
                <a:cubicBezTo>
                  <a:pt x="21312" y="451"/>
                  <a:pt x="21346" y="512"/>
                  <a:pt x="21362" y="589"/>
                </a:cubicBezTo>
                <a:cubicBezTo>
                  <a:pt x="21375" y="643"/>
                  <a:pt x="21375" y="724"/>
                  <a:pt x="21375" y="859"/>
                </a:cubicBezTo>
                <a:lnTo>
                  <a:pt x="21375" y="20741"/>
                </a:lnTo>
                <a:cubicBezTo>
                  <a:pt x="21375" y="20876"/>
                  <a:pt x="21375" y="20957"/>
                  <a:pt x="21362" y="21011"/>
                </a:cubicBezTo>
                <a:cubicBezTo>
                  <a:pt x="21346" y="21088"/>
                  <a:pt x="21312" y="21149"/>
                  <a:pt x="21268" y="21178"/>
                </a:cubicBezTo>
                <a:cubicBezTo>
                  <a:pt x="21238" y="21200"/>
                  <a:pt x="21193" y="21200"/>
                  <a:pt x="21117" y="21200"/>
                </a:cubicBezTo>
                <a:lnTo>
                  <a:pt x="483" y="21200"/>
                </a:lnTo>
                <a:cubicBezTo>
                  <a:pt x="407" y="21200"/>
                  <a:pt x="362" y="21200"/>
                  <a:pt x="332" y="21178"/>
                </a:cubicBezTo>
                <a:cubicBezTo>
                  <a:pt x="288" y="21149"/>
                  <a:pt x="254" y="21088"/>
                  <a:pt x="238" y="21011"/>
                </a:cubicBezTo>
                <a:cubicBezTo>
                  <a:pt x="225" y="20957"/>
                  <a:pt x="225" y="20876"/>
                  <a:pt x="225" y="20741"/>
                </a:cubicBezTo>
                <a:lnTo>
                  <a:pt x="225" y="859"/>
                </a:lnTo>
                <a:cubicBezTo>
                  <a:pt x="225" y="724"/>
                  <a:pt x="225" y="643"/>
                  <a:pt x="238" y="589"/>
                </a:cubicBezTo>
                <a:cubicBezTo>
                  <a:pt x="254" y="512"/>
                  <a:pt x="288" y="451"/>
                  <a:pt x="332" y="422"/>
                </a:cubicBezTo>
                <a:cubicBezTo>
                  <a:pt x="362" y="400"/>
                  <a:pt x="407" y="400"/>
                  <a:pt x="483" y="400"/>
                </a:cubicBezTo>
                <a:close/>
              </a:path>
            </a:pathLst>
          </a:custGeom>
          <a:solidFill>
            <a:srgbClr val="FFFFFF"/>
          </a:solidFill>
          <a:ln w="12700">
            <a:miter lim="400000"/>
          </a:ln>
        </p:spPr>
        <p:txBody>
          <a:bodyPr lIns="0" tIns="0" rIns="0" bIns="0" anchor="ctr"/>
          <a:lstStyle/>
          <a:p>
            <a:pPr algn="ctr">
              <a:defRPr sz="3200">
                <a:solidFill>
                  <a:srgbClr val="FFFFFF"/>
                </a:solidFill>
                <a:latin typeface="Helvetica Neue Medium"/>
                <a:ea typeface="Helvetica Neue Medium"/>
                <a:cs typeface="Helvetica Neue Medium"/>
                <a:sym typeface="Helvetica Neue Medium"/>
              </a:defRPr>
            </a:pPr>
            <a:endParaRPr/>
          </a:p>
        </p:txBody>
      </p:sp>
      <p:pic>
        <p:nvPicPr>
          <p:cNvPr id="3" name="MPR_Light Pole Banners_Photos_masked_0627.png">
            <a:extLst>
              <a:ext uri="{FF2B5EF4-FFF2-40B4-BE49-F238E27FC236}">
                <a16:creationId xmlns:a16="http://schemas.microsoft.com/office/drawing/2014/main" id="{CB86E8C4-C14A-6123-5C66-1B9875CE02EB}"/>
              </a:ext>
            </a:extLst>
          </p:cNvPr>
          <p:cNvPicPr>
            <a:picLocks noChangeAspect="1"/>
          </p:cNvPicPr>
          <p:nvPr/>
        </p:nvPicPr>
        <p:blipFill>
          <a:blip r:embed="rId4">
            <a:extLst>
              <a:ext uri="{28A0092B-C50C-407E-A947-70E740481C1C}">
                <a14:useLocalDpi xmlns:a14="http://schemas.microsoft.com/office/drawing/2010/main" val="0"/>
              </a:ext>
            </a:extLst>
          </a:blip>
          <a:srcRect t="4591" b="4591"/>
          <a:stretch/>
        </p:blipFill>
        <p:spPr>
          <a:xfrm>
            <a:off x="11880226" y="747295"/>
            <a:ext cx="11653281" cy="13137147"/>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961536"/>
        </a:solidFill>
        <a:effectLst/>
      </p:bgPr>
    </p:bg>
    <p:spTree>
      <p:nvGrpSpPr>
        <p:cNvPr id="1" name=""/>
        <p:cNvGrpSpPr/>
        <p:nvPr/>
      </p:nvGrpSpPr>
      <p:grpSpPr>
        <a:xfrm>
          <a:off x="0" y="0"/>
          <a:ext cx="0" cy="0"/>
          <a:chOff x="0" y="0"/>
          <a:chExt cx="0" cy="0"/>
        </a:xfrm>
      </p:grpSpPr>
      <p:pic>
        <p:nvPicPr>
          <p:cNvPr id="48" name="Image" descr="Image"/>
          <p:cNvPicPr>
            <a:picLocks noChangeAspect="1"/>
          </p:cNvPicPr>
          <p:nvPr/>
        </p:nvPicPr>
        <p:blipFill>
          <a:blip r:embed="rId2"/>
          <a:stretch>
            <a:fillRect/>
          </a:stretch>
        </p:blipFill>
        <p:spPr>
          <a:xfrm>
            <a:off x="1286933" y="1270592"/>
            <a:ext cx="4981129" cy="1079491"/>
          </a:xfrm>
          <a:prstGeom prst="rect">
            <a:avLst/>
          </a:prstGeom>
          <a:ln w="12700">
            <a:miter lim="400000"/>
          </a:ln>
        </p:spPr>
      </p:pic>
      <p:sp>
        <p:nvSpPr>
          <p:cNvPr id="49" name="Enim rei…"/>
          <p:cNvSpPr txBox="1"/>
          <p:nvPr/>
        </p:nvSpPr>
        <p:spPr>
          <a:xfrm>
            <a:off x="1236008" y="10738239"/>
            <a:ext cx="8244876" cy="18970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lnSpc>
                <a:spcPct val="80000"/>
              </a:lnSpc>
              <a:defRPr sz="7200" b="1" cap="all">
                <a:solidFill>
                  <a:srgbClr val="FFFFFF"/>
                </a:solidFill>
                <a:latin typeface="+mn-lt"/>
                <a:ea typeface="+mn-ea"/>
                <a:cs typeface="+mn-cs"/>
                <a:sym typeface="PFGrandGothik-Regular_Extended-Black"/>
              </a:defRPr>
            </a:pPr>
            <a:r>
              <a:rPr lang="en-US" b="1" dirty="0" err="1">
                <a:latin typeface="Arial Black" panose="020B0604020202020204" pitchFamily="34" charset="0"/>
                <a:cs typeface="Arial Black" panose="020B0604020202020204" pitchFamily="34" charset="0"/>
              </a:rPr>
              <a:t>Enim</a:t>
            </a:r>
            <a:r>
              <a:rPr lang="en-US" b="1" dirty="0">
                <a:latin typeface="Arial Black" panose="020B0604020202020204" pitchFamily="34" charset="0"/>
                <a:cs typeface="Arial Black" panose="020B0604020202020204" pitchFamily="34" charset="0"/>
              </a:rPr>
              <a:t> rei</a:t>
            </a:r>
          </a:p>
          <a:p>
            <a:pPr>
              <a:lnSpc>
                <a:spcPct val="80000"/>
              </a:lnSpc>
              <a:defRPr sz="7200" b="1" cap="all">
                <a:solidFill>
                  <a:srgbClr val="FFFFFF"/>
                </a:solidFill>
                <a:latin typeface="+mn-lt"/>
                <a:ea typeface="+mn-ea"/>
                <a:cs typeface="+mn-cs"/>
                <a:sym typeface="PFGrandGothik-Regular_Extended-Black"/>
              </a:defRPr>
            </a:pPr>
            <a:r>
              <a:rPr lang="en-US" b="1" dirty="0">
                <a:latin typeface="Arial Black" panose="020B0604020202020204" pitchFamily="34" charset="0"/>
                <a:cs typeface="Arial Black" panose="020B0604020202020204" pitchFamily="34" charset="0"/>
              </a:rPr>
              <a:t>positum </a:t>
            </a:r>
            <a:r>
              <a:rPr lang="en-US" b="1" dirty="0" err="1">
                <a:latin typeface="Arial Black" panose="020B0604020202020204" pitchFamily="34" charset="0"/>
                <a:cs typeface="Arial Black" panose="020B0604020202020204" pitchFamily="34" charset="0"/>
              </a:rPr>
              <a:t>enim</a:t>
            </a:r>
            <a:endParaRPr lang="en-US" b="1" dirty="0">
              <a:latin typeface="Arial Black" panose="020B0604020202020204" pitchFamily="34" charset="0"/>
              <a:cs typeface="Arial Black" panose="020B0604020202020204" pitchFamily="34" charset="0"/>
            </a:endParaRPr>
          </a:p>
        </p:txBody>
      </p:sp>
      <p:pic>
        <p:nvPicPr>
          <p:cNvPr id="50" name="MPR_Light Pole Banners_Photos_masked_0627.png" descr="MPR_Light Pole Banners_Photos_masked_0627.png"/>
          <p:cNvPicPr>
            <a:picLocks noChangeAspect="1"/>
          </p:cNvPicPr>
          <p:nvPr/>
        </p:nvPicPr>
        <p:blipFill>
          <a:blip r:embed="rId3"/>
          <a:srcRect l="24789" t="7469" r="21571" b="32060"/>
          <a:stretch>
            <a:fillRect/>
          </a:stretch>
        </p:blipFill>
        <p:spPr>
          <a:xfrm>
            <a:off x="12225535" y="25400"/>
            <a:ext cx="12121688" cy="13665199"/>
          </a:xfrm>
          <a:prstGeom prst="rect">
            <a:avLst/>
          </a:prstGeom>
          <a:ln w="12700">
            <a:miter lim="400000"/>
          </a:ln>
        </p:spPr>
      </p:pic>
      <p:sp>
        <p:nvSpPr>
          <p:cNvPr id="51" name="Shape"/>
          <p:cNvSpPr/>
          <p:nvPr/>
        </p:nvSpPr>
        <p:spPr>
          <a:xfrm>
            <a:off x="0" y="-1"/>
            <a:ext cx="24384001" cy="13716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483" y="400"/>
                </a:moveTo>
                <a:lnTo>
                  <a:pt x="21117" y="400"/>
                </a:lnTo>
                <a:cubicBezTo>
                  <a:pt x="21193" y="400"/>
                  <a:pt x="21238" y="400"/>
                  <a:pt x="21268" y="422"/>
                </a:cubicBezTo>
                <a:cubicBezTo>
                  <a:pt x="21312" y="451"/>
                  <a:pt x="21346" y="512"/>
                  <a:pt x="21362" y="589"/>
                </a:cubicBezTo>
                <a:cubicBezTo>
                  <a:pt x="21375" y="643"/>
                  <a:pt x="21375" y="724"/>
                  <a:pt x="21375" y="859"/>
                </a:cubicBezTo>
                <a:lnTo>
                  <a:pt x="21375" y="20741"/>
                </a:lnTo>
                <a:cubicBezTo>
                  <a:pt x="21375" y="20876"/>
                  <a:pt x="21375" y="20957"/>
                  <a:pt x="21362" y="21011"/>
                </a:cubicBezTo>
                <a:cubicBezTo>
                  <a:pt x="21346" y="21088"/>
                  <a:pt x="21312" y="21149"/>
                  <a:pt x="21268" y="21178"/>
                </a:cubicBezTo>
                <a:cubicBezTo>
                  <a:pt x="21238" y="21200"/>
                  <a:pt x="21193" y="21200"/>
                  <a:pt x="21117" y="21200"/>
                </a:cubicBezTo>
                <a:lnTo>
                  <a:pt x="483" y="21200"/>
                </a:lnTo>
                <a:cubicBezTo>
                  <a:pt x="407" y="21200"/>
                  <a:pt x="362" y="21200"/>
                  <a:pt x="332" y="21178"/>
                </a:cubicBezTo>
                <a:cubicBezTo>
                  <a:pt x="288" y="21149"/>
                  <a:pt x="254" y="21088"/>
                  <a:pt x="238" y="21011"/>
                </a:cubicBezTo>
                <a:cubicBezTo>
                  <a:pt x="225" y="20957"/>
                  <a:pt x="225" y="20876"/>
                  <a:pt x="225" y="20741"/>
                </a:cubicBezTo>
                <a:lnTo>
                  <a:pt x="225" y="859"/>
                </a:lnTo>
                <a:cubicBezTo>
                  <a:pt x="225" y="724"/>
                  <a:pt x="225" y="643"/>
                  <a:pt x="238" y="589"/>
                </a:cubicBezTo>
                <a:cubicBezTo>
                  <a:pt x="254" y="512"/>
                  <a:pt x="288" y="451"/>
                  <a:pt x="332" y="422"/>
                </a:cubicBezTo>
                <a:cubicBezTo>
                  <a:pt x="362" y="400"/>
                  <a:pt x="407" y="400"/>
                  <a:pt x="483" y="400"/>
                </a:cubicBezTo>
                <a:close/>
              </a:path>
            </a:pathLst>
          </a:custGeom>
          <a:solidFill>
            <a:srgbClr val="FFFFFF"/>
          </a:solidFill>
          <a:ln w="12700">
            <a:miter lim="400000"/>
          </a:ln>
        </p:spPr>
        <p:txBody>
          <a:bodyPr lIns="0" tIns="0" rIns="0" bIns="0" anchor="ctr"/>
          <a:lstStyle/>
          <a:p>
            <a:pPr algn="ctr">
              <a:defRPr sz="3200">
                <a:solidFill>
                  <a:srgbClr val="FFFFFF"/>
                </a:solidFill>
                <a:latin typeface="Helvetica Neue Medium"/>
                <a:ea typeface="Helvetica Neue Medium"/>
                <a:cs typeface="Helvetica Neue Medium"/>
                <a:sym typeface="Helvetica Neue Medium"/>
              </a:defRPr>
            </a:pPr>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961536"/>
        </a:solidFill>
        <a:effectLst/>
      </p:bgPr>
    </p:bg>
    <p:spTree>
      <p:nvGrpSpPr>
        <p:cNvPr id="1" name=""/>
        <p:cNvGrpSpPr/>
        <p:nvPr/>
      </p:nvGrpSpPr>
      <p:grpSpPr>
        <a:xfrm>
          <a:off x="0" y="0"/>
          <a:ext cx="0" cy="0"/>
          <a:chOff x="0" y="0"/>
          <a:chExt cx="0" cy="0"/>
        </a:xfrm>
      </p:grpSpPr>
      <p:sp>
        <p:nvSpPr>
          <p:cNvPr id="54" name="Rounded Rectangle"/>
          <p:cNvSpPr/>
          <p:nvPr/>
        </p:nvSpPr>
        <p:spPr>
          <a:xfrm>
            <a:off x="12447355" y="254000"/>
            <a:ext cx="11684001" cy="13208000"/>
          </a:xfrm>
          <a:prstGeom prst="roundRect">
            <a:avLst>
              <a:gd name="adj" fmla="val 1630"/>
            </a:avLst>
          </a:prstGeom>
          <a:solidFill>
            <a:srgbClr val="FFFFFF"/>
          </a:solidFill>
          <a:ln w="12700">
            <a:miter lim="400000"/>
          </a:ln>
        </p:spPr>
        <p:txBody>
          <a:bodyPr lIns="0" tIns="0" rIns="0" bIns="0" anchor="ctr"/>
          <a:lstStyle/>
          <a:p>
            <a:pPr algn="ctr">
              <a:defRPr sz="3200">
                <a:solidFill>
                  <a:srgbClr val="FFFFFF"/>
                </a:solidFill>
                <a:latin typeface="Helvetica Neue Medium"/>
                <a:ea typeface="Helvetica Neue Medium"/>
                <a:cs typeface="Helvetica Neue Medium"/>
                <a:sym typeface="Helvetica Neue Medium"/>
              </a:defRPr>
            </a:pPr>
            <a:endParaRPr/>
          </a:p>
        </p:txBody>
      </p:sp>
      <p:pic>
        <p:nvPicPr>
          <p:cNvPr id="55" name="23 0817_New Mav Days_Day 2_01679 Curran.jpg"/>
          <p:cNvPicPr>
            <a:picLocks noChangeAspect="1"/>
          </p:cNvPicPr>
          <p:nvPr/>
        </p:nvPicPr>
        <p:blipFill>
          <a:blip r:embed="rId2">
            <a:extLst>
              <a:ext uri="{28A0092B-C50C-407E-A947-70E740481C1C}">
                <a14:useLocalDpi xmlns:a14="http://schemas.microsoft.com/office/drawing/2010/main" val="0"/>
              </a:ext>
            </a:extLst>
          </a:blip>
          <a:srcRect/>
          <a:stretch/>
        </p:blipFill>
        <p:spPr>
          <a:xfrm>
            <a:off x="12447355" y="253999"/>
            <a:ext cx="11684001" cy="13208001"/>
          </a:xfrm>
          <a:custGeom>
            <a:avLst/>
            <a:gdLst/>
            <a:ahLst/>
            <a:cxnLst>
              <a:cxn ang="0">
                <a:pos x="wd2" y="hd2"/>
              </a:cxn>
              <a:cxn ang="5400000">
                <a:pos x="wd2" y="hd2"/>
              </a:cxn>
              <a:cxn ang="10800000">
                <a:pos x="wd2" y="hd2"/>
              </a:cxn>
              <a:cxn ang="16200000">
                <a:pos x="wd2" y="hd2"/>
              </a:cxn>
            </a:cxnLst>
            <a:rect l="0" t="0" r="r" b="b"/>
            <a:pathLst>
              <a:path w="21600" h="21600" extrusionOk="0">
                <a:moveTo>
                  <a:pt x="539" y="0"/>
                </a:moveTo>
                <a:cubicBezTo>
                  <a:pt x="381" y="0"/>
                  <a:pt x="286" y="0"/>
                  <a:pt x="222" y="23"/>
                </a:cubicBezTo>
                <a:cubicBezTo>
                  <a:pt x="131" y="53"/>
                  <a:pt x="60" y="116"/>
                  <a:pt x="26" y="197"/>
                </a:cubicBezTo>
                <a:cubicBezTo>
                  <a:pt x="0" y="253"/>
                  <a:pt x="0" y="337"/>
                  <a:pt x="0" y="476"/>
                </a:cubicBezTo>
                <a:lnTo>
                  <a:pt x="0" y="21124"/>
                </a:lnTo>
                <a:cubicBezTo>
                  <a:pt x="0" y="21263"/>
                  <a:pt x="0" y="21347"/>
                  <a:pt x="26" y="21403"/>
                </a:cubicBezTo>
                <a:cubicBezTo>
                  <a:pt x="60" y="21484"/>
                  <a:pt x="131" y="21547"/>
                  <a:pt x="222" y="21577"/>
                </a:cubicBezTo>
                <a:cubicBezTo>
                  <a:pt x="286" y="21600"/>
                  <a:pt x="381" y="21600"/>
                  <a:pt x="539" y="21600"/>
                </a:cubicBezTo>
                <a:lnTo>
                  <a:pt x="21061" y="21600"/>
                </a:lnTo>
                <a:cubicBezTo>
                  <a:pt x="21219" y="21600"/>
                  <a:pt x="21314" y="21600"/>
                  <a:pt x="21378" y="21577"/>
                </a:cubicBezTo>
                <a:cubicBezTo>
                  <a:pt x="21469" y="21547"/>
                  <a:pt x="21540" y="21484"/>
                  <a:pt x="21574" y="21403"/>
                </a:cubicBezTo>
                <a:cubicBezTo>
                  <a:pt x="21600" y="21347"/>
                  <a:pt x="21600" y="21263"/>
                  <a:pt x="21600" y="21124"/>
                </a:cubicBezTo>
                <a:lnTo>
                  <a:pt x="21600" y="476"/>
                </a:lnTo>
                <a:cubicBezTo>
                  <a:pt x="21600" y="337"/>
                  <a:pt x="21600" y="253"/>
                  <a:pt x="21574" y="197"/>
                </a:cubicBezTo>
                <a:cubicBezTo>
                  <a:pt x="21540" y="116"/>
                  <a:pt x="21469" y="53"/>
                  <a:pt x="21378" y="23"/>
                </a:cubicBezTo>
                <a:cubicBezTo>
                  <a:pt x="21314" y="0"/>
                  <a:pt x="21219" y="0"/>
                  <a:pt x="21061" y="0"/>
                </a:cubicBezTo>
                <a:lnTo>
                  <a:pt x="539" y="0"/>
                </a:lnTo>
                <a:close/>
              </a:path>
            </a:pathLst>
          </a:custGeom>
          <a:ln w="12700">
            <a:miter lim="400000"/>
          </a:ln>
        </p:spPr>
      </p:pic>
      <p:sp>
        <p:nvSpPr>
          <p:cNvPr id="56" name="Life in Western Colorado"/>
          <p:cNvSpPr txBox="1"/>
          <p:nvPr/>
        </p:nvSpPr>
        <p:spPr>
          <a:xfrm>
            <a:off x="1212749" y="1095377"/>
            <a:ext cx="9840432" cy="14484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nSpc>
                <a:spcPct val="80000"/>
              </a:lnSpc>
              <a:defRPr sz="4800" b="1" cap="all">
                <a:solidFill>
                  <a:srgbClr val="FFFFFF"/>
                </a:solidFill>
                <a:latin typeface="+mn-lt"/>
                <a:ea typeface="+mn-ea"/>
                <a:cs typeface="+mn-cs"/>
                <a:sym typeface="PFGrandGothik-Regular_Extended-Black"/>
              </a:defRPr>
            </a:lvl1pPr>
          </a:lstStyle>
          <a:p>
            <a:r>
              <a:rPr sz="5400" dirty="0">
                <a:latin typeface="Arial Black" panose="020B0604020202020204" pitchFamily="34" charset="0"/>
                <a:cs typeface="Arial Black" panose="020B0604020202020204" pitchFamily="34" charset="0"/>
              </a:rPr>
              <a:t>Life in Western Colorado</a:t>
            </a:r>
          </a:p>
        </p:txBody>
      </p:sp>
      <p:sp>
        <p:nvSpPr>
          <p:cNvPr id="57" name="Our mission is to provide an affordable and accessible education"/>
          <p:cNvSpPr txBox="1"/>
          <p:nvPr/>
        </p:nvSpPr>
        <p:spPr>
          <a:xfrm>
            <a:off x="1222436" y="2825548"/>
            <a:ext cx="9317228" cy="15983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lvl1pPr>
              <a:lnSpc>
                <a:spcPct val="90000"/>
              </a:lnSpc>
              <a:defRPr sz="3600" cap="all">
                <a:solidFill>
                  <a:srgbClr val="FFFFFF"/>
                </a:solidFill>
                <a:latin typeface="PFGrandGothik-Regular_Condensed-Book"/>
                <a:ea typeface="PFGrandGothik-Regular_Condensed-Book"/>
                <a:cs typeface="PFGrandGothik-Regular_Condensed-Book"/>
                <a:sym typeface="PFGrandGothik-Regular_Condensed-Book"/>
              </a:defRPr>
            </a:lvl1pPr>
          </a:lstStyle>
          <a:p>
            <a:r>
              <a:rPr dirty="0">
                <a:latin typeface="Arial" panose="020B0604020202020204" pitchFamily="34" charset="0"/>
                <a:cs typeface="Arial" panose="020B0604020202020204" pitchFamily="34" charset="0"/>
              </a:rPr>
              <a:t>Our mission is to provide an affordable and accessible education</a:t>
            </a:r>
          </a:p>
        </p:txBody>
      </p:sp>
      <p:sp>
        <p:nvSpPr>
          <p:cNvPr id="58" name="Numitorium est in esse inflammat magnarum magis quae ipse meum cum est ei cum sed atque publicae quidem adiunxit parte aliquid cum.…"/>
          <p:cNvSpPr txBox="1"/>
          <p:nvPr/>
        </p:nvSpPr>
        <p:spPr>
          <a:xfrm>
            <a:off x="1222405" y="4498807"/>
            <a:ext cx="9095196" cy="56425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defRPr>
                <a:solidFill>
                  <a:srgbClr val="FFFFFF"/>
                </a:solidFill>
              </a:defRPr>
            </a:pPr>
            <a:r>
              <a:rPr dirty="0" err="1">
                <a:latin typeface="Arial" panose="020B0604020202020204" pitchFamily="34" charset="0"/>
                <a:cs typeface="Arial" panose="020B0604020202020204" pitchFamily="34" charset="0"/>
              </a:rPr>
              <a:t>Numitorium</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est</a:t>
            </a:r>
            <a:r>
              <a:rPr dirty="0">
                <a:latin typeface="Arial" panose="020B0604020202020204" pitchFamily="34" charset="0"/>
                <a:cs typeface="Arial" panose="020B0604020202020204" pitchFamily="34" charset="0"/>
              </a:rPr>
              <a:t> in </a:t>
            </a:r>
            <a:r>
              <a:rPr dirty="0" err="1">
                <a:latin typeface="Arial" panose="020B0604020202020204" pitchFamily="34" charset="0"/>
                <a:cs typeface="Arial" panose="020B0604020202020204" pitchFamily="34" charset="0"/>
              </a:rPr>
              <a:t>esse</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inflammat</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magnarum</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magis</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quae</a:t>
            </a:r>
            <a:r>
              <a:rPr dirty="0">
                <a:latin typeface="Arial" panose="020B0604020202020204" pitchFamily="34" charset="0"/>
                <a:cs typeface="Arial" panose="020B0604020202020204" pitchFamily="34" charset="0"/>
              </a:rPr>
              <a:t> ipse </a:t>
            </a:r>
            <a:r>
              <a:rPr dirty="0" err="1">
                <a:latin typeface="Arial" panose="020B0604020202020204" pitchFamily="34" charset="0"/>
                <a:cs typeface="Arial" panose="020B0604020202020204" pitchFamily="34" charset="0"/>
              </a:rPr>
              <a:t>meum</a:t>
            </a:r>
            <a:r>
              <a:rPr dirty="0">
                <a:latin typeface="Arial" panose="020B0604020202020204" pitchFamily="34" charset="0"/>
                <a:cs typeface="Arial" panose="020B0604020202020204" pitchFamily="34" charset="0"/>
              </a:rPr>
              <a:t> cum </a:t>
            </a:r>
            <a:r>
              <a:rPr dirty="0" err="1">
                <a:latin typeface="Arial" panose="020B0604020202020204" pitchFamily="34" charset="0"/>
                <a:cs typeface="Arial" panose="020B0604020202020204" pitchFamily="34" charset="0"/>
              </a:rPr>
              <a:t>est</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ei</a:t>
            </a:r>
            <a:r>
              <a:rPr dirty="0">
                <a:latin typeface="Arial" panose="020B0604020202020204" pitchFamily="34" charset="0"/>
                <a:cs typeface="Arial" panose="020B0604020202020204" pitchFamily="34" charset="0"/>
              </a:rPr>
              <a:t> cum sed </a:t>
            </a:r>
            <a:r>
              <a:rPr dirty="0" err="1">
                <a:latin typeface="Arial" panose="020B0604020202020204" pitchFamily="34" charset="0"/>
                <a:cs typeface="Arial" panose="020B0604020202020204" pitchFamily="34" charset="0"/>
              </a:rPr>
              <a:t>atque</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publicae</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quidem</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adiunxit</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parte</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aliquid</a:t>
            </a:r>
            <a:r>
              <a:rPr dirty="0">
                <a:latin typeface="Arial" panose="020B0604020202020204" pitchFamily="34" charset="0"/>
                <a:cs typeface="Arial" panose="020B0604020202020204" pitchFamily="34" charset="0"/>
              </a:rPr>
              <a:t> cum. </a:t>
            </a:r>
          </a:p>
          <a:p>
            <a:pPr>
              <a:defRPr>
                <a:solidFill>
                  <a:srgbClr val="FFFFFF"/>
                </a:solidFill>
              </a:defRPr>
            </a:pPr>
            <a:endParaRPr dirty="0">
              <a:latin typeface="Arial" panose="020B0604020202020204" pitchFamily="34" charset="0"/>
              <a:cs typeface="Arial" panose="020B0604020202020204" pitchFamily="34" charset="0"/>
            </a:endParaRPr>
          </a:p>
          <a:p>
            <a:pPr>
              <a:defRPr>
                <a:solidFill>
                  <a:srgbClr val="FFFFFF"/>
                </a:solidFill>
              </a:defRPr>
            </a:pPr>
            <a:r>
              <a:rPr dirty="0">
                <a:latin typeface="Arial" panose="020B0604020202020204" pitchFamily="34" charset="0"/>
                <a:cs typeface="Arial" panose="020B0604020202020204" pitchFamily="34" charset="0"/>
              </a:rPr>
              <a:t>Ut </a:t>
            </a:r>
            <a:r>
              <a:rPr dirty="0" err="1">
                <a:latin typeface="Arial" panose="020B0604020202020204" pitchFamily="34" charset="0"/>
                <a:cs typeface="Arial" panose="020B0604020202020204" pitchFamily="34" charset="0"/>
              </a:rPr>
              <a:t>eo</a:t>
            </a:r>
            <a:r>
              <a:rPr dirty="0">
                <a:latin typeface="Arial" panose="020B0604020202020204" pitchFamily="34" charset="0"/>
                <a:cs typeface="Arial" panose="020B0604020202020204" pitchFamily="34" charset="0"/>
              </a:rPr>
              <a:t> de </a:t>
            </a:r>
            <a:r>
              <a:rPr dirty="0" err="1">
                <a:latin typeface="Arial" panose="020B0604020202020204" pitchFamily="34" charset="0"/>
                <a:cs typeface="Arial" panose="020B0604020202020204" pitchFamily="34" charset="0"/>
              </a:rPr>
              <a:t>vero</a:t>
            </a:r>
            <a:r>
              <a:rPr dirty="0">
                <a:latin typeface="Arial" panose="020B0604020202020204" pitchFamily="34" charset="0"/>
                <a:cs typeface="Arial" panose="020B0604020202020204" pitchFamily="34" charset="0"/>
              </a:rPr>
              <a:t> dolor </a:t>
            </a:r>
            <a:r>
              <a:rPr dirty="0" err="1">
                <a:latin typeface="Arial" panose="020B0604020202020204" pitchFamily="34" charset="0"/>
                <a:cs typeface="Arial" panose="020B0604020202020204" pitchFamily="34" charset="0"/>
              </a:rPr>
              <a:t>vos</a:t>
            </a:r>
            <a:r>
              <a:rPr dirty="0">
                <a:latin typeface="Arial" panose="020B0604020202020204" pitchFamily="34" charset="0"/>
                <a:cs typeface="Arial" panose="020B0604020202020204" pitchFamily="34" charset="0"/>
              </a:rPr>
              <a:t> non </a:t>
            </a:r>
            <a:r>
              <a:rPr dirty="0" err="1">
                <a:latin typeface="Arial" panose="020B0604020202020204" pitchFamily="34" charset="0"/>
                <a:cs typeface="Arial" panose="020B0604020202020204" pitchFamily="34" charset="0"/>
              </a:rPr>
              <a:t>comparandis</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nulla</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coercendi</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inquit</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gaudere</a:t>
            </a:r>
            <a:r>
              <a:rPr dirty="0">
                <a:latin typeface="Arial" panose="020B0604020202020204" pitchFamily="34" charset="0"/>
                <a:cs typeface="Arial" panose="020B0604020202020204" pitchFamily="34" charset="0"/>
              </a:rPr>
              <a:t> ad </a:t>
            </a:r>
            <a:r>
              <a:rPr dirty="0" err="1">
                <a:latin typeface="Arial" panose="020B0604020202020204" pitchFamily="34" charset="0"/>
                <a:cs typeface="Arial" panose="020B0604020202020204" pitchFamily="34" charset="0"/>
              </a:rPr>
              <a:t>inquam</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sequuntur</a:t>
            </a:r>
            <a:r>
              <a:rPr dirty="0">
                <a:latin typeface="Arial" panose="020B0604020202020204" pitchFamily="34" charset="0"/>
                <a:cs typeface="Arial" panose="020B0604020202020204" pitchFamily="34" charset="0"/>
              </a:rPr>
              <a:t>.</a:t>
            </a:r>
          </a:p>
          <a:p>
            <a:pPr>
              <a:defRPr>
                <a:solidFill>
                  <a:srgbClr val="FFFFFF"/>
                </a:solidFill>
              </a:defRPr>
            </a:pPr>
            <a:endParaRPr dirty="0">
              <a:latin typeface="Arial" panose="020B0604020202020204" pitchFamily="34" charset="0"/>
              <a:cs typeface="Arial" panose="020B0604020202020204" pitchFamily="34" charset="0"/>
            </a:endParaRPr>
          </a:p>
          <a:p>
            <a:pPr marL="317500" indent="-317500">
              <a:buSzPct val="125000"/>
              <a:buChar char="•"/>
              <a:defRPr>
                <a:solidFill>
                  <a:srgbClr val="FFFFFF"/>
                </a:solidFill>
              </a:defRPr>
            </a:pPr>
            <a:r>
              <a:rPr dirty="0" err="1">
                <a:latin typeface="Arial" panose="020B0604020202020204" pitchFamily="34" charset="0"/>
                <a:cs typeface="Arial" panose="020B0604020202020204" pitchFamily="34" charset="0"/>
              </a:rPr>
              <a:t>Etiam</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possit</a:t>
            </a:r>
            <a:r>
              <a:rPr dirty="0">
                <a:latin typeface="Arial" panose="020B0604020202020204" pitchFamily="34" charset="0"/>
                <a:cs typeface="Arial" panose="020B0604020202020204" pitchFamily="34" charset="0"/>
              </a:rPr>
              <a:t> modo in </a:t>
            </a:r>
            <a:r>
              <a:rPr dirty="0" err="1">
                <a:latin typeface="Arial" panose="020B0604020202020204" pitchFamily="34" charset="0"/>
                <a:cs typeface="Arial" panose="020B0604020202020204" pitchFamily="34" charset="0"/>
              </a:rPr>
              <a:t>necesse</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nimium</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constructio</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nostrae</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vero</a:t>
            </a:r>
            <a:r>
              <a:rPr dirty="0">
                <a:latin typeface="Arial" panose="020B0604020202020204" pitchFamily="34" charset="0"/>
                <a:cs typeface="Arial" panose="020B0604020202020204" pitchFamily="34" charset="0"/>
              </a:rPr>
              <a:t> positum cum positum </a:t>
            </a:r>
            <a:r>
              <a:rPr dirty="0" err="1">
                <a:latin typeface="Arial" panose="020B0604020202020204" pitchFamily="34" charset="0"/>
                <a:cs typeface="Arial" panose="020B0604020202020204" pitchFamily="34" charset="0"/>
              </a:rPr>
              <a:t>est</a:t>
            </a:r>
            <a:r>
              <a:rPr dirty="0">
                <a:latin typeface="Arial" panose="020B0604020202020204" pitchFamily="34" charset="0"/>
                <a:cs typeface="Arial" panose="020B0604020202020204" pitchFamily="34" charset="0"/>
              </a:rPr>
              <a:t> mecum.</a:t>
            </a:r>
          </a:p>
          <a:p>
            <a:pPr marL="317500" indent="-317500">
              <a:buSzPct val="125000"/>
              <a:buChar char="•"/>
              <a:defRPr>
                <a:solidFill>
                  <a:srgbClr val="FFFFFF"/>
                </a:solidFill>
              </a:defRPr>
            </a:pPr>
            <a:endParaRPr dirty="0">
              <a:latin typeface="Arial" panose="020B0604020202020204" pitchFamily="34" charset="0"/>
              <a:cs typeface="Arial" panose="020B0604020202020204" pitchFamily="34" charset="0"/>
            </a:endParaRPr>
          </a:p>
          <a:p>
            <a:pPr marL="317500" indent="-317500">
              <a:buSzPct val="125000"/>
              <a:buChar char="•"/>
              <a:defRPr>
                <a:solidFill>
                  <a:srgbClr val="FFFFFF"/>
                </a:solidFill>
              </a:defRPr>
            </a:pPr>
            <a:r>
              <a:rPr dirty="0">
                <a:latin typeface="Arial" panose="020B0604020202020204" pitchFamily="34" charset="0"/>
                <a:cs typeface="Arial" panose="020B0604020202020204" pitchFamily="34" charset="0"/>
              </a:rPr>
              <a:t>Tum reges </a:t>
            </a:r>
            <a:r>
              <a:rPr dirty="0" err="1">
                <a:latin typeface="Arial" panose="020B0604020202020204" pitchFamily="34" charset="0"/>
                <a:cs typeface="Arial" panose="020B0604020202020204" pitchFamily="34" charset="0"/>
              </a:rPr>
              <a:t>est</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esset</a:t>
            </a:r>
            <a:r>
              <a:rPr dirty="0">
                <a:latin typeface="Arial" panose="020B0604020202020204" pitchFamily="34" charset="0"/>
                <a:cs typeface="Arial" panose="020B0604020202020204" pitchFamily="34" charset="0"/>
              </a:rPr>
              <a:t> hos </a:t>
            </a:r>
            <a:r>
              <a:rPr dirty="0" err="1">
                <a:latin typeface="Arial" panose="020B0604020202020204" pitchFamily="34" charset="0"/>
                <a:cs typeface="Arial" panose="020B0604020202020204" pitchFamily="34" charset="0"/>
              </a:rPr>
              <a:t>atque</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peripateticis</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est</a:t>
            </a:r>
            <a:r>
              <a:rPr dirty="0">
                <a:latin typeface="Arial" panose="020B0604020202020204" pitchFamily="34" charset="0"/>
                <a:cs typeface="Arial" panose="020B0604020202020204" pitchFamily="34" charset="0"/>
              </a:rPr>
              <a:t> de </a:t>
            </a:r>
            <a:r>
              <a:rPr dirty="0" err="1">
                <a:latin typeface="Arial" panose="020B0604020202020204" pitchFamily="34" charset="0"/>
                <a:cs typeface="Arial" panose="020B0604020202020204" pitchFamily="34" charset="0"/>
              </a:rPr>
              <a:t>confirmandus</a:t>
            </a:r>
            <a:r>
              <a:rPr dirty="0">
                <a:latin typeface="Arial" panose="020B0604020202020204" pitchFamily="34" charset="0"/>
                <a:cs typeface="Arial" panose="020B0604020202020204" pitchFamily="34" charset="0"/>
              </a:rPr>
              <a:t> tecum </a:t>
            </a:r>
            <a:r>
              <a:rPr dirty="0" err="1">
                <a:latin typeface="Arial" panose="020B0604020202020204" pitchFamily="34" charset="0"/>
                <a:cs typeface="Arial" panose="020B0604020202020204" pitchFamily="34" charset="0"/>
              </a:rPr>
              <a:t>multarum</a:t>
            </a:r>
            <a:r>
              <a:rPr dirty="0">
                <a:latin typeface="Arial" panose="020B0604020202020204" pitchFamily="34" charset="0"/>
                <a:cs typeface="Arial" panose="020B0604020202020204" pitchFamily="34" charset="0"/>
              </a:rPr>
              <a:t>.</a:t>
            </a:r>
          </a:p>
          <a:p>
            <a:pPr marL="317500" indent="-317500">
              <a:buSzPct val="125000"/>
              <a:buChar char="•"/>
              <a:defRPr>
                <a:solidFill>
                  <a:srgbClr val="FFFFFF"/>
                </a:solidFill>
              </a:defRPr>
            </a:pPr>
            <a:endParaRPr dirty="0">
              <a:latin typeface="Arial" panose="020B0604020202020204" pitchFamily="34" charset="0"/>
              <a:cs typeface="Arial" panose="020B0604020202020204" pitchFamily="34" charset="0"/>
            </a:endParaRPr>
          </a:p>
          <a:p>
            <a:pPr marL="317500" indent="-317500">
              <a:buSzPct val="125000"/>
              <a:buChar char="•"/>
              <a:defRPr>
                <a:solidFill>
                  <a:srgbClr val="FFFFFF"/>
                </a:solidFill>
              </a:defRPr>
            </a:pPr>
            <a:r>
              <a:rPr dirty="0" err="1">
                <a:latin typeface="Arial" panose="020B0604020202020204" pitchFamily="34" charset="0"/>
                <a:cs typeface="Arial" panose="020B0604020202020204" pitchFamily="34" charset="0"/>
              </a:rPr>
              <a:t>Epicuro</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triarius</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satis</a:t>
            </a:r>
            <a:r>
              <a:rPr dirty="0">
                <a:latin typeface="Arial" panose="020B0604020202020204" pitchFamily="34" charset="0"/>
                <a:cs typeface="Arial" panose="020B0604020202020204" pitchFamily="34" charset="0"/>
              </a:rPr>
              <a:t> hoc nolo </a:t>
            </a:r>
            <a:r>
              <a:rPr dirty="0" err="1">
                <a:latin typeface="Arial" panose="020B0604020202020204" pitchFamily="34" charset="0"/>
                <a:cs typeface="Arial" panose="020B0604020202020204" pitchFamily="34" charset="0"/>
              </a:rPr>
              <a:t>magos</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fuit</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aliquid</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esset</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igitur</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tuus</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sensus</a:t>
            </a:r>
            <a:r>
              <a:rPr dirty="0">
                <a:latin typeface="Arial" panose="020B0604020202020204" pitchFamily="34" charset="0"/>
                <a:cs typeface="Arial" panose="020B0604020202020204" pitchFamily="34" charset="0"/>
              </a:rPr>
              <a:t> mecum reges et </a:t>
            </a:r>
            <a:r>
              <a:rPr dirty="0" err="1">
                <a:latin typeface="Arial" panose="020B0604020202020204" pitchFamily="34" charset="0"/>
                <a:cs typeface="Arial" panose="020B0604020202020204" pitchFamily="34" charset="0"/>
              </a:rPr>
              <a:t>quae</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inquit</a:t>
            </a:r>
            <a:r>
              <a:rPr dirty="0">
                <a:latin typeface="Arial" panose="020B0604020202020204" pitchFamily="34" charset="0"/>
                <a:cs typeface="Arial" panose="020B0604020202020204" pitchFamily="34" charset="0"/>
              </a:rPr>
              <a:t> non positum </a:t>
            </a:r>
            <a:r>
              <a:rPr dirty="0" err="1">
                <a:latin typeface="Arial" panose="020B0604020202020204" pitchFamily="34" charset="0"/>
                <a:cs typeface="Arial" panose="020B0604020202020204" pitchFamily="34" charset="0"/>
              </a:rPr>
              <a:t>melius</a:t>
            </a:r>
            <a:r>
              <a:rPr dirty="0">
                <a:latin typeface="Arial" panose="020B0604020202020204" pitchFamily="34" charset="0"/>
                <a:cs typeface="Arial" panose="020B0604020202020204" pitchFamily="34" charset="0"/>
              </a:rPr>
              <a:t> me.</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Are you ready to begin?"/>
          <p:cNvSpPr txBox="1"/>
          <p:nvPr/>
        </p:nvSpPr>
        <p:spPr>
          <a:xfrm>
            <a:off x="1230562" y="1056481"/>
            <a:ext cx="8208239" cy="2054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nSpc>
                <a:spcPct val="80000"/>
              </a:lnSpc>
              <a:defRPr sz="4800" b="1" cap="all">
                <a:solidFill>
                  <a:srgbClr val="FFFFFF"/>
                </a:solidFill>
                <a:latin typeface="+mn-lt"/>
                <a:ea typeface="+mn-ea"/>
                <a:cs typeface="+mn-cs"/>
                <a:sym typeface="PFGrandGothik-Regular_Extended-Black"/>
              </a:defRPr>
            </a:lvl1pPr>
          </a:lstStyle>
          <a:p>
            <a:r>
              <a:rPr sz="5400" dirty="0">
                <a:latin typeface="Arial Black" panose="020B0604020202020204" pitchFamily="34" charset="0"/>
                <a:cs typeface="Arial Black" panose="020B0604020202020204" pitchFamily="34" charset="0"/>
              </a:rPr>
              <a:t>Are you ready to begi</a:t>
            </a:r>
            <a:r>
              <a:rPr lang="en-US" sz="5400" dirty="0">
                <a:latin typeface="Arial Black" panose="020B0604020202020204" pitchFamily="34" charset="0"/>
                <a:cs typeface="Arial Black" panose="020B0604020202020204" pitchFamily="34" charset="0"/>
              </a:rPr>
              <a:t>n</a:t>
            </a:r>
            <a:r>
              <a:rPr lang="en-US" sz="5400" dirty="0">
                <a:solidFill>
                  <a:srgbClr val="FFFFFF"/>
                </a:solidFill>
                <a:effectLst/>
                <a:latin typeface="Arial Black" panose="020B0604020202020204" pitchFamily="34" charset="0"/>
                <a:cs typeface="Arial Black" panose="020B0604020202020204" pitchFamily="34" charset="0"/>
              </a:rPr>
              <a:t>?</a:t>
            </a:r>
          </a:p>
          <a:p>
            <a:endParaRPr dirty="0">
              <a:latin typeface="PF Grand Gothik Extended Black" panose="02000505020000020004" pitchFamily="2" charset="0"/>
            </a:endParaRPr>
          </a:p>
        </p:txBody>
      </p:sp>
      <p:sp>
        <p:nvSpPr>
          <p:cNvPr id="62" name="Colorado Mesa University has an enrollment of more than 10,000 students with 15.4% of the university's student body coming from outside Colorado. The student population is 47% male, 53% female and 29% from traditionally underrepresented groups. The vast "/>
          <p:cNvSpPr txBox="1"/>
          <p:nvPr/>
        </p:nvSpPr>
        <p:spPr>
          <a:xfrm>
            <a:off x="1304928" y="4851286"/>
            <a:ext cx="9427240" cy="37959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lvl1pPr>
              <a:defRPr>
                <a:solidFill>
                  <a:srgbClr val="FFFFFF"/>
                </a:solidFill>
              </a:defRPr>
            </a:lvl1pPr>
          </a:lstStyle>
          <a:p>
            <a:r>
              <a:rPr dirty="0">
                <a:latin typeface="Arial" panose="020B0604020202020204" pitchFamily="34" charset="0"/>
                <a:cs typeface="Arial" panose="020B0604020202020204" pitchFamily="34" charset="0"/>
              </a:rPr>
              <a:t>Colorado Mesa University has an enrollment of more than 10,000 students with 15.4% of the university's student body coming from outside Colorado. The student population is 47% male, 53% female and 29% from traditionally underrepresented groups. The vast majority of students are traditional-aged students and enrolled in full-time study. Many students attend college while also working and caring for families, and Colorado Mesa is proud to offer evening, online and distance education classes that allow non-traditional and working students the opportunity to further their educational attainment and advance in their professions.</a:t>
            </a:r>
          </a:p>
        </p:txBody>
      </p:sp>
      <p:sp>
        <p:nvSpPr>
          <p:cNvPr id="63" name="Founded in 1925, Colorado Mesa University is a comprehensive, regional and public higher education institution offering liberal arts, professional and technical programs at the master's, bachelor's, associate and certificate levels."/>
          <p:cNvSpPr txBox="1"/>
          <p:nvPr/>
        </p:nvSpPr>
        <p:spPr>
          <a:xfrm>
            <a:off x="1279529" y="2667976"/>
            <a:ext cx="9693272" cy="209698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lvl1pPr>
              <a:lnSpc>
                <a:spcPct val="90000"/>
              </a:lnSpc>
              <a:defRPr sz="3600" cap="all">
                <a:solidFill>
                  <a:srgbClr val="FFFFFF"/>
                </a:solidFill>
                <a:latin typeface="PFGrandGothik-Regular_Condensed-Book"/>
                <a:ea typeface="PFGrandGothik-Regular_Condensed-Book"/>
                <a:cs typeface="PFGrandGothik-Regular_Condensed-Book"/>
                <a:sym typeface="PFGrandGothik-Regular_Condensed-Book"/>
              </a:defRPr>
            </a:lvl1pPr>
          </a:lstStyle>
          <a:p>
            <a:r>
              <a:rPr dirty="0">
                <a:latin typeface="Arial" panose="020B0604020202020204" pitchFamily="34" charset="0"/>
                <a:cs typeface="Arial" panose="020B0604020202020204" pitchFamily="34" charset="0"/>
              </a:rPr>
              <a:t>Founded in 1925, Colorado Mesa University is a comprehensive, regional and public higher education</a:t>
            </a:r>
            <a:r>
              <a:rPr lang="en-US"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_CME4867.jpg"/>
          <p:cNvPicPr>
            <a:picLocks noChangeAspect="1"/>
          </p:cNvPicPr>
          <p:nvPr/>
        </p:nvPicPr>
        <p:blipFill>
          <a:blip r:embed="rId2">
            <a:extLst>
              <a:ext uri="{28A0092B-C50C-407E-A947-70E740481C1C}">
                <a14:useLocalDpi xmlns:a14="http://schemas.microsoft.com/office/drawing/2010/main" val="0"/>
              </a:ext>
            </a:extLst>
          </a:blip>
          <a:srcRect/>
          <a:stretch/>
        </p:blipFill>
        <p:spPr>
          <a:xfrm>
            <a:off x="12447355" y="253999"/>
            <a:ext cx="11684001" cy="6477001"/>
          </a:xfrm>
          <a:custGeom>
            <a:avLst/>
            <a:gdLst/>
            <a:ahLst/>
            <a:cxnLst>
              <a:cxn ang="0">
                <a:pos x="wd2" y="hd2"/>
              </a:cxn>
              <a:cxn ang="5400000">
                <a:pos x="wd2" y="hd2"/>
              </a:cxn>
              <a:cxn ang="10800000">
                <a:pos x="wd2" y="hd2"/>
              </a:cxn>
              <a:cxn ang="16200000">
                <a:pos x="wd2" y="hd2"/>
              </a:cxn>
            </a:cxnLst>
            <a:rect l="0" t="0" r="r" b="b"/>
            <a:pathLst>
              <a:path w="21600" h="21600" extrusionOk="0">
                <a:moveTo>
                  <a:pt x="539" y="0"/>
                </a:moveTo>
                <a:cubicBezTo>
                  <a:pt x="381" y="0"/>
                  <a:pt x="286" y="0"/>
                  <a:pt x="222" y="48"/>
                </a:cubicBezTo>
                <a:cubicBezTo>
                  <a:pt x="131" y="107"/>
                  <a:pt x="60" y="237"/>
                  <a:pt x="26" y="401"/>
                </a:cubicBezTo>
                <a:cubicBezTo>
                  <a:pt x="0" y="515"/>
                  <a:pt x="0" y="686"/>
                  <a:pt x="0" y="971"/>
                </a:cubicBezTo>
                <a:lnTo>
                  <a:pt x="0" y="20629"/>
                </a:lnTo>
                <a:cubicBezTo>
                  <a:pt x="0" y="20914"/>
                  <a:pt x="0" y="21085"/>
                  <a:pt x="26" y="21199"/>
                </a:cubicBezTo>
                <a:cubicBezTo>
                  <a:pt x="60" y="21363"/>
                  <a:pt x="131" y="21493"/>
                  <a:pt x="222" y="21552"/>
                </a:cubicBezTo>
                <a:cubicBezTo>
                  <a:pt x="286" y="21600"/>
                  <a:pt x="381" y="21600"/>
                  <a:pt x="539" y="21600"/>
                </a:cubicBezTo>
                <a:lnTo>
                  <a:pt x="21061" y="21600"/>
                </a:lnTo>
                <a:cubicBezTo>
                  <a:pt x="21219" y="21600"/>
                  <a:pt x="21314" y="21600"/>
                  <a:pt x="21378" y="21552"/>
                </a:cubicBezTo>
                <a:cubicBezTo>
                  <a:pt x="21469" y="21493"/>
                  <a:pt x="21540" y="21363"/>
                  <a:pt x="21574" y="21199"/>
                </a:cubicBezTo>
                <a:cubicBezTo>
                  <a:pt x="21600" y="21085"/>
                  <a:pt x="21600" y="20914"/>
                  <a:pt x="21600" y="20629"/>
                </a:cubicBezTo>
                <a:lnTo>
                  <a:pt x="21600" y="971"/>
                </a:lnTo>
                <a:cubicBezTo>
                  <a:pt x="21600" y="686"/>
                  <a:pt x="21600" y="515"/>
                  <a:pt x="21574" y="401"/>
                </a:cubicBezTo>
                <a:cubicBezTo>
                  <a:pt x="21540" y="237"/>
                  <a:pt x="21469" y="107"/>
                  <a:pt x="21378" y="48"/>
                </a:cubicBezTo>
                <a:cubicBezTo>
                  <a:pt x="21314" y="0"/>
                  <a:pt x="21219" y="0"/>
                  <a:pt x="21061" y="0"/>
                </a:cubicBezTo>
                <a:lnTo>
                  <a:pt x="539" y="0"/>
                </a:lnTo>
                <a:close/>
              </a:path>
            </a:pathLst>
          </a:custGeom>
          <a:ln w="12700">
            <a:miter lim="400000"/>
          </a:ln>
        </p:spPr>
      </p:pic>
      <p:pic>
        <p:nvPicPr>
          <p:cNvPr id="67" name="_CME9686 Curran.jpg"/>
          <p:cNvPicPr>
            <a:picLocks noChangeAspect="1"/>
          </p:cNvPicPr>
          <p:nvPr/>
        </p:nvPicPr>
        <p:blipFill>
          <a:blip r:embed="rId3">
            <a:extLst>
              <a:ext uri="{28A0092B-C50C-407E-A947-70E740481C1C}">
                <a14:useLocalDpi xmlns:a14="http://schemas.microsoft.com/office/drawing/2010/main" val="0"/>
              </a:ext>
            </a:extLst>
          </a:blip>
          <a:srcRect/>
          <a:stretch/>
        </p:blipFill>
        <p:spPr>
          <a:xfrm>
            <a:off x="12447355" y="6987702"/>
            <a:ext cx="11684001" cy="6477001"/>
          </a:xfrm>
          <a:custGeom>
            <a:avLst/>
            <a:gdLst/>
            <a:ahLst/>
            <a:cxnLst>
              <a:cxn ang="0">
                <a:pos x="wd2" y="hd2"/>
              </a:cxn>
              <a:cxn ang="5400000">
                <a:pos x="wd2" y="hd2"/>
              </a:cxn>
              <a:cxn ang="10800000">
                <a:pos x="wd2" y="hd2"/>
              </a:cxn>
              <a:cxn ang="16200000">
                <a:pos x="wd2" y="hd2"/>
              </a:cxn>
            </a:cxnLst>
            <a:rect l="0" t="0" r="r" b="b"/>
            <a:pathLst>
              <a:path w="21600" h="21600" extrusionOk="0">
                <a:moveTo>
                  <a:pt x="539" y="0"/>
                </a:moveTo>
                <a:cubicBezTo>
                  <a:pt x="381" y="0"/>
                  <a:pt x="286" y="0"/>
                  <a:pt x="222" y="48"/>
                </a:cubicBezTo>
                <a:cubicBezTo>
                  <a:pt x="131" y="107"/>
                  <a:pt x="60" y="237"/>
                  <a:pt x="26" y="401"/>
                </a:cubicBezTo>
                <a:cubicBezTo>
                  <a:pt x="0" y="515"/>
                  <a:pt x="0" y="686"/>
                  <a:pt x="0" y="971"/>
                </a:cubicBezTo>
                <a:lnTo>
                  <a:pt x="0" y="20629"/>
                </a:lnTo>
                <a:cubicBezTo>
                  <a:pt x="0" y="20914"/>
                  <a:pt x="0" y="21085"/>
                  <a:pt x="26" y="21199"/>
                </a:cubicBezTo>
                <a:cubicBezTo>
                  <a:pt x="60" y="21363"/>
                  <a:pt x="131" y="21493"/>
                  <a:pt x="222" y="21552"/>
                </a:cubicBezTo>
                <a:cubicBezTo>
                  <a:pt x="286" y="21600"/>
                  <a:pt x="381" y="21600"/>
                  <a:pt x="539" y="21600"/>
                </a:cubicBezTo>
                <a:lnTo>
                  <a:pt x="21061" y="21600"/>
                </a:lnTo>
                <a:cubicBezTo>
                  <a:pt x="21219" y="21600"/>
                  <a:pt x="21314" y="21600"/>
                  <a:pt x="21378" y="21552"/>
                </a:cubicBezTo>
                <a:cubicBezTo>
                  <a:pt x="21469" y="21493"/>
                  <a:pt x="21540" y="21363"/>
                  <a:pt x="21574" y="21199"/>
                </a:cubicBezTo>
                <a:cubicBezTo>
                  <a:pt x="21600" y="21085"/>
                  <a:pt x="21600" y="20914"/>
                  <a:pt x="21600" y="20629"/>
                </a:cubicBezTo>
                <a:lnTo>
                  <a:pt x="21600" y="971"/>
                </a:lnTo>
                <a:cubicBezTo>
                  <a:pt x="21600" y="686"/>
                  <a:pt x="21600" y="515"/>
                  <a:pt x="21574" y="401"/>
                </a:cubicBezTo>
                <a:cubicBezTo>
                  <a:pt x="21540" y="237"/>
                  <a:pt x="21469" y="107"/>
                  <a:pt x="21378" y="48"/>
                </a:cubicBezTo>
                <a:cubicBezTo>
                  <a:pt x="21314" y="0"/>
                  <a:pt x="21219" y="0"/>
                  <a:pt x="21061" y="0"/>
                </a:cubicBezTo>
                <a:lnTo>
                  <a:pt x="539" y="0"/>
                </a:lnTo>
                <a:close/>
              </a:path>
            </a:pathLst>
          </a:custGeom>
          <a:ln w="12700">
            <a:miter lim="400000"/>
          </a:ln>
        </p:spPr>
      </p:pic>
      <p:sp>
        <p:nvSpPr>
          <p:cNvPr id="68" name="Life in Western Colorado"/>
          <p:cNvSpPr txBox="1"/>
          <p:nvPr/>
        </p:nvSpPr>
        <p:spPr>
          <a:xfrm>
            <a:off x="1212749" y="1095377"/>
            <a:ext cx="9840432" cy="14484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nSpc>
                <a:spcPct val="80000"/>
              </a:lnSpc>
              <a:defRPr sz="4800" b="1" cap="all">
                <a:solidFill>
                  <a:srgbClr val="861237"/>
                </a:solidFill>
                <a:latin typeface="+mn-lt"/>
                <a:ea typeface="+mn-ea"/>
                <a:cs typeface="+mn-cs"/>
                <a:sym typeface="PFGrandGothik-Regular_Extended-Black"/>
              </a:defRPr>
            </a:lvl1pPr>
          </a:lstStyle>
          <a:p>
            <a:r>
              <a:rPr sz="5400" dirty="0">
                <a:solidFill>
                  <a:srgbClr val="860037"/>
                </a:solidFill>
                <a:latin typeface="Arial Black" panose="020B0604020202020204" pitchFamily="34" charset="0"/>
                <a:cs typeface="Arial Black" panose="020B0604020202020204" pitchFamily="34" charset="0"/>
              </a:rPr>
              <a:t>Life in Western Colorado</a:t>
            </a:r>
          </a:p>
        </p:txBody>
      </p:sp>
      <p:sp>
        <p:nvSpPr>
          <p:cNvPr id="69" name="Our mission is to provide an affordable and accessible education"/>
          <p:cNvSpPr txBox="1"/>
          <p:nvPr/>
        </p:nvSpPr>
        <p:spPr>
          <a:xfrm>
            <a:off x="1222437" y="2761380"/>
            <a:ext cx="8691584" cy="15983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lvl1pPr>
              <a:lnSpc>
                <a:spcPct val="90000"/>
              </a:lnSpc>
              <a:defRPr sz="3600" cap="all">
                <a:latin typeface="PFGrandGothik-Regular_Condensed-Book"/>
                <a:ea typeface="PFGrandGothik-Regular_Condensed-Book"/>
                <a:cs typeface="PFGrandGothik-Regular_Condensed-Book"/>
                <a:sym typeface="PFGrandGothik-Regular_Condensed-Book"/>
              </a:defRPr>
            </a:lvl1pPr>
          </a:lstStyle>
          <a:p>
            <a:r>
              <a:rPr dirty="0">
                <a:solidFill>
                  <a:schemeClr val="tx1"/>
                </a:solidFill>
                <a:latin typeface="Arial" panose="020B0604020202020204" pitchFamily="34" charset="0"/>
                <a:cs typeface="Arial" panose="020B0604020202020204" pitchFamily="34" charset="0"/>
              </a:rPr>
              <a:t>Our mission is to provide an affordable and accessible education</a:t>
            </a:r>
          </a:p>
        </p:txBody>
      </p:sp>
      <p:sp>
        <p:nvSpPr>
          <p:cNvPr id="70" name="Numitorium est in esse inflammat magnarum magis quae ipse meum cum est ei cum sed atque publicae quidem adiunxit parte aliquid cum.…"/>
          <p:cNvSpPr txBox="1"/>
          <p:nvPr/>
        </p:nvSpPr>
        <p:spPr>
          <a:xfrm>
            <a:off x="1222405" y="4450681"/>
            <a:ext cx="9095196" cy="45345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r>
              <a:rPr dirty="0" err="1">
                <a:latin typeface="Arial" panose="020B0604020202020204" pitchFamily="34" charset="0"/>
                <a:cs typeface="Arial" panose="020B0604020202020204" pitchFamily="34" charset="0"/>
              </a:rPr>
              <a:t>Numitorium</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est</a:t>
            </a:r>
            <a:r>
              <a:rPr dirty="0">
                <a:latin typeface="Arial" panose="020B0604020202020204" pitchFamily="34" charset="0"/>
                <a:cs typeface="Arial" panose="020B0604020202020204" pitchFamily="34" charset="0"/>
              </a:rPr>
              <a:t> in </a:t>
            </a:r>
            <a:r>
              <a:rPr dirty="0" err="1">
                <a:latin typeface="Arial" panose="020B0604020202020204" pitchFamily="34" charset="0"/>
                <a:cs typeface="Arial" panose="020B0604020202020204" pitchFamily="34" charset="0"/>
              </a:rPr>
              <a:t>esse</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inflammat</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magnarum</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magis</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quae</a:t>
            </a:r>
            <a:r>
              <a:rPr dirty="0">
                <a:latin typeface="Arial" panose="020B0604020202020204" pitchFamily="34" charset="0"/>
                <a:cs typeface="Arial" panose="020B0604020202020204" pitchFamily="34" charset="0"/>
              </a:rPr>
              <a:t> ipse </a:t>
            </a:r>
            <a:r>
              <a:rPr dirty="0" err="1">
                <a:latin typeface="Arial" panose="020B0604020202020204" pitchFamily="34" charset="0"/>
                <a:cs typeface="Arial" panose="020B0604020202020204" pitchFamily="34" charset="0"/>
              </a:rPr>
              <a:t>meum</a:t>
            </a:r>
            <a:r>
              <a:rPr dirty="0">
                <a:latin typeface="Arial" panose="020B0604020202020204" pitchFamily="34" charset="0"/>
                <a:cs typeface="Arial" panose="020B0604020202020204" pitchFamily="34" charset="0"/>
              </a:rPr>
              <a:t> cum </a:t>
            </a:r>
            <a:r>
              <a:rPr dirty="0" err="1">
                <a:latin typeface="Arial" panose="020B0604020202020204" pitchFamily="34" charset="0"/>
                <a:cs typeface="Arial" panose="020B0604020202020204" pitchFamily="34" charset="0"/>
              </a:rPr>
              <a:t>est</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ei</a:t>
            </a:r>
            <a:r>
              <a:rPr dirty="0">
                <a:latin typeface="Arial" panose="020B0604020202020204" pitchFamily="34" charset="0"/>
                <a:cs typeface="Arial" panose="020B0604020202020204" pitchFamily="34" charset="0"/>
              </a:rPr>
              <a:t> cum sed </a:t>
            </a:r>
            <a:r>
              <a:rPr dirty="0" err="1">
                <a:latin typeface="Arial" panose="020B0604020202020204" pitchFamily="34" charset="0"/>
                <a:cs typeface="Arial" panose="020B0604020202020204" pitchFamily="34" charset="0"/>
              </a:rPr>
              <a:t>atque</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publicae</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quidem</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adiunxit</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parte</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aliquid</a:t>
            </a:r>
            <a:r>
              <a:rPr dirty="0">
                <a:latin typeface="Arial" panose="020B0604020202020204" pitchFamily="34" charset="0"/>
                <a:cs typeface="Arial" panose="020B0604020202020204" pitchFamily="34" charset="0"/>
              </a:rPr>
              <a:t> cum. </a:t>
            </a:r>
          </a:p>
          <a:p>
            <a:endParaRPr dirty="0">
              <a:latin typeface="Arial" panose="020B0604020202020204" pitchFamily="34" charset="0"/>
              <a:cs typeface="Arial" panose="020B0604020202020204" pitchFamily="34" charset="0"/>
            </a:endParaRPr>
          </a:p>
          <a:p>
            <a:r>
              <a:rPr dirty="0">
                <a:latin typeface="Arial" panose="020B0604020202020204" pitchFamily="34" charset="0"/>
                <a:cs typeface="Arial" panose="020B0604020202020204" pitchFamily="34" charset="0"/>
              </a:rPr>
              <a:t>Ut </a:t>
            </a:r>
            <a:r>
              <a:rPr dirty="0" err="1">
                <a:latin typeface="Arial" panose="020B0604020202020204" pitchFamily="34" charset="0"/>
                <a:cs typeface="Arial" panose="020B0604020202020204" pitchFamily="34" charset="0"/>
              </a:rPr>
              <a:t>eo</a:t>
            </a:r>
            <a:r>
              <a:rPr dirty="0">
                <a:latin typeface="Arial" panose="020B0604020202020204" pitchFamily="34" charset="0"/>
                <a:cs typeface="Arial" panose="020B0604020202020204" pitchFamily="34" charset="0"/>
              </a:rPr>
              <a:t> de </a:t>
            </a:r>
            <a:r>
              <a:rPr dirty="0" err="1">
                <a:latin typeface="Arial" panose="020B0604020202020204" pitchFamily="34" charset="0"/>
                <a:cs typeface="Arial" panose="020B0604020202020204" pitchFamily="34" charset="0"/>
              </a:rPr>
              <a:t>vero</a:t>
            </a:r>
            <a:r>
              <a:rPr dirty="0">
                <a:latin typeface="Arial" panose="020B0604020202020204" pitchFamily="34" charset="0"/>
                <a:cs typeface="Arial" panose="020B0604020202020204" pitchFamily="34" charset="0"/>
              </a:rPr>
              <a:t> dolor </a:t>
            </a:r>
            <a:r>
              <a:rPr dirty="0" err="1">
                <a:latin typeface="Arial" panose="020B0604020202020204" pitchFamily="34" charset="0"/>
                <a:cs typeface="Arial" panose="020B0604020202020204" pitchFamily="34" charset="0"/>
              </a:rPr>
              <a:t>vos</a:t>
            </a:r>
            <a:r>
              <a:rPr dirty="0">
                <a:latin typeface="Arial" panose="020B0604020202020204" pitchFamily="34" charset="0"/>
                <a:cs typeface="Arial" panose="020B0604020202020204" pitchFamily="34" charset="0"/>
              </a:rPr>
              <a:t> non </a:t>
            </a:r>
            <a:r>
              <a:rPr dirty="0" err="1">
                <a:latin typeface="Arial" panose="020B0604020202020204" pitchFamily="34" charset="0"/>
                <a:cs typeface="Arial" panose="020B0604020202020204" pitchFamily="34" charset="0"/>
              </a:rPr>
              <a:t>comparandis</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nulla</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coercendi</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inquit</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gaudere</a:t>
            </a:r>
            <a:r>
              <a:rPr dirty="0">
                <a:latin typeface="Arial" panose="020B0604020202020204" pitchFamily="34" charset="0"/>
                <a:cs typeface="Arial" panose="020B0604020202020204" pitchFamily="34" charset="0"/>
              </a:rPr>
              <a:t> ad </a:t>
            </a:r>
            <a:r>
              <a:rPr dirty="0" err="1">
                <a:latin typeface="Arial" panose="020B0604020202020204" pitchFamily="34" charset="0"/>
                <a:cs typeface="Arial" panose="020B0604020202020204" pitchFamily="34" charset="0"/>
              </a:rPr>
              <a:t>inquam</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sequuntur</a:t>
            </a:r>
            <a:r>
              <a:rPr dirty="0">
                <a:latin typeface="Arial" panose="020B0604020202020204" pitchFamily="34" charset="0"/>
                <a:cs typeface="Arial" panose="020B0604020202020204" pitchFamily="34" charset="0"/>
              </a:rPr>
              <a:t>.</a:t>
            </a:r>
          </a:p>
          <a:p>
            <a:endParaRPr dirty="0">
              <a:latin typeface="Arial" panose="020B0604020202020204" pitchFamily="34" charset="0"/>
              <a:cs typeface="Arial" panose="020B0604020202020204" pitchFamily="34" charset="0"/>
            </a:endParaRPr>
          </a:p>
          <a:p>
            <a:pPr marL="317500" indent="-317500">
              <a:buSzPct val="125000"/>
              <a:buChar char="•"/>
            </a:pPr>
            <a:r>
              <a:rPr dirty="0" err="1">
                <a:latin typeface="Arial" panose="020B0604020202020204" pitchFamily="34" charset="0"/>
                <a:cs typeface="Arial" panose="020B0604020202020204" pitchFamily="34" charset="0"/>
              </a:rPr>
              <a:t>Etiam</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possit</a:t>
            </a:r>
            <a:r>
              <a:rPr dirty="0">
                <a:latin typeface="Arial" panose="020B0604020202020204" pitchFamily="34" charset="0"/>
                <a:cs typeface="Arial" panose="020B0604020202020204" pitchFamily="34" charset="0"/>
              </a:rPr>
              <a:t> modo in </a:t>
            </a:r>
            <a:r>
              <a:rPr dirty="0" err="1">
                <a:latin typeface="Arial" panose="020B0604020202020204" pitchFamily="34" charset="0"/>
                <a:cs typeface="Arial" panose="020B0604020202020204" pitchFamily="34" charset="0"/>
              </a:rPr>
              <a:t>necesse</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nimium</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constructio</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nostrae</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vero</a:t>
            </a:r>
            <a:r>
              <a:rPr dirty="0">
                <a:latin typeface="Arial" panose="020B0604020202020204" pitchFamily="34" charset="0"/>
                <a:cs typeface="Arial" panose="020B0604020202020204" pitchFamily="34" charset="0"/>
              </a:rPr>
              <a:t> positum cum positum </a:t>
            </a:r>
            <a:r>
              <a:rPr dirty="0" err="1">
                <a:latin typeface="Arial" panose="020B0604020202020204" pitchFamily="34" charset="0"/>
                <a:cs typeface="Arial" panose="020B0604020202020204" pitchFamily="34" charset="0"/>
              </a:rPr>
              <a:t>est</a:t>
            </a:r>
            <a:r>
              <a:rPr dirty="0">
                <a:latin typeface="Arial" panose="020B0604020202020204" pitchFamily="34" charset="0"/>
                <a:cs typeface="Arial" panose="020B0604020202020204" pitchFamily="34" charset="0"/>
              </a:rPr>
              <a:t> mecum.</a:t>
            </a:r>
          </a:p>
          <a:p>
            <a:pPr marL="317500" indent="-317500">
              <a:buSzPct val="125000"/>
              <a:buChar char="•"/>
            </a:pPr>
            <a:endParaRPr dirty="0">
              <a:latin typeface="Arial" panose="020B0604020202020204" pitchFamily="34" charset="0"/>
              <a:cs typeface="Arial" panose="020B0604020202020204" pitchFamily="34" charset="0"/>
            </a:endParaRPr>
          </a:p>
          <a:p>
            <a:pPr marL="317500" indent="-317500">
              <a:buSzPct val="125000"/>
              <a:buChar char="•"/>
            </a:pPr>
            <a:r>
              <a:rPr dirty="0">
                <a:latin typeface="Arial" panose="020B0604020202020204" pitchFamily="34" charset="0"/>
                <a:cs typeface="Arial" panose="020B0604020202020204" pitchFamily="34" charset="0"/>
              </a:rPr>
              <a:t>Tum reges </a:t>
            </a:r>
            <a:r>
              <a:rPr dirty="0" err="1">
                <a:latin typeface="Arial" panose="020B0604020202020204" pitchFamily="34" charset="0"/>
                <a:cs typeface="Arial" panose="020B0604020202020204" pitchFamily="34" charset="0"/>
              </a:rPr>
              <a:t>est</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esset</a:t>
            </a:r>
            <a:r>
              <a:rPr dirty="0">
                <a:latin typeface="Arial" panose="020B0604020202020204" pitchFamily="34" charset="0"/>
                <a:cs typeface="Arial" panose="020B0604020202020204" pitchFamily="34" charset="0"/>
              </a:rPr>
              <a:t> hos </a:t>
            </a:r>
            <a:r>
              <a:rPr dirty="0" err="1">
                <a:latin typeface="Arial" panose="020B0604020202020204" pitchFamily="34" charset="0"/>
                <a:cs typeface="Arial" panose="020B0604020202020204" pitchFamily="34" charset="0"/>
              </a:rPr>
              <a:t>atque</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peripateticis</a:t>
            </a:r>
            <a:r>
              <a:rPr dirty="0">
                <a:latin typeface="Arial" panose="020B0604020202020204" pitchFamily="34" charset="0"/>
                <a:cs typeface="Arial" panose="020B0604020202020204" pitchFamily="34" charset="0"/>
              </a:rPr>
              <a:t> </a:t>
            </a:r>
            <a:r>
              <a:rPr dirty="0" err="1">
                <a:latin typeface="Arial" panose="020B0604020202020204" pitchFamily="34" charset="0"/>
                <a:cs typeface="Arial" panose="020B0604020202020204" pitchFamily="34" charset="0"/>
              </a:rPr>
              <a:t>est</a:t>
            </a:r>
            <a:r>
              <a:rPr dirty="0">
                <a:latin typeface="Arial" panose="020B0604020202020204" pitchFamily="34" charset="0"/>
                <a:cs typeface="Arial" panose="020B0604020202020204" pitchFamily="34" charset="0"/>
              </a:rPr>
              <a:t> de </a:t>
            </a:r>
            <a:r>
              <a:rPr dirty="0" err="1">
                <a:latin typeface="Arial" panose="020B0604020202020204" pitchFamily="34" charset="0"/>
                <a:cs typeface="Arial" panose="020B0604020202020204" pitchFamily="34" charset="0"/>
              </a:rPr>
              <a:t>confirmandus</a:t>
            </a:r>
            <a:r>
              <a:rPr dirty="0">
                <a:latin typeface="Arial" panose="020B0604020202020204" pitchFamily="34" charset="0"/>
                <a:cs typeface="Arial" panose="020B0604020202020204" pitchFamily="34" charset="0"/>
              </a:rPr>
              <a:t> tecum </a:t>
            </a:r>
            <a:r>
              <a:rPr dirty="0" err="1">
                <a:latin typeface="Arial" panose="020B0604020202020204" pitchFamily="34" charset="0"/>
                <a:cs typeface="Arial" panose="020B0604020202020204" pitchFamily="34" charset="0"/>
              </a:rPr>
              <a:t>multarum</a:t>
            </a:r>
            <a:r>
              <a:rPr dirty="0">
                <a:latin typeface="Arial" panose="020B0604020202020204" pitchFamily="34" charset="0"/>
                <a:cs typeface="Arial" panose="020B0604020202020204" pitchFamily="34" charset="0"/>
              </a:rPr>
              <a:t>.</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About Colorado…"/>
          <p:cNvSpPr txBox="1"/>
          <p:nvPr/>
        </p:nvSpPr>
        <p:spPr>
          <a:xfrm>
            <a:off x="1230562" y="1056959"/>
            <a:ext cx="7412286" cy="14484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spAutoFit/>
          </a:bodyPr>
          <a:lstStyle/>
          <a:p>
            <a:pPr>
              <a:lnSpc>
                <a:spcPct val="80000"/>
              </a:lnSpc>
              <a:defRPr sz="4800" b="1" cap="all">
                <a:solidFill>
                  <a:srgbClr val="861237"/>
                </a:solidFill>
                <a:latin typeface="+mn-lt"/>
                <a:ea typeface="+mn-ea"/>
                <a:cs typeface="+mn-cs"/>
                <a:sym typeface="PFGrandGothik-Regular_Extended-Black"/>
              </a:defRPr>
            </a:pPr>
            <a:r>
              <a:rPr sz="5400" b="1" cap="all" dirty="0">
                <a:solidFill>
                  <a:srgbClr val="860037"/>
                </a:solidFill>
                <a:latin typeface="Arial Black" panose="020B0604020202020204" pitchFamily="34" charset="0"/>
                <a:ea typeface="+mn-ea"/>
                <a:cs typeface="Arial Black" panose="020B0604020202020204" pitchFamily="34" charset="0"/>
                <a:sym typeface="PFGrandGothik-Regular_Extended-Black"/>
              </a:rPr>
              <a:t>About Colorado</a:t>
            </a:r>
          </a:p>
          <a:p>
            <a:pPr>
              <a:lnSpc>
                <a:spcPct val="80000"/>
              </a:lnSpc>
              <a:defRPr sz="4800" b="1" cap="all">
                <a:solidFill>
                  <a:srgbClr val="861237"/>
                </a:solidFill>
                <a:latin typeface="+mn-lt"/>
                <a:ea typeface="+mn-ea"/>
                <a:cs typeface="+mn-cs"/>
                <a:sym typeface="PFGrandGothik-Regular_Extended-Black"/>
              </a:defRPr>
            </a:pPr>
            <a:r>
              <a:rPr sz="5400" b="1" cap="all" dirty="0">
                <a:solidFill>
                  <a:srgbClr val="860037"/>
                </a:solidFill>
                <a:latin typeface="Arial Black" panose="020B0604020202020204" pitchFamily="34" charset="0"/>
                <a:ea typeface="+mn-ea"/>
                <a:cs typeface="Arial Black" panose="020B0604020202020204" pitchFamily="34" charset="0"/>
                <a:sym typeface="PFGrandGothik-Regular_Extended-Black"/>
              </a:rPr>
              <a:t>Mesa University</a:t>
            </a:r>
          </a:p>
        </p:txBody>
      </p:sp>
      <p:sp>
        <p:nvSpPr>
          <p:cNvPr id="74" name="Founded in 1925, Colorado Mesa University is a comprehensive, regional and public higher education institution offering liberal arts, professional and technical programs at the master's, bachelor's, associate and certificate levels."/>
          <p:cNvSpPr txBox="1"/>
          <p:nvPr/>
        </p:nvSpPr>
        <p:spPr>
          <a:xfrm>
            <a:off x="1235137" y="3041537"/>
            <a:ext cx="11261664" cy="30941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lvl1pPr>
              <a:lnSpc>
                <a:spcPct val="90000"/>
              </a:lnSpc>
              <a:defRPr sz="3600" cap="all">
                <a:latin typeface="PFGrandGothik-Regular_Condensed-Book"/>
                <a:ea typeface="PFGrandGothik-Regular_Condensed-Book"/>
                <a:cs typeface="PFGrandGothik-Regular_Condensed-Book"/>
                <a:sym typeface="PFGrandGothik-Regular_Condensed-Book"/>
              </a:defRPr>
            </a:lvl1pPr>
          </a:lstStyle>
          <a:p>
            <a:r>
              <a:rPr dirty="0">
                <a:solidFill>
                  <a:schemeClr val="tx1"/>
                </a:solidFill>
                <a:latin typeface="Arial" panose="020B0604020202020204" pitchFamily="34" charset="0"/>
                <a:cs typeface="Arial" panose="020B0604020202020204" pitchFamily="34" charset="0"/>
              </a:rPr>
              <a:t>Founded in 1925, Colorado Mesa University is a comprehensive, regional and public higher education institution offering liberal arts, professional and technical programs at the master's, bachelor's, associate and certificate levels.</a:t>
            </a:r>
          </a:p>
        </p:txBody>
      </p:sp>
      <p:sp>
        <p:nvSpPr>
          <p:cNvPr id="75" name="At Colorado Mesa, we take great pride in providing educational opportunities and tools that help students succeed in today's complex and interconnected world. Our focus is on providing quality academic programs built on a strong liberal arts core that su"/>
          <p:cNvSpPr txBox="1"/>
          <p:nvPr/>
        </p:nvSpPr>
        <p:spPr>
          <a:xfrm>
            <a:off x="1252070" y="6271086"/>
            <a:ext cx="10939929" cy="61965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r>
              <a:rPr dirty="0">
                <a:latin typeface="Arial" panose="020B0604020202020204" pitchFamily="34" charset="0"/>
                <a:cs typeface="Arial" panose="020B0604020202020204" pitchFamily="34" charset="0"/>
              </a:rPr>
              <a:t>At Colorado Mesa, we take great pride in providing educational opportunities and tools that help students succeed in today's complex and interconnected world. Our focus is on providing quality academic programs built on a strong liberal arts core that support students' interests and regional employment needs, as well as technical programs that respond to vocational workforce demands.</a:t>
            </a:r>
            <a:endParaRPr lang="en-US" dirty="0">
              <a:latin typeface="Arial" panose="020B0604020202020204" pitchFamily="34" charset="0"/>
              <a:cs typeface="Arial" panose="020B0604020202020204" pitchFamily="34" charset="0"/>
            </a:endParaRPr>
          </a:p>
          <a:p>
            <a:endParaRPr dirty="0">
              <a:latin typeface="Arial" panose="020B0604020202020204" pitchFamily="34" charset="0"/>
              <a:cs typeface="Arial" panose="020B0604020202020204" pitchFamily="34" charset="0"/>
            </a:endParaRPr>
          </a:p>
          <a:p>
            <a:endParaRPr dirty="0">
              <a:latin typeface="Arial" panose="020B0604020202020204" pitchFamily="34" charset="0"/>
              <a:cs typeface="Arial" panose="020B0604020202020204" pitchFamily="34" charset="0"/>
            </a:endParaRPr>
          </a:p>
          <a:p>
            <a:pPr>
              <a:defRPr sz="3600" cap="all">
                <a:latin typeface="PFGrandGothik-Regular_Condensed-Book"/>
                <a:ea typeface="PFGrandGothik-Regular_Condensed-Book"/>
                <a:cs typeface="PFGrandGothik-Regular_Condensed-Book"/>
                <a:sym typeface="PFGrandGothik-Regular_Condensed-Book"/>
              </a:defRPr>
            </a:pPr>
            <a:r>
              <a:rPr sz="3600" cap="all" dirty="0">
                <a:solidFill>
                  <a:schemeClr val="tx1"/>
                </a:solidFill>
                <a:latin typeface="Arial" panose="020B0604020202020204" pitchFamily="34" charset="0"/>
                <a:cs typeface="Arial" panose="020B0604020202020204" pitchFamily="34" charset="0"/>
                <a:sym typeface="PFGrandGothik-Regular_Condensed-Book"/>
              </a:rPr>
              <a:t>Key Dates</a:t>
            </a:r>
          </a:p>
          <a:p>
            <a:endParaRPr dirty="0">
              <a:latin typeface="Arial" panose="020B0604020202020204" pitchFamily="34" charset="0"/>
              <a:cs typeface="Arial" panose="020B0604020202020204" pitchFamily="34" charset="0"/>
            </a:endParaRPr>
          </a:p>
          <a:p>
            <a:pPr marL="238125" indent="-238125">
              <a:buSzPct val="125000"/>
              <a:buChar char="•"/>
            </a:pPr>
            <a:r>
              <a:rPr dirty="0">
                <a:latin typeface="Arial" panose="020B0604020202020204" pitchFamily="34" charset="0"/>
                <a:cs typeface="Arial" panose="020B0604020202020204" pitchFamily="34" charset="0"/>
              </a:rPr>
              <a:t>Founded as Grand Junction Junior College in 1925 39 students registered.</a:t>
            </a:r>
          </a:p>
          <a:p>
            <a:pPr marL="238125" indent="-238125">
              <a:buSzPct val="125000"/>
              <a:buChar char="•"/>
            </a:pPr>
            <a:endParaRPr lang="en-US" dirty="0">
              <a:latin typeface="Arial" panose="020B0604020202020204" pitchFamily="34" charset="0"/>
              <a:cs typeface="Arial" panose="020B0604020202020204" pitchFamily="34" charset="0"/>
            </a:endParaRPr>
          </a:p>
          <a:p>
            <a:pPr marL="238125" indent="-238125">
              <a:buSzPct val="125000"/>
              <a:buChar char="•"/>
            </a:pPr>
            <a:r>
              <a:rPr dirty="0">
                <a:latin typeface="Arial" panose="020B0604020202020204" pitchFamily="34" charset="0"/>
                <a:cs typeface="Arial" panose="020B0604020202020204" pitchFamily="34" charset="0"/>
              </a:rPr>
              <a:t>Name changed to Grand Junction State Junior College in 1932.</a:t>
            </a:r>
          </a:p>
          <a:p>
            <a:endParaRPr lang="en-US" dirty="0">
              <a:latin typeface="Arial" panose="020B0604020202020204" pitchFamily="34" charset="0"/>
              <a:cs typeface="Arial" panose="020B0604020202020204" pitchFamily="34" charset="0"/>
            </a:endParaRPr>
          </a:p>
          <a:p>
            <a:pPr marL="238125" indent="-238125">
              <a:buSzPct val="125000"/>
              <a:buChar char="•"/>
            </a:pPr>
            <a:r>
              <a:rPr dirty="0">
                <a:latin typeface="Arial" panose="020B0604020202020204" pitchFamily="34" charset="0"/>
                <a:cs typeface="Arial" panose="020B0604020202020204" pitchFamily="34" charset="0"/>
              </a:rPr>
              <a:t>Mesa College accredited by the Higher Learning Commission in 1957.</a:t>
            </a:r>
          </a:p>
          <a:p>
            <a:endParaRPr lang="en-US" dirty="0">
              <a:latin typeface="Arial" panose="020B0604020202020204" pitchFamily="34" charset="0"/>
              <a:cs typeface="Arial" panose="020B0604020202020204" pitchFamily="34" charset="0"/>
            </a:endParaRPr>
          </a:p>
          <a:p>
            <a:pPr marL="238125" indent="-238125">
              <a:buSzPct val="125000"/>
              <a:buChar char="•"/>
            </a:pPr>
            <a:r>
              <a:rPr dirty="0">
                <a:latin typeface="Arial" panose="020B0604020202020204" pitchFamily="34" charset="0"/>
                <a:cs typeface="Arial" panose="020B0604020202020204" pitchFamily="34" charset="0"/>
              </a:rPr>
              <a:t>Enrollment exceeded 1,000 in 1961.</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out Colorado…">
            <a:extLst>
              <a:ext uri="{FF2B5EF4-FFF2-40B4-BE49-F238E27FC236}">
                <a16:creationId xmlns:a16="http://schemas.microsoft.com/office/drawing/2014/main" id="{C6D98A36-000C-DA0B-BCD9-6906AE44DE11}"/>
              </a:ext>
            </a:extLst>
          </p:cNvPr>
          <p:cNvSpPr txBox="1"/>
          <p:nvPr/>
        </p:nvSpPr>
        <p:spPr>
          <a:xfrm>
            <a:off x="1230562" y="1056959"/>
            <a:ext cx="7412286" cy="14484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spAutoFit/>
          </a:bodyPr>
          <a:lstStyle/>
          <a:p>
            <a:pPr>
              <a:lnSpc>
                <a:spcPct val="80000"/>
              </a:lnSpc>
              <a:defRPr sz="4800" b="1" cap="all">
                <a:solidFill>
                  <a:srgbClr val="861237"/>
                </a:solidFill>
                <a:latin typeface="+mn-lt"/>
                <a:ea typeface="+mn-ea"/>
                <a:cs typeface="+mn-cs"/>
                <a:sym typeface="PFGrandGothik-Regular_Extended-Black"/>
              </a:defRPr>
            </a:pPr>
            <a:r>
              <a:rPr sz="5400" b="1" cap="all" dirty="0">
                <a:solidFill>
                  <a:srgbClr val="860037"/>
                </a:solidFill>
                <a:latin typeface="Arial Black" panose="020B0604020202020204" pitchFamily="34" charset="0"/>
                <a:ea typeface="+mn-ea"/>
                <a:cs typeface="Arial Black" panose="020B0604020202020204" pitchFamily="34" charset="0"/>
                <a:sym typeface="PFGrandGothik-Regular_Extended-Black"/>
              </a:rPr>
              <a:t>About Colorado</a:t>
            </a:r>
          </a:p>
          <a:p>
            <a:pPr>
              <a:lnSpc>
                <a:spcPct val="80000"/>
              </a:lnSpc>
              <a:defRPr sz="4800" b="1" cap="all">
                <a:solidFill>
                  <a:srgbClr val="861237"/>
                </a:solidFill>
                <a:latin typeface="+mn-lt"/>
                <a:ea typeface="+mn-ea"/>
                <a:cs typeface="+mn-cs"/>
                <a:sym typeface="PFGrandGothik-Regular_Extended-Black"/>
              </a:defRPr>
            </a:pPr>
            <a:r>
              <a:rPr sz="5400" b="1" cap="all" dirty="0">
                <a:solidFill>
                  <a:srgbClr val="860037"/>
                </a:solidFill>
                <a:latin typeface="Arial Black" panose="020B0604020202020204" pitchFamily="34" charset="0"/>
                <a:ea typeface="+mn-ea"/>
                <a:cs typeface="Arial Black" panose="020B0604020202020204" pitchFamily="34" charset="0"/>
                <a:sym typeface="PFGrandGothik-Regular_Extended-Black"/>
              </a:rPr>
              <a:t>Mesa University</a:t>
            </a:r>
          </a:p>
        </p:txBody>
      </p:sp>
      <p:sp>
        <p:nvSpPr>
          <p:cNvPr id="3" name="Founded in 1925, Colorado Mesa University is a comprehensive, regional and public higher education institution offering liberal arts, professional and technical programs at the master's, bachelor's, associate and certificate levels.">
            <a:extLst>
              <a:ext uri="{FF2B5EF4-FFF2-40B4-BE49-F238E27FC236}">
                <a16:creationId xmlns:a16="http://schemas.microsoft.com/office/drawing/2014/main" id="{0586BD10-2393-1E1A-3B75-9BB605730027}"/>
              </a:ext>
            </a:extLst>
          </p:cNvPr>
          <p:cNvSpPr txBox="1"/>
          <p:nvPr/>
        </p:nvSpPr>
        <p:spPr>
          <a:xfrm>
            <a:off x="1235137" y="3041537"/>
            <a:ext cx="11261664" cy="30941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lvl1pPr>
              <a:lnSpc>
                <a:spcPct val="90000"/>
              </a:lnSpc>
              <a:defRPr sz="3600" cap="all">
                <a:latin typeface="PFGrandGothik-Regular_Condensed-Book"/>
                <a:ea typeface="PFGrandGothik-Regular_Condensed-Book"/>
                <a:cs typeface="PFGrandGothik-Regular_Condensed-Book"/>
                <a:sym typeface="PFGrandGothik-Regular_Condensed-Book"/>
              </a:defRPr>
            </a:lvl1pPr>
          </a:lstStyle>
          <a:p>
            <a:r>
              <a:rPr dirty="0">
                <a:solidFill>
                  <a:schemeClr val="tx1"/>
                </a:solidFill>
                <a:latin typeface="Arial" panose="020B0604020202020204" pitchFamily="34" charset="0"/>
                <a:cs typeface="Arial" panose="020B0604020202020204" pitchFamily="34" charset="0"/>
              </a:rPr>
              <a:t>Founded in 1925, Colorado Mesa University is a comprehensive, regional and public higher education institution offering liberal arts, professional and technical programs at the master's, bachelor's, associate and certificate levels.</a:t>
            </a:r>
          </a:p>
        </p:txBody>
      </p:sp>
      <p:sp>
        <p:nvSpPr>
          <p:cNvPr id="4" name="At Colorado Mesa, we take great pride in providing educational opportunities and tools that help students succeed in today's complex and interconnected world. Our focus is on providing quality academic programs built on a strong liberal arts core that su">
            <a:extLst>
              <a:ext uri="{FF2B5EF4-FFF2-40B4-BE49-F238E27FC236}">
                <a16:creationId xmlns:a16="http://schemas.microsoft.com/office/drawing/2014/main" id="{27093F60-A1A9-7B16-2F65-63238DCEB43D}"/>
              </a:ext>
            </a:extLst>
          </p:cNvPr>
          <p:cNvSpPr txBox="1"/>
          <p:nvPr/>
        </p:nvSpPr>
        <p:spPr>
          <a:xfrm>
            <a:off x="1252070" y="6271086"/>
            <a:ext cx="10939929" cy="61965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r>
              <a:rPr dirty="0">
                <a:latin typeface="Arial" panose="020B0604020202020204" pitchFamily="34" charset="0"/>
                <a:cs typeface="Arial" panose="020B0604020202020204" pitchFamily="34" charset="0"/>
              </a:rPr>
              <a:t>At Colorado Mesa, we take great pride in providing educational opportunities and tools that help students succeed in today's complex and interconnected world. Our focus is on providing quality academic programs built on a strong liberal arts core that support students' interests and regional employment needs, as well as technical programs that respond to vocational workforce demands.</a:t>
            </a:r>
            <a:endParaRPr lang="en-US" dirty="0">
              <a:latin typeface="Arial" panose="020B0604020202020204" pitchFamily="34" charset="0"/>
              <a:cs typeface="Arial" panose="020B0604020202020204" pitchFamily="34" charset="0"/>
            </a:endParaRPr>
          </a:p>
          <a:p>
            <a:endParaRPr dirty="0">
              <a:latin typeface="Arial" panose="020B0604020202020204" pitchFamily="34" charset="0"/>
              <a:cs typeface="Arial" panose="020B0604020202020204" pitchFamily="34" charset="0"/>
            </a:endParaRPr>
          </a:p>
          <a:p>
            <a:endParaRPr dirty="0">
              <a:latin typeface="Arial" panose="020B0604020202020204" pitchFamily="34" charset="0"/>
              <a:cs typeface="Arial" panose="020B0604020202020204" pitchFamily="34" charset="0"/>
            </a:endParaRPr>
          </a:p>
          <a:p>
            <a:pPr>
              <a:defRPr sz="3600" cap="all">
                <a:latin typeface="PFGrandGothik-Regular_Condensed-Book"/>
                <a:ea typeface="PFGrandGothik-Regular_Condensed-Book"/>
                <a:cs typeface="PFGrandGothik-Regular_Condensed-Book"/>
                <a:sym typeface="PFGrandGothik-Regular_Condensed-Book"/>
              </a:defRPr>
            </a:pPr>
            <a:r>
              <a:rPr sz="3600" cap="all" dirty="0">
                <a:solidFill>
                  <a:schemeClr val="tx1"/>
                </a:solidFill>
                <a:latin typeface="Arial" panose="020B0604020202020204" pitchFamily="34" charset="0"/>
                <a:cs typeface="Arial" panose="020B0604020202020204" pitchFamily="34" charset="0"/>
                <a:sym typeface="PFGrandGothik-Regular_Condensed-Book"/>
              </a:rPr>
              <a:t>Key Dates</a:t>
            </a:r>
          </a:p>
          <a:p>
            <a:endParaRPr dirty="0">
              <a:latin typeface="Arial" panose="020B0604020202020204" pitchFamily="34" charset="0"/>
              <a:cs typeface="Arial" panose="020B0604020202020204" pitchFamily="34" charset="0"/>
            </a:endParaRPr>
          </a:p>
          <a:p>
            <a:pPr marL="238125" indent="-238125">
              <a:buSzPct val="125000"/>
              <a:buChar char="•"/>
            </a:pPr>
            <a:r>
              <a:rPr dirty="0">
                <a:latin typeface="Arial" panose="020B0604020202020204" pitchFamily="34" charset="0"/>
                <a:cs typeface="Arial" panose="020B0604020202020204" pitchFamily="34" charset="0"/>
              </a:rPr>
              <a:t>Founded as Grand Junction Junior College in 1925 39 students registered.</a:t>
            </a:r>
          </a:p>
          <a:p>
            <a:pPr marL="238125" indent="-238125">
              <a:buSzPct val="125000"/>
              <a:buChar char="•"/>
            </a:pPr>
            <a:endParaRPr lang="en-US" dirty="0">
              <a:latin typeface="Arial" panose="020B0604020202020204" pitchFamily="34" charset="0"/>
              <a:cs typeface="Arial" panose="020B0604020202020204" pitchFamily="34" charset="0"/>
            </a:endParaRPr>
          </a:p>
          <a:p>
            <a:pPr marL="238125" indent="-238125">
              <a:buSzPct val="125000"/>
              <a:buChar char="•"/>
            </a:pPr>
            <a:r>
              <a:rPr dirty="0">
                <a:latin typeface="Arial" panose="020B0604020202020204" pitchFamily="34" charset="0"/>
                <a:cs typeface="Arial" panose="020B0604020202020204" pitchFamily="34" charset="0"/>
              </a:rPr>
              <a:t>Name changed to Grand Junction State Junior College in 1932.</a:t>
            </a:r>
          </a:p>
          <a:p>
            <a:endParaRPr lang="en-US" dirty="0">
              <a:latin typeface="Arial" panose="020B0604020202020204" pitchFamily="34" charset="0"/>
              <a:cs typeface="Arial" panose="020B0604020202020204" pitchFamily="34" charset="0"/>
            </a:endParaRPr>
          </a:p>
          <a:p>
            <a:pPr marL="238125" indent="-238125">
              <a:buSzPct val="125000"/>
              <a:buChar char="•"/>
            </a:pPr>
            <a:r>
              <a:rPr dirty="0">
                <a:latin typeface="Arial" panose="020B0604020202020204" pitchFamily="34" charset="0"/>
                <a:cs typeface="Arial" panose="020B0604020202020204" pitchFamily="34" charset="0"/>
              </a:rPr>
              <a:t>Mesa College accredited by the Higher Learning Commission in 1957.</a:t>
            </a:r>
          </a:p>
          <a:p>
            <a:endParaRPr lang="en-US" dirty="0">
              <a:latin typeface="Arial" panose="020B0604020202020204" pitchFamily="34" charset="0"/>
              <a:cs typeface="Arial" panose="020B0604020202020204" pitchFamily="34" charset="0"/>
            </a:endParaRPr>
          </a:p>
          <a:p>
            <a:pPr marL="238125" indent="-238125">
              <a:buSzPct val="125000"/>
              <a:buChar char="•"/>
            </a:pPr>
            <a:r>
              <a:rPr dirty="0">
                <a:latin typeface="Arial" panose="020B0604020202020204" pitchFamily="34" charset="0"/>
                <a:cs typeface="Arial" panose="020B0604020202020204" pitchFamily="34" charset="0"/>
              </a:rPr>
              <a:t>Enrollment exceeded 1,000 in 1961.</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lorado Mesa University has an enrollment of more than 10,000 students with 15.4% of the university's student body coming from outside Colorado. The student population is 47% male, 53% female and 29% from traditionally underrepresented groups. The vast ">
            <a:extLst>
              <a:ext uri="{FF2B5EF4-FFF2-40B4-BE49-F238E27FC236}">
                <a16:creationId xmlns:a16="http://schemas.microsoft.com/office/drawing/2014/main" id="{CBC528DA-DF44-5F71-9120-B069FF5D812A}"/>
              </a:ext>
            </a:extLst>
          </p:cNvPr>
          <p:cNvSpPr txBox="1"/>
          <p:nvPr/>
        </p:nvSpPr>
        <p:spPr>
          <a:xfrm>
            <a:off x="1304928" y="7191938"/>
            <a:ext cx="9571619" cy="37959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r>
              <a:rPr dirty="0">
                <a:latin typeface="Arial" panose="020B0604020202020204" pitchFamily="34" charset="0"/>
                <a:cs typeface="Arial" panose="020B0604020202020204" pitchFamily="34" charset="0"/>
              </a:rPr>
              <a:t>Colorado Mesa University has an enrollment of more than 10,000 students with 15.4% of the university's student body coming from outside Colorado. The student population is 47% male, 53% female and 29% from traditionally underrepresented groups. The vast majority of students are traditional-aged students and enrolled in full-time study. Many students attend college while also working and caring for families, and Colorado Mesa is proud to offer evening, online and distance education classes that allow non-traditional and working students the opportunity to further their educational attainment and advance in their professions.</a:t>
            </a:r>
          </a:p>
        </p:txBody>
      </p:sp>
      <p:sp>
        <p:nvSpPr>
          <p:cNvPr id="6" name="Are you ready to begin?">
            <a:extLst>
              <a:ext uri="{FF2B5EF4-FFF2-40B4-BE49-F238E27FC236}">
                <a16:creationId xmlns:a16="http://schemas.microsoft.com/office/drawing/2014/main" id="{B9FDBA5A-28C5-A377-BB7A-1FBA333C2C1C}"/>
              </a:ext>
            </a:extLst>
          </p:cNvPr>
          <p:cNvSpPr txBox="1"/>
          <p:nvPr/>
        </p:nvSpPr>
        <p:spPr>
          <a:xfrm>
            <a:off x="1230562" y="1056481"/>
            <a:ext cx="8208239" cy="14484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nSpc>
                <a:spcPct val="80000"/>
              </a:lnSpc>
              <a:defRPr sz="4800" b="1" cap="all">
                <a:solidFill>
                  <a:srgbClr val="861237"/>
                </a:solidFill>
                <a:latin typeface="+mn-lt"/>
                <a:ea typeface="+mn-ea"/>
                <a:cs typeface="+mn-cs"/>
                <a:sym typeface="PFGrandGothik-Regular_Extended-Black"/>
              </a:defRPr>
            </a:lvl1pPr>
          </a:lstStyle>
          <a:p>
            <a:pPr>
              <a:defRPr sz="4800" b="1" cap="all">
                <a:solidFill>
                  <a:srgbClr val="861237"/>
                </a:solidFill>
                <a:latin typeface="+mn-lt"/>
                <a:ea typeface="+mn-ea"/>
                <a:cs typeface="+mn-cs"/>
                <a:sym typeface="PFGrandGothik-Regular_Extended-Black"/>
              </a:defRPr>
            </a:pPr>
            <a:r>
              <a:rPr sz="5400" dirty="0">
                <a:solidFill>
                  <a:srgbClr val="860037"/>
                </a:solidFill>
                <a:latin typeface="Arial Black" panose="020B0604020202020204" pitchFamily="34" charset="0"/>
                <a:cs typeface="Arial Black" panose="020B0604020202020204" pitchFamily="34" charset="0"/>
                <a:sym typeface="PFGrandGothik-Regular"/>
              </a:rPr>
              <a:t>Are you ready to begin?</a:t>
            </a:r>
          </a:p>
        </p:txBody>
      </p:sp>
      <p:sp>
        <p:nvSpPr>
          <p:cNvPr id="7" name="Founded in 1925, Colorado Mesa University is a comprehensive, regional and public higher education institution offering liberal arts, professional and technical programs at the master's, bachelor's, associate and certificate levels.">
            <a:extLst>
              <a:ext uri="{FF2B5EF4-FFF2-40B4-BE49-F238E27FC236}">
                <a16:creationId xmlns:a16="http://schemas.microsoft.com/office/drawing/2014/main" id="{B243E87B-C6FD-9137-65DA-731C3A999493}"/>
              </a:ext>
            </a:extLst>
          </p:cNvPr>
          <p:cNvSpPr txBox="1"/>
          <p:nvPr/>
        </p:nvSpPr>
        <p:spPr>
          <a:xfrm>
            <a:off x="1279528" y="3057251"/>
            <a:ext cx="9837651" cy="40913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lvl1pPr>
              <a:lnSpc>
                <a:spcPct val="90000"/>
              </a:lnSpc>
              <a:defRPr sz="3600" cap="all">
                <a:latin typeface="PFGrandGothik-Regular_Condensed-Book"/>
                <a:ea typeface="PFGrandGothik-Regular_Condensed-Book"/>
                <a:cs typeface="PFGrandGothik-Regular_Condensed-Book"/>
                <a:sym typeface="PFGrandGothik-Regular_Condensed-Book"/>
              </a:defRPr>
            </a:lvl1pPr>
          </a:lstStyle>
          <a:p>
            <a:r>
              <a:rPr dirty="0">
                <a:solidFill>
                  <a:schemeClr val="tx1"/>
                </a:solidFill>
                <a:latin typeface="Arial" panose="020B0604020202020204" pitchFamily="34" charset="0"/>
                <a:cs typeface="Arial" panose="020B0604020202020204" pitchFamily="34" charset="0"/>
              </a:rPr>
              <a:t>Founded in 1925, Colorado Mesa University is a comprehensive, regional and public higher education institution offering liberal arts, professional and technical programs at the master's, bachelor's, associate and certificate levels.</a:t>
            </a:r>
          </a:p>
        </p:txBody>
      </p:sp>
    </p:spTree>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PFGrandGothik-Regular_Extended-Black"/>
        <a:ea typeface="PFGrandGothik-Regular_Extended-Black"/>
        <a:cs typeface="PFGrandGothik-Regular_Extended-Black"/>
      </a:majorFont>
      <a:minorFont>
        <a:latin typeface="PFGrandGothik-Regular_Extended-Black"/>
        <a:ea typeface="PFGrandGothik-Regular_Extended-Black"/>
        <a:cs typeface="PFGrandGothik-Regular_Extended-Black"/>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PFGrandGothik-Regular"/>
            <a:ea typeface="PFGrandGothik-Regular"/>
            <a:cs typeface="PFGrandGothik-Regular"/>
            <a:sym typeface="PFGrandGothik-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PFGrandGothik-Regular_Extended-Black"/>
        <a:ea typeface="PFGrandGothik-Regular_Extended-Black"/>
        <a:cs typeface="PFGrandGothik-Regular_Extended-Black"/>
      </a:majorFont>
      <a:minorFont>
        <a:latin typeface="PFGrandGothik-Regular_Extended-Black"/>
        <a:ea typeface="PFGrandGothik-Regular_Extended-Black"/>
        <a:cs typeface="PFGrandGothik-Regular_Extended-Black"/>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PFGrandGothik-Regular"/>
            <a:ea typeface="PFGrandGothik-Regular"/>
            <a:cs typeface="PFGrandGothik-Regular"/>
            <a:sym typeface="PFGrandGothik-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164</TotalTime>
  <Words>1400</Words>
  <Application>Microsoft Macintosh PowerPoint</Application>
  <PresentationFormat>Custom</PresentationFormat>
  <Paragraphs>108</Paragraphs>
  <Slides>13</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Arial</vt:lpstr>
      <vt:lpstr>Arial Black</vt:lpstr>
      <vt:lpstr>Helvetica Neue</vt:lpstr>
      <vt:lpstr>Helvetica Neue Light</vt:lpstr>
      <vt:lpstr>PF Grand Gothik Extended Black</vt:lpstr>
      <vt:lpstr>PFGrandGothik-Regular</vt:lpstr>
      <vt:lpstr>PFGrandGothik-Regular_Condensed-Book</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Smith, Lisa</cp:lastModifiedBy>
  <cp:revision>16</cp:revision>
  <dcterms:modified xsi:type="dcterms:W3CDTF">2025-01-08T19:06:08Z</dcterms:modified>
</cp:coreProperties>
</file>