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432000" cy="16459200"/>
  <p:notesSz cx="6858000" cy="9144000"/>
  <p:defaultTextStyle>
    <a:defPPr>
      <a:defRPr lang="en-US"/>
    </a:defPPr>
    <a:lvl1pPr marL="0" algn="l" defTabSz="2508016" rtl="0" eaLnBrk="1" latinLnBrk="0" hangingPunct="1">
      <a:defRPr sz="4900" kern="1200">
        <a:solidFill>
          <a:schemeClr val="tx1"/>
        </a:solidFill>
        <a:latin typeface="+mn-lt"/>
        <a:ea typeface="+mn-ea"/>
        <a:cs typeface="+mn-cs"/>
      </a:defRPr>
    </a:lvl1pPr>
    <a:lvl2pPr marL="1254008" algn="l" defTabSz="2508016" rtl="0" eaLnBrk="1" latinLnBrk="0" hangingPunct="1">
      <a:defRPr sz="4900" kern="1200">
        <a:solidFill>
          <a:schemeClr val="tx1"/>
        </a:solidFill>
        <a:latin typeface="+mn-lt"/>
        <a:ea typeface="+mn-ea"/>
        <a:cs typeface="+mn-cs"/>
      </a:defRPr>
    </a:lvl2pPr>
    <a:lvl3pPr marL="2508016" algn="l" defTabSz="2508016" rtl="0" eaLnBrk="1" latinLnBrk="0" hangingPunct="1">
      <a:defRPr sz="4900" kern="1200">
        <a:solidFill>
          <a:schemeClr val="tx1"/>
        </a:solidFill>
        <a:latin typeface="+mn-lt"/>
        <a:ea typeface="+mn-ea"/>
        <a:cs typeface="+mn-cs"/>
      </a:defRPr>
    </a:lvl3pPr>
    <a:lvl4pPr marL="3762024" algn="l" defTabSz="2508016" rtl="0" eaLnBrk="1" latinLnBrk="0" hangingPunct="1">
      <a:defRPr sz="4900" kern="1200">
        <a:solidFill>
          <a:schemeClr val="tx1"/>
        </a:solidFill>
        <a:latin typeface="+mn-lt"/>
        <a:ea typeface="+mn-ea"/>
        <a:cs typeface="+mn-cs"/>
      </a:defRPr>
    </a:lvl4pPr>
    <a:lvl5pPr marL="5016033" algn="l" defTabSz="2508016" rtl="0" eaLnBrk="1" latinLnBrk="0" hangingPunct="1">
      <a:defRPr sz="4900" kern="1200">
        <a:solidFill>
          <a:schemeClr val="tx1"/>
        </a:solidFill>
        <a:latin typeface="+mn-lt"/>
        <a:ea typeface="+mn-ea"/>
        <a:cs typeface="+mn-cs"/>
      </a:defRPr>
    </a:lvl5pPr>
    <a:lvl6pPr marL="6270041" algn="l" defTabSz="2508016" rtl="0" eaLnBrk="1" latinLnBrk="0" hangingPunct="1">
      <a:defRPr sz="4900" kern="1200">
        <a:solidFill>
          <a:schemeClr val="tx1"/>
        </a:solidFill>
        <a:latin typeface="+mn-lt"/>
        <a:ea typeface="+mn-ea"/>
        <a:cs typeface="+mn-cs"/>
      </a:defRPr>
    </a:lvl6pPr>
    <a:lvl7pPr marL="7524049" algn="l" defTabSz="2508016" rtl="0" eaLnBrk="1" latinLnBrk="0" hangingPunct="1">
      <a:defRPr sz="4900" kern="1200">
        <a:solidFill>
          <a:schemeClr val="tx1"/>
        </a:solidFill>
        <a:latin typeface="+mn-lt"/>
        <a:ea typeface="+mn-ea"/>
        <a:cs typeface="+mn-cs"/>
      </a:defRPr>
    </a:lvl7pPr>
    <a:lvl8pPr marL="8778057" algn="l" defTabSz="2508016" rtl="0" eaLnBrk="1" latinLnBrk="0" hangingPunct="1">
      <a:defRPr sz="4900" kern="1200">
        <a:solidFill>
          <a:schemeClr val="tx1"/>
        </a:solidFill>
        <a:latin typeface="+mn-lt"/>
        <a:ea typeface="+mn-ea"/>
        <a:cs typeface="+mn-cs"/>
      </a:defRPr>
    </a:lvl8pPr>
    <a:lvl9pPr marL="10032065" algn="l" defTabSz="2508016"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99E94-CCAD-5E42-A700-92429AD58074}" v="2" dt="2023-12-07T05:08:42.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43" d="100"/>
          <a:sy n="43" d="100"/>
        </p:scale>
        <p:origin x="1240" y="272"/>
      </p:cViewPr>
      <p:guideLst>
        <p:guide orient="horz" pos="5184"/>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oloradomesa365-my.sharepoint.com/personal/smshaver_mavs_coloradomesa_edu/Documents/DATA%20FOR%20RESEARCH%20use%20this%20o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coloradomesa365-my.sharepoint.com/personal/smshaver_mavs_coloradomesa_edu/Documents/DATA%20FOR%20RESEARCH%20use%20this%20on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coloradomesa365-my.sharepoint.com/personal/smshaver_mavs_coloradomesa_edu/Documents/DATA%20FOR%20RESEARCH%20use%20this%20o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oloradomesa365-my.sharepoint.com/personal/smshaver_mavs_coloradomesa_edu/Documents/Copy%20of%20Golf%20Data%20Zach%20and%20Sam.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solidFill>
                <a:latin typeface="+mn-lt"/>
                <a:ea typeface="+mn-ea"/>
                <a:cs typeface="+mn-cs"/>
              </a:defRPr>
            </a:pPr>
            <a:r>
              <a:rPr lang="en-US">
                <a:solidFill>
                  <a:schemeClr val="tx1"/>
                </a:solidFill>
                <a:latin typeface="Times New Roman" panose="02020603050405020304" pitchFamily="18" charset="0"/>
                <a:cs typeface="Times New Roman" panose="02020603050405020304" pitchFamily="18" charset="0"/>
              </a:rPr>
              <a:t>Vigor</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solidFill>
              <a:latin typeface="+mn-lt"/>
              <a:ea typeface="+mn-ea"/>
              <a:cs typeface="+mn-cs"/>
            </a:defRPr>
          </a:pPr>
          <a:endParaRPr lang="en-US"/>
        </a:p>
      </c:txPr>
    </c:title>
    <c:autoTitleDeleted val="0"/>
    <c:plotArea>
      <c:layout>
        <c:manualLayout>
          <c:layoutTarget val="inner"/>
          <c:xMode val="edge"/>
          <c:yMode val="edge"/>
          <c:x val="8.4013937168031114E-2"/>
          <c:y val="0.10438811597430461"/>
          <c:w val="0.91598600174978129"/>
          <c:h val="0.73115740740740742"/>
        </c:manualLayout>
      </c:layout>
      <c:barChart>
        <c:barDir val="col"/>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chemeClr val="accent1"/>
              </a:solidFill>
              <a:ln w="12700" cap="flat" cmpd="sng" algn="ctr">
                <a:solidFill>
                  <a:schemeClr val="accent1">
                    <a:shade val="15000"/>
                  </a:schemeClr>
                </a:solidFill>
                <a:prstDash val="solid"/>
                <a:miter lim="800000"/>
              </a:ln>
              <a:effectLst/>
            </c:spPr>
            <c:extLst>
              <c:ext xmlns:c16="http://schemas.microsoft.com/office/drawing/2014/chart" uri="{C3380CC4-5D6E-409C-BE32-E72D297353CC}">
                <c16:uniqueId val="{00000001-745E-0849-A94A-2293CBA314A6}"/>
              </c:ext>
            </c:extLst>
          </c:dPt>
          <c:dPt>
            <c:idx val="1"/>
            <c:invertIfNegative val="0"/>
            <c:bubble3D val="0"/>
            <c:spPr>
              <a:solidFill>
                <a:schemeClr val="accent2"/>
              </a:solidFill>
              <a:ln w="12700" cap="flat" cmpd="sng" algn="ctr">
                <a:solidFill>
                  <a:schemeClr val="accent2">
                    <a:shade val="15000"/>
                  </a:schemeClr>
                </a:solidFill>
                <a:prstDash val="solid"/>
                <a:miter lim="800000"/>
              </a:ln>
              <a:effectLst/>
            </c:spPr>
            <c:extLst>
              <c:ext xmlns:c16="http://schemas.microsoft.com/office/drawing/2014/chart" uri="{C3380CC4-5D6E-409C-BE32-E72D297353CC}">
                <c16:uniqueId val="{00000003-745E-0849-A94A-2293CBA314A6}"/>
              </c:ext>
            </c:extLst>
          </c:dPt>
          <c:errBars>
            <c:errBarType val="both"/>
            <c:errValType val="cust"/>
            <c:noEndCap val="0"/>
            <c:plus>
              <c:numRef>
                <c:f>'[DATA FOR RESEARCH use this one.xlsx]test sheet'!$B$131:$C$131</c:f>
                <c:numCache>
                  <c:formatCode>General</c:formatCode>
                  <c:ptCount val="2"/>
                  <c:pt idx="0">
                    <c:v>3.8890872965260113</c:v>
                  </c:pt>
                  <c:pt idx="1">
                    <c:v>1.9955307206712847</c:v>
                  </c:pt>
                </c:numCache>
              </c:numRef>
            </c:plus>
            <c:minus>
              <c:numRef>
                <c:f>'[DATA FOR RESEARCH use this one.xlsx]test sheet'!$B$131:$C$131</c:f>
                <c:numCache>
                  <c:formatCode>General</c:formatCode>
                  <c:ptCount val="2"/>
                  <c:pt idx="0">
                    <c:v>3.8890872965260113</c:v>
                  </c:pt>
                  <c:pt idx="1">
                    <c:v>1.9955307206712847</c:v>
                  </c:pt>
                </c:numCache>
              </c:numRef>
            </c:minus>
            <c:spPr>
              <a:noFill/>
              <a:ln w="6350" cap="flat" cmpd="sng" algn="ctr">
                <a:solidFill>
                  <a:schemeClr val="dk1"/>
                </a:solidFill>
                <a:prstDash val="solid"/>
                <a:miter lim="800000"/>
              </a:ln>
              <a:effectLst/>
            </c:spPr>
          </c:errBars>
          <c:cat>
            <c:strRef>
              <c:f>'[DATA FOR RESEARCH use this one.xlsx]test sheet'!$B$129:$C$129</c:f>
              <c:strCache>
                <c:ptCount val="2"/>
                <c:pt idx="0">
                  <c:v>Post Control</c:v>
                </c:pt>
                <c:pt idx="1">
                  <c:v>Post Experimental</c:v>
                </c:pt>
              </c:strCache>
            </c:strRef>
          </c:cat>
          <c:val>
            <c:numRef>
              <c:f>'[DATA FOR RESEARCH use this one.xlsx]test sheet'!$B$130:$C$130</c:f>
              <c:numCache>
                <c:formatCode>General</c:formatCode>
                <c:ptCount val="2"/>
                <c:pt idx="0">
                  <c:v>7.375</c:v>
                </c:pt>
                <c:pt idx="1">
                  <c:v>4.375</c:v>
                </c:pt>
              </c:numCache>
            </c:numRef>
          </c:val>
          <c:extLst>
            <c:ext xmlns:c16="http://schemas.microsoft.com/office/drawing/2014/chart" uri="{C3380CC4-5D6E-409C-BE32-E72D297353CC}">
              <c16:uniqueId val="{00000004-745E-0849-A94A-2293CBA314A6}"/>
            </c:ext>
          </c:extLst>
        </c:ser>
        <c:dLbls>
          <c:showLegendKey val="0"/>
          <c:showVal val="0"/>
          <c:showCatName val="0"/>
          <c:showSerName val="0"/>
          <c:showPercent val="0"/>
          <c:showBubbleSize val="0"/>
        </c:dLbls>
        <c:gapWidth val="164"/>
        <c:overlap val="-35"/>
        <c:axId val="1805157071"/>
        <c:axId val="61255888"/>
      </c:barChart>
      <c:catAx>
        <c:axId val="1805157071"/>
        <c:scaling>
          <c:orientation val="minMax"/>
        </c:scaling>
        <c:delete val="0"/>
        <c:axPos val="b"/>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1255888"/>
        <c:crosses val="autoZero"/>
        <c:auto val="1"/>
        <c:lblAlgn val="ctr"/>
        <c:lblOffset val="100"/>
        <c:noMultiLvlLbl val="0"/>
      </c:catAx>
      <c:valAx>
        <c:axId val="6125588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sz="1000">
                    <a:solidFill>
                      <a:schemeClr val="tx1"/>
                    </a:solidFill>
                    <a:latin typeface="Times New Roman" panose="02020603050405020304" pitchFamily="18" charset="0"/>
                    <a:cs typeface="Times New Roman" panose="02020603050405020304" pitchFamily="18" charset="0"/>
                  </a:rPr>
                  <a:t>Average</a:t>
                </a:r>
                <a:r>
                  <a:rPr lang="en-US" sz="1000" baseline="0">
                    <a:solidFill>
                      <a:schemeClr val="tx1"/>
                    </a:solidFill>
                    <a:latin typeface="Times New Roman" panose="02020603050405020304" pitchFamily="18" charset="0"/>
                    <a:cs typeface="Times New Roman" panose="02020603050405020304" pitchFamily="18" charset="0"/>
                  </a:rPr>
                  <a:t> Sum of Scores</a:t>
                </a:r>
                <a:endParaRPr lang="en-US" sz="10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51570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solidFill>
                <a:latin typeface="+mn-lt"/>
                <a:ea typeface="+mn-ea"/>
                <a:cs typeface="+mn-cs"/>
              </a:defRPr>
            </a:pPr>
            <a:r>
              <a:rPr lang="en-US">
                <a:solidFill>
                  <a:schemeClr val="tx1"/>
                </a:solidFill>
                <a:latin typeface="Times New Roman" panose="02020603050405020304" pitchFamily="18" charset="0"/>
                <a:cs typeface="Times New Roman" panose="02020603050405020304" pitchFamily="18" charset="0"/>
              </a:rPr>
              <a:t>Fatigue</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dPt>
            <c:idx val="1"/>
            <c:invertIfNegative val="0"/>
            <c:bubble3D val="0"/>
            <c:spPr>
              <a:solidFill>
                <a:schemeClr val="accent2"/>
              </a:solidFill>
              <a:ln w="12700" cap="flat" cmpd="sng" algn="ctr">
                <a:solidFill>
                  <a:schemeClr val="accent2">
                    <a:shade val="15000"/>
                  </a:schemeClr>
                </a:solidFill>
                <a:prstDash val="solid"/>
                <a:miter lim="800000"/>
              </a:ln>
              <a:effectLst/>
            </c:spPr>
            <c:extLst>
              <c:ext xmlns:c16="http://schemas.microsoft.com/office/drawing/2014/chart" uri="{C3380CC4-5D6E-409C-BE32-E72D297353CC}">
                <c16:uniqueId val="{00000001-E38A-C440-82CC-93BA1271525E}"/>
              </c:ext>
            </c:extLst>
          </c:dPt>
          <c:errBars>
            <c:errBarType val="both"/>
            <c:errValType val="cust"/>
            <c:noEndCap val="0"/>
            <c:plus>
              <c:numRef>
                <c:f>'[DATA FOR RESEARCH use this one.xlsx]test sheet'!$H$131:$I$131</c:f>
                <c:numCache>
                  <c:formatCode>General</c:formatCode>
                  <c:ptCount val="2"/>
                  <c:pt idx="0">
                    <c:v>1.5811388300841898</c:v>
                  </c:pt>
                  <c:pt idx="1">
                    <c:v>4.1209395599963434</c:v>
                  </c:pt>
                </c:numCache>
              </c:numRef>
            </c:plus>
            <c:minus>
              <c:numRef>
                <c:f>'[DATA FOR RESEARCH use this one.xlsx]test sheet'!$H$131:$I$131</c:f>
                <c:numCache>
                  <c:formatCode>General</c:formatCode>
                  <c:ptCount val="2"/>
                  <c:pt idx="0">
                    <c:v>1.5811388300841898</c:v>
                  </c:pt>
                  <c:pt idx="1">
                    <c:v>4.1209395599963434</c:v>
                  </c:pt>
                </c:numCache>
              </c:numRef>
            </c:minus>
            <c:spPr>
              <a:noFill/>
              <a:ln w="6350" cap="flat" cmpd="sng" algn="ctr">
                <a:solidFill>
                  <a:schemeClr val="dk1"/>
                </a:solidFill>
                <a:prstDash val="solid"/>
                <a:miter lim="800000"/>
              </a:ln>
              <a:effectLst/>
            </c:spPr>
          </c:errBars>
          <c:cat>
            <c:strRef>
              <c:f>'[DATA FOR RESEARCH use this one.xlsx]test sheet'!$H$129:$I$129</c:f>
              <c:strCache>
                <c:ptCount val="2"/>
                <c:pt idx="0">
                  <c:v>Post Control</c:v>
                </c:pt>
                <c:pt idx="1">
                  <c:v>Post Experimental</c:v>
                </c:pt>
              </c:strCache>
            </c:strRef>
          </c:cat>
          <c:val>
            <c:numRef>
              <c:f>'[DATA FOR RESEARCH use this one.xlsx]test sheet'!$H$130:$I$130</c:f>
              <c:numCache>
                <c:formatCode>General</c:formatCode>
                <c:ptCount val="2"/>
                <c:pt idx="0">
                  <c:v>1.75</c:v>
                </c:pt>
                <c:pt idx="1">
                  <c:v>5.875</c:v>
                </c:pt>
              </c:numCache>
            </c:numRef>
          </c:val>
          <c:extLst>
            <c:ext xmlns:c16="http://schemas.microsoft.com/office/drawing/2014/chart" uri="{C3380CC4-5D6E-409C-BE32-E72D297353CC}">
              <c16:uniqueId val="{00000002-E38A-C440-82CC-93BA1271525E}"/>
            </c:ext>
          </c:extLst>
        </c:ser>
        <c:dLbls>
          <c:showLegendKey val="0"/>
          <c:showVal val="0"/>
          <c:showCatName val="0"/>
          <c:showSerName val="0"/>
          <c:showPercent val="0"/>
          <c:showBubbleSize val="0"/>
        </c:dLbls>
        <c:gapWidth val="164"/>
        <c:overlap val="-35"/>
        <c:axId val="1805440671"/>
        <c:axId val="1828322847"/>
      </c:barChart>
      <c:catAx>
        <c:axId val="1805440671"/>
        <c:scaling>
          <c:orientation val="minMax"/>
        </c:scaling>
        <c:delete val="0"/>
        <c:axPos val="b"/>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28322847"/>
        <c:crosses val="autoZero"/>
        <c:auto val="1"/>
        <c:lblAlgn val="ctr"/>
        <c:lblOffset val="100"/>
        <c:noMultiLvlLbl val="0"/>
      </c:catAx>
      <c:valAx>
        <c:axId val="1828322847"/>
        <c:scaling>
          <c:orientation val="minMax"/>
          <c:max val="1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sz="1000">
                    <a:solidFill>
                      <a:schemeClr val="tx1"/>
                    </a:solidFill>
                    <a:latin typeface="Times New Roman" panose="02020603050405020304" pitchFamily="18" charset="0"/>
                    <a:cs typeface="Times New Roman" panose="02020603050405020304" pitchFamily="18" charset="0"/>
                  </a:rPr>
                  <a:t>Average Sum</a:t>
                </a:r>
                <a:r>
                  <a:rPr lang="en-US" sz="1000" baseline="0">
                    <a:solidFill>
                      <a:schemeClr val="tx1"/>
                    </a:solidFill>
                    <a:latin typeface="Times New Roman" panose="02020603050405020304" pitchFamily="18" charset="0"/>
                    <a:cs typeface="Times New Roman" panose="02020603050405020304" pitchFamily="18" charset="0"/>
                  </a:rPr>
                  <a:t> of Scores</a:t>
                </a:r>
                <a:endParaRPr lang="en-US" sz="10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54406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latin typeface="Times New Roman" panose="02020603050405020304" pitchFamily="18" charset="0"/>
                <a:cs typeface="Times New Roman" panose="02020603050405020304" pitchFamily="18" charset="0"/>
              </a:rPr>
              <a:t>Average Distance Offline</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chemeClr val="accent1"/>
              </a:solidFill>
              <a:ln w="12700" cap="flat" cmpd="sng" algn="ctr">
                <a:solidFill>
                  <a:schemeClr val="accent1">
                    <a:shade val="15000"/>
                  </a:schemeClr>
                </a:solidFill>
                <a:prstDash val="solid"/>
                <a:miter lim="800000"/>
              </a:ln>
              <a:effectLst/>
            </c:spPr>
            <c:extLst>
              <c:ext xmlns:c16="http://schemas.microsoft.com/office/drawing/2014/chart" uri="{C3380CC4-5D6E-409C-BE32-E72D297353CC}">
                <c16:uniqueId val="{00000001-5829-FB4D-9543-8027B69CA972}"/>
              </c:ext>
            </c:extLst>
          </c:dPt>
          <c:dPt>
            <c:idx val="1"/>
            <c:invertIfNegative val="0"/>
            <c:bubble3D val="0"/>
            <c:spPr>
              <a:solidFill>
                <a:schemeClr val="accent2"/>
              </a:solidFill>
              <a:ln w="12700" cap="flat" cmpd="sng" algn="ctr">
                <a:solidFill>
                  <a:schemeClr val="accent2">
                    <a:shade val="15000"/>
                  </a:schemeClr>
                </a:solidFill>
                <a:prstDash val="solid"/>
                <a:miter lim="800000"/>
              </a:ln>
              <a:effectLst/>
            </c:spPr>
            <c:extLst>
              <c:ext xmlns:c16="http://schemas.microsoft.com/office/drawing/2014/chart" uri="{C3380CC4-5D6E-409C-BE32-E72D297353CC}">
                <c16:uniqueId val="{00000003-5829-FB4D-9543-8027B69CA972}"/>
              </c:ext>
            </c:extLst>
          </c:dPt>
          <c:errBars>
            <c:errBarType val="both"/>
            <c:errValType val="cust"/>
            <c:noEndCap val="0"/>
            <c:plus>
              <c:numRef>
                <c:f>'[DATA FOR RESEARCH use this one.xlsx]test sheet'!$A$93:$B$93</c:f>
                <c:numCache>
                  <c:formatCode>General</c:formatCode>
                  <c:ptCount val="2"/>
                  <c:pt idx="0">
                    <c:v>12.608154685876475</c:v>
                  </c:pt>
                  <c:pt idx="1">
                    <c:v>9.4248486971795291</c:v>
                  </c:pt>
                </c:numCache>
              </c:numRef>
            </c:plus>
            <c:minus>
              <c:numRef>
                <c:f>'[DATA FOR RESEARCH use this one.xlsx]test sheet'!$A$93:$B$93</c:f>
                <c:numCache>
                  <c:formatCode>General</c:formatCode>
                  <c:ptCount val="2"/>
                  <c:pt idx="0">
                    <c:v>12.608154685876475</c:v>
                  </c:pt>
                  <c:pt idx="1">
                    <c:v>9.4248486971795291</c:v>
                  </c:pt>
                </c:numCache>
              </c:numRef>
            </c:minus>
            <c:spPr>
              <a:noFill/>
              <a:ln w="6350" cap="flat" cmpd="sng" algn="ctr">
                <a:solidFill>
                  <a:schemeClr val="dk1"/>
                </a:solidFill>
                <a:prstDash val="solid"/>
                <a:miter lim="800000"/>
              </a:ln>
              <a:effectLst/>
            </c:spPr>
          </c:errBars>
          <c:cat>
            <c:strRef>
              <c:f>'[DATA FOR RESEARCH use this one.xlsx]test sheet'!$A$91:$B$91</c:f>
              <c:strCache>
                <c:ptCount val="2"/>
                <c:pt idx="0">
                  <c:v>Control</c:v>
                </c:pt>
                <c:pt idx="1">
                  <c:v>Experiemental</c:v>
                </c:pt>
              </c:strCache>
            </c:strRef>
          </c:cat>
          <c:val>
            <c:numRef>
              <c:f>'[DATA FOR RESEARCH use this one.xlsx]test sheet'!$A$92:$B$92</c:f>
              <c:numCache>
                <c:formatCode>General</c:formatCode>
                <c:ptCount val="2"/>
                <c:pt idx="0">
                  <c:v>19.497968750000002</c:v>
                </c:pt>
                <c:pt idx="1">
                  <c:v>19.541</c:v>
                </c:pt>
              </c:numCache>
            </c:numRef>
          </c:val>
          <c:extLst>
            <c:ext xmlns:c16="http://schemas.microsoft.com/office/drawing/2014/chart" uri="{C3380CC4-5D6E-409C-BE32-E72D297353CC}">
              <c16:uniqueId val="{00000004-5829-FB4D-9543-8027B69CA972}"/>
            </c:ext>
          </c:extLst>
        </c:ser>
        <c:dLbls>
          <c:showLegendKey val="0"/>
          <c:showVal val="0"/>
          <c:showCatName val="0"/>
          <c:showSerName val="0"/>
          <c:showPercent val="0"/>
          <c:showBubbleSize val="0"/>
        </c:dLbls>
        <c:gapWidth val="164"/>
        <c:overlap val="-35"/>
        <c:axId val="1145130576"/>
        <c:axId val="1145781984"/>
      </c:barChart>
      <c:catAx>
        <c:axId val="1145130576"/>
        <c:scaling>
          <c:orientation val="minMax"/>
        </c:scaling>
        <c:delete val="0"/>
        <c:axPos val="b"/>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45781984"/>
        <c:crosses val="autoZero"/>
        <c:auto val="1"/>
        <c:lblAlgn val="ctr"/>
        <c:lblOffset val="100"/>
        <c:noMultiLvlLbl val="0"/>
      </c:catAx>
      <c:valAx>
        <c:axId val="1145781984"/>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sz="1000">
                    <a:solidFill>
                      <a:schemeClr val="tx1"/>
                    </a:solidFill>
                    <a:latin typeface="Times New Roman" panose="02020603050405020304" pitchFamily="18" charset="0"/>
                    <a:cs typeface="Times New Roman" panose="02020603050405020304" pitchFamily="18" charset="0"/>
                  </a:rPr>
                  <a:t>Centimeters (cm)</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4513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latin typeface="Times New Roman" panose="02020603050405020304" pitchFamily="18" charset="0"/>
                <a:cs typeface="Times New Roman" panose="02020603050405020304" pitchFamily="18" charset="0"/>
              </a:rPr>
              <a:t>Average Time to Putt (TTP)</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698992891283905"/>
          <c:y val="0.16459517961777487"/>
          <c:w val="0.89301007108716091"/>
          <c:h val="0.74549515264565347"/>
        </c:manualLayout>
      </c:layout>
      <c:barChart>
        <c:barDir val="col"/>
        <c:grouping val="clustered"/>
        <c:varyColors val="0"/>
        <c:ser>
          <c:idx val="0"/>
          <c:order val="0"/>
          <c:spPr>
            <a:solidFill>
              <a:schemeClr val="accent1"/>
            </a:solidFill>
            <a:ln>
              <a:solidFill>
                <a:schemeClr val="tx1"/>
              </a:solidFill>
            </a:ln>
            <a:effectLst/>
          </c:spPr>
          <c:invertIfNegative val="0"/>
          <c:dPt>
            <c:idx val="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1-842B-044E-B71D-CF9663DE792C}"/>
              </c:ext>
            </c:extLst>
          </c:dPt>
          <c:errBars>
            <c:errBarType val="both"/>
            <c:errValType val="cust"/>
            <c:noEndCap val="0"/>
            <c:plus>
              <c:numRef>
                <c:f>'[Copy of Golf Data Zach and Sam.xlsx]SPSS'!$J$86</c:f>
                <c:numCache>
                  <c:formatCode>General</c:formatCode>
                  <c:ptCount val="1"/>
                  <c:pt idx="0">
                    <c:v>3.5032426758501471</c:v>
                  </c:pt>
                </c:numCache>
              </c:numRef>
            </c:plus>
            <c:minus>
              <c:numRef>
                <c:f>'[Copy of Golf Data Zach and Sam.xlsx]SPSS'!$J$86</c:f>
                <c:numCache>
                  <c:formatCode>General</c:formatCode>
                  <c:ptCount val="1"/>
                  <c:pt idx="0">
                    <c:v>3.5032426758501471</c:v>
                  </c:pt>
                </c:numCache>
              </c:numRef>
            </c:minus>
            <c:spPr>
              <a:noFill/>
              <a:ln w="9525" cap="flat" cmpd="sng" algn="ctr">
                <a:solidFill>
                  <a:schemeClr val="tx1">
                    <a:lumMod val="65000"/>
                    <a:lumOff val="35000"/>
                  </a:schemeClr>
                </a:solidFill>
                <a:round/>
              </a:ln>
              <a:effectLst/>
            </c:spPr>
          </c:errBars>
          <c:cat>
            <c:strLit>
              <c:ptCount val="2"/>
              <c:pt idx="0">
                <c:v>Control</c:v>
              </c:pt>
              <c:pt idx="1">
                <c:v> Experimental</c:v>
              </c:pt>
            </c:strLit>
          </c:cat>
          <c:val>
            <c:numRef>
              <c:f>'[Copy of Golf Data Zach and Sam.xlsx]SPSS'!$J$85:$K$85</c:f>
              <c:numCache>
                <c:formatCode>0.00</c:formatCode>
                <c:ptCount val="2"/>
                <c:pt idx="0">
                  <c:v>8.5676212121212139</c:v>
                </c:pt>
                <c:pt idx="1">
                  <c:v>8.376423611111111</c:v>
                </c:pt>
              </c:numCache>
            </c:numRef>
          </c:val>
          <c:extLst>
            <c:ext xmlns:c16="http://schemas.microsoft.com/office/drawing/2014/chart" uri="{C3380CC4-5D6E-409C-BE32-E72D297353CC}">
              <c16:uniqueId val="{00000002-842B-044E-B71D-CF9663DE792C}"/>
            </c:ext>
          </c:extLst>
        </c:ser>
        <c:dLbls>
          <c:showLegendKey val="0"/>
          <c:showVal val="0"/>
          <c:showCatName val="0"/>
          <c:showSerName val="0"/>
          <c:showPercent val="0"/>
          <c:showBubbleSize val="0"/>
        </c:dLbls>
        <c:gapWidth val="219"/>
        <c:overlap val="-27"/>
        <c:axId val="642731952"/>
        <c:axId val="626263744"/>
      </c:barChart>
      <c:catAx>
        <c:axId val="64273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26263744"/>
        <c:crosses val="autoZero"/>
        <c:auto val="1"/>
        <c:lblAlgn val="ctr"/>
        <c:lblOffset val="100"/>
        <c:noMultiLvlLbl val="0"/>
      </c:catAx>
      <c:valAx>
        <c:axId val="626263744"/>
        <c:scaling>
          <c:orientation val="minMax"/>
          <c:max val="14"/>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latin typeface="Times New Roman" panose="02020603050405020304" pitchFamily="18" charset="0"/>
                    <a:cs typeface="Times New Roman" panose="02020603050405020304" pitchFamily="18" charset="0"/>
                  </a:rPr>
                  <a:t>Seconds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2731952"/>
        <c:crosses val="autoZero"/>
        <c:crossBetween val="between"/>
        <c:majorUnit val="2"/>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0.66944</cdr:x>
      <cdr:y>0.31944</cdr:y>
    </cdr:from>
    <cdr:to>
      <cdr:x>0.86944</cdr:x>
      <cdr:y>0.65278</cdr:y>
    </cdr:to>
    <cdr:sp macro="" textlink="">
      <cdr:nvSpPr>
        <cdr:cNvPr id="2" name="TextBox 1">
          <a:extLst xmlns:a="http://schemas.openxmlformats.org/drawingml/2006/main">
            <a:ext uri="{FF2B5EF4-FFF2-40B4-BE49-F238E27FC236}">
              <a16:creationId xmlns:a16="http://schemas.microsoft.com/office/drawing/2014/main" id="{662BA460-0511-547A-C290-02D39AD0C8A6}"/>
            </a:ext>
          </a:extLst>
        </cdr:cNvPr>
        <cdr:cNvSpPr txBox="1"/>
      </cdr:nvSpPr>
      <cdr:spPr>
        <a:xfrm xmlns:a="http://schemas.openxmlformats.org/drawingml/2006/main">
          <a:off x="3060700" y="876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0.73889</cdr:x>
      <cdr:y>0.43519</cdr:y>
    </cdr:from>
    <cdr:to>
      <cdr:x>0.80556</cdr:x>
      <cdr:y>0.52315</cdr:y>
    </cdr:to>
    <cdr:sp macro="" textlink="">
      <cdr:nvSpPr>
        <cdr:cNvPr id="3" name="TextBox 2">
          <a:extLst xmlns:a="http://schemas.openxmlformats.org/drawingml/2006/main">
            <a:ext uri="{FF2B5EF4-FFF2-40B4-BE49-F238E27FC236}">
              <a16:creationId xmlns:a16="http://schemas.microsoft.com/office/drawing/2014/main" id="{DE41CADB-D509-C356-026C-9375AB95A8CA}"/>
            </a:ext>
          </a:extLst>
        </cdr:cNvPr>
        <cdr:cNvSpPr txBox="1"/>
      </cdr:nvSpPr>
      <cdr:spPr>
        <a:xfrm xmlns:a="http://schemas.openxmlformats.org/drawingml/2006/main">
          <a:off x="3378200" y="1193800"/>
          <a:ext cx="304800" cy="241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0.74667</cdr:x>
      <cdr:y>0.32466</cdr:y>
    </cdr:from>
    <cdr:to>
      <cdr:x>0.79859</cdr:x>
      <cdr:y>0.46561</cdr:y>
    </cdr:to>
    <cdr:sp macro="" textlink="">
      <cdr:nvSpPr>
        <cdr:cNvPr id="4" name="TextBox 3">
          <a:extLst xmlns:a="http://schemas.openxmlformats.org/drawingml/2006/main">
            <a:ext uri="{FF2B5EF4-FFF2-40B4-BE49-F238E27FC236}">
              <a16:creationId xmlns:a16="http://schemas.microsoft.com/office/drawing/2014/main" id="{EB1D9158-F12E-C891-F32F-8BBA838D9B21}"/>
            </a:ext>
          </a:extLst>
        </cdr:cNvPr>
        <cdr:cNvSpPr txBox="1"/>
      </cdr:nvSpPr>
      <cdr:spPr>
        <a:xfrm xmlns:a="http://schemas.openxmlformats.org/drawingml/2006/main" flipV="1">
          <a:off x="4096536" y="1187487"/>
          <a:ext cx="284854" cy="515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FF0000"/>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0.73142</cdr:x>
      <cdr:y>0</cdr:y>
    </cdr:from>
    <cdr:to>
      <cdr:x>0.78334</cdr:x>
      <cdr:y>0.15791</cdr:y>
    </cdr:to>
    <cdr:sp macro="" textlink="">
      <cdr:nvSpPr>
        <cdr:cNvPr id="2" name="TextBox 1">
          <a:extLst xmlns:a="http://schemas.openxmlformats.org/drawingml/2006/main">
            <a:ext uri="{FF2B5EF4-FFF2-40B4-BE49-F238E27FC236}">
              <a16:creationId xmlns:a16="http://schemas.microsoft.com/office/drawing/2014/main" id="{6682544E-FD7E-9405-A96D-479110B24BDF}"/>
            </a:ext>
          </a:extLst>
        </cdr:cNvPr>
        <cdr:cNvSpPr txBox="1"/>
      </cdr:nvSpPr>
      <cdr:spPr>
        <a:xfrm xmlns:a="http://schemas.openxmlformats.org/drawingml/2006/main" flipV="1">
          <a:off x="4012850" y="0"/>
          <a:ext cx="284854" cy="5155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FF0000"/>
              </a:solidFill>
            </a:rPr>
            <a:t>*</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6D9E4C-6EC7-4D92-B3DE-129717D0F7C5}"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211274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6D9E4C-6EC7-4D92-B3DE-129717D0F7C5}"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29431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6D9E4C-6EC7-4D92-B3DE-129717D0F7C5}"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375674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6D9E4C-6EC7-4D92-B3DE-129717D0F7C5}"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131903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D9E4C-6EC7-4D92-B3DE-129717D0F7C5}"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398050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6D9E4C-6EC7-4D92-B3DE-129717D0F7C5}" type="datetimeFigureOut">
              <a:rPr lang="en-US" smtClean="0"/>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24656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6D9E4C-6EC7-4D92-B3DE-129717D0F7C5}" type="datetimeFigureOut">
              <a:rPr lang="en-US" smtClean="0"/>
              <a:t>5/6/24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255809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6D9E4C-6EC7-4D92-B3DE-129717D0F7C5}" type="datetimeFigureOut">
              <a:rPr lang="en-US" smtClean="0"/>
              <a:t>5/6/24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277350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D9E4C-6EC7-4D92-B3DE-129717D0F7C5}" type="datetimeFigureOut">
              <a:rPr lang="en-US" smtClean="0"/>
              <a:t>5/6/24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234684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A6D9E4C-6EC7-4D92-B3DE-129717D0F7C5}" type="datetimeFigureOut">
              <a:rPr lang="en-US" smtClean="0"/>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181347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A6D9E4C-6EC7-4D92-B3DE-129717D0F7C5}" type="datetimeFigureOut">
              <a:rPr lang="en-US" smtClean="0"/>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97539-5871-4860-BA22-484253BEA9EF}" type="slidenum">
              <a:rPr lang="en-US" smtClean="0"/>
              <a:t>‹#›</a:t>
            </a:fld>
            <a:endParaRPr lang="en-US"/>
          </a:p>
        </p:txBody>
      </p:sp>
    </p:spTree>
    <p:extLst>
      <p:ext uri="{BB962C8B-B14F-4D97-AF65-F5344CB8AC3E}">
        <p14:creationId xmlns:p14="http://schemas.microsoft.com/office/powerpoint/2010/main" val="245717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a:t>Click to edit Master title style</a:t>
            </a:r>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A6D9E4C-6EC7-4D92-B3DE-129717D0F7C5}" type="datetimeFigureOut">
              <a:rPr lang="en-US" smtClean="0"/>
              <a:t>5/6/24</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A4097539-5871-4860-BA22-484253BEA9EF}" type="slidenum">
              <a:rPr lang="en-US" smtClean="0"/>
              <a:t>‹#›</a:t>
            </a:fld>
            <a:endParaRPr lang="en-US"/>
          </a:p>
        </p:txBody>
      </p:sp>
    </p:spTree>
    <p:extLst>
      <p:ext uri="{BB962C8B-B14F-4D97-AF65-F5344CB8AC3E}">
        <p14:creationId xmlns:p14="http://schemas.microsoft.com/office/powerpoint/2010/main" val="205906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16"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2508016"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63" indent="-783755" algn="l" defTabSz="2508016"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5020" indent="-627004" algn="l" defTabSz="2508016"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9029"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3037"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7045"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1053"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5061"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9069"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8016" rtl="0" eaLnBrk="1" latinLnBrk="0" hangingPunct="1">
        <a:defRPr sz="4900" kern="1200">
          <a:solidFill>
            <a:schemeClr val="tx1"/>
          </a:solidFill>
          <a:latin typeface="+mn-lt"/>
          <a:ea typeface="+mn-ea"/>
          <a:cs typeface="+mn-cs"/>
        </a:defRPr>
      </a:lvl1pPr>
      <a:lvl2pPr marL="1254008" algn="l" defTabSz="2508016" rtl="0" eaLnBrk="1" latinLnBrk="0" hangingPunct="1">
        <a:defRPr sz="4900" kern="1200">
          <a:solidFill>
            <a:schemeClr val="tx1"/>
          </a:solidFill>
          <a:latin typeface="+mn-lt"/>
          <a:ea typeface="+mn-ea"/>
          <a:cs typeface="+mn-cs"/>
        </a:defRPr>
      </a:lvl2pPr>
      <a:lvl3pPr marL="2508016" algn="l" defTabSz="2508016" rtl="0" eaLnBrk="1" latinLnBrk="0" hangingPunct="1">
        <a:defRPr sz="4900" kern="1200">
          <a:solidFill>
            <a:schemeClr val="tx1"/>
          </a:solidFill>
          <a:latin typeface="+mn-lt"/>
          <a:ea typeface="+mn-ea"/>
          <a:cs typeface="+mn-cs"/>
        </a:defRPr>
      </a:lvl3pPr>
      <a:lvl4pPr marL="3762024" algn="l" defTabSz="2508016" rtl="0" eaLnBrk="1" latinLnBrk="0" hangingPunct="1">
        <a:defRPr sz="4900" kern="1200">
          <a:solidFill>
            <a:schemeClr val="tx1"/>
          </a:solidFill>
          <a:latin typeface="+mn-lt"/>
          <a:ea typeface="+mn-ea"/>
          <a:cs typeface="+mn-cs"/>
        </a:defRPr>
      </a:lvl4pPr>
      <a:lvl5pPr marL="5016033" algn="l" defTabSz="2508016" rtl="0" eaLnBrk="1" latinLnBrk="0" hangingPunct="1">
        <a:defRPr sz="4900" kern="1200">
          <a:solidFill>
            <a:schemeClr val="tx1"/>
          </a:solidFill>
          <a:latin typeface="+mn-lt"/>
          <a:ea typeface="+mn-ea"/>
          <a:cs typeface="+mn-cs"/>
        </a:defRPr>
      </a:lvl5pPr>
      <a:lvl6pPr marL="6270041" algn="l" defTabSz="2508016" rtl="0" eaLnBrk="1" latinLnBrk="0" hangingPunct="1">
        <a:defRPr sz="4900" kern="1200">
          <a:solidFill>
            <a:schemeClr val="tx1"/>
          </a:solidFill>
          <a:latin typeface="+mn-lt"/>
          <a:ea typeface="+mn-ea"/>
          <a:cs typeface="+mn-cs"/>
        </a:defRPr>
      </a:lvl6pPr>
      <a:lvl7pPr marL="7524049" algn="l" defTabSz="2508016" rtl="0" eaLnBrk="1" latinLnBrk="0" hangingPunct="1">
        <a:defRPr sz="4900" kern="1200">
          <a:solidFill>
            <a:schemeClr val="tx1"/>
          </a:solidFill>
          <a:latin typeface="+mn-lt"/>
          <a:ea typeface="+mn-ea"/>
          <a:cs typeface="+mn-cs"/>
        </a:defRPr>
      </a:lvl7pPr>
      <a:lvl8pPr marL="8778057" algn="l" defTabSz="2508016" rtl="0" eaLnBrk="1" latinLnBrk="0" hangingPunct="1">
        <a:defRPr sz="4900" kern="1200">
          <a:solidFill>
            <a:schemeClr val="tx1"/>
          </a:solidFill>
          <a:latin typeface="+mn-lt"/>
          <a:ea typeface="+mn-ea"/>
          <a:cs typeface="+mn-cs"/>
        </a:defRPr>
      </a:lvl8pPr>
      <a:lvl9pPr marL="10032065" algn="l" defTabSz="2508016"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524000" y="635324"/>
            <a:ext cx="30480000" cy="140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sz="4000">
                <a:solidFill>
                  <a:srgbClr val="C00000"/>
                </a:solidFill>
                <a:latin typeface="Times New Roman" pitchFamily="18" charset="0"/>
                <a:cs typeface="Times New Roman" pitchFamily="18" charset="0"/>
              </a:rPr>
              <a:t>The Effects of Mental Fatigue on Putting Performance in Male Recreational Golfers</a:t>
            </a:r>
          </a:p>
          <a:p>
            <a:pPr algn="ctr"/>
            <a:r>
              <a:rPr lang="en-US" sz="2400">
                <a:latin typeface="Times New Roman" pitchFamily="18" charset="0"/>
                <a:cs typeface="Times New Roman" pitchFamily="18" charset="0"/>
              </a:rPr>
              <a:t>Zachariah Bradley, Samuel Shaver, Gannon White &amp; Brent </a:t>
            </a:r>
            <a:r>
              <a:rPr lang="en-US" sz="2400" err="1">
                <a:latin typeface="Times New Roman" pitchFamily="18" charset="0"/>
                <a:cs typeface="Times New Roman" pitchFamily="18" charset="0"/>
              </a:rPr>
              <a:t>Alumbaugh</a:t>
            </a:r>
            <a:endParaRPr lang="en-US" sz="2400">
              <a:latin typeface="Times New Roman" pitchFamily="18" charset="0"/>
              <a:cs typeface="Times New Roman" pitchFamily="18" charset="0"/>
            </a:endParaRPr>
          </a:p>
          <a:p>
            <a:pPr algn="ctr">
              <a:lnSpc>
                <a:spcPct val="90000"/>
              </a:lnSpc>
            </a:pPr>
            <a:r>
              <a:rPr lang="en-US" sz="2400">
                <a:latin typeface="Times New Roman" charset="0"/>
              </a:rPr>
              <a:t>Department of Kinesiology, Colorado Mesa University, Grand Junction, Colorado </a:t>
            </a:r>
          </a:p>
        </p:txBody>
      </p:sp>
      <p:pic>
        <p:nvPicPr>
          <p:cNvPr id="4" name="Picture 3" descr="CMU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51" y="333888"/>
            <a:ext cx="4329297" cy="1571314"/>
          </a:xfrm>
          <a:prstGeom prst="rect">
            <a:avLst/>
          </a:prstGeom>
        </p:spPr>
      </p:pic>
      <p:sp>
        <p:nvSpPr>
          <p:cNvPr id="6" name="TextBox 5"/>
          <p:cNvSpPr txBox="1"/>
          <p:nvPr/>
        </p:nvSpPr>
        <p:spPr>
          <a:xfrm>
            <a:off x="416459" y="2244881"/>
            <a:ext cx="8461230" cy="13388280"/>
          </a:xfrm>
          <a:prstGeom prst="rect">
            <a:avLst/>
          </a:prstGeom>
          <a:noFill/>
        </p:spPr>
        <p:txBody>
          <a:bodyPr wrap="square" rtlCol="0">
            <a:spAutoFit/>
          </a:bodyPr>
          <a:lstStyle/>
          <a:p>
            <a:pPr algn="just"/>
            <a:r>
              <a:rPr lang="en-US" sz="2400" b="1" dirty="0">
                <a:solidFill>
                  <a:schemeClr val="accent2"/>
                </a:solidFill>
                <a:latin typeface="Times New Roman" charset="0"/>
              </a:rPr>
              <a:t>INTRODUCTION</a:t>
            </a:r>
          </a:p>
          <a:p>
            <a:pPr algn="just" rtl="0">
              <a:spcBef>
                <a:spcPts val="0"/>
              </a:spcBef>
              <a:spcAft>
                <a:spcPts val="0"/>
              </a:spcAft>
            </a:pPr>
            <a:r>
              <a:rPr lang="en-US" sz="2400" b="0" i="0" u="none" strike="noStrike" dirty="0">
                <a:solidFill>
                  <a:srgbClr val="000000"/>
                </a:solidFill>
                <a:effectLst/>
                <a:latin typeface="Times New Roman" panose="02020603050405020304" pitchFamily="18" charset="0"/>
              </a:rPr>
              <a:t>Golf is commonly referred to as a mental sport because it requires a significant amount of concentration. Mental fatigue has been shown to decrease performance in many exercise related tasks. However, there is limited information of its impact on accuracy of a golf putt in recreational golfers. This study aims to target the effects of mental fatigue in golfers on their performance in completing three separate distance putts. The motivation behind this study involves finding whether mental fatigue affects golf putting performance. If so, training regimens could be implemented to train while mentally fatigued to elicit higher performance for recreational, collegiate, and pros alike.</a:t>
            </a:r>
            <a:endParaRPr lang="en-US" sz="2400" b="0" i="0" u="none" strike="noStrike" dirty="0">
              <a:solidFill>
                <a:srgbClr val="000000"/>
              </a:solidFill>
              <a:effectLst/>
            </a:endParaRPr>
          </a:p>
          <a:p>
            <a:endParaRPr lang="en-US" sz="2400" dirty="0">
              <a:latin typeface="Times New Roman" pitchFamily="18" charset="0"/>
              <a:cs typeface="Times New Roman" pitchFamily="18" charset="0"/>
            </a:endParaRPr>
          </a:p>
          <a:p>
            <a:pPr algn="just"/>
            <a:r>
              <a:rPr lang="en-US" sz="2400" b="1" dirty="0">
                <a:solidFill>
                  <a:schemeClr val="accent2"/>
                </a:solidFill>
                <a:latin typeface="Times New Roman" charset="0"/>
              </a:rPr>
              <a:t>METHODS</a:t>
            </a:r>
          </a:p>
          <a:p>
            <a:pPr algn="just"/>
            <a:r>
              <a:rPr lang="en-US" sz="2400" b="0" i="0" u="none" strike="noStrike" dirty="0">
                <a:solidFill>
                  <a:srgbClr val="000000"/>
                </a:solidFill>
                <a:effectLst/>
                <a:latin typeface="Times New Roman" panose="02020603050405020304" pitchFamily="18" charset="0"/>
              </a:rPr>
              <a:t>Eight recreational male golfers over two sessions; an experimental condition  where the golfers were administered a mentally fatiguing task (30-minute Stroop test), and a control session (30 minutes of self-selected music). In both sessions, participants completed </a:t>
            </a:r>
            <a:r>
              <a:rPr lang="en-US" sz="2400" dirty="0">
                <a:solidFill>
                  <a:srgbClr val="000000"/>
                </a:solidFill>
                <a:latin typeface="Times New Roman" panose="02020603050405020304" pitchFamily="18" charset="0"/>
              </a:rPr>
              <a:t>the</a:t>
            </a:r>
            <a:r>
              <a:rPr lang="en-US" sz="2400" b="0" i="0" u="none" strike="noStrike" dirty="0">
                <a:solidFill>
                  <a:srgbClr val="000000"/>
                </a:solidFill>
                <a:effectLst/>
                <a:latin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rPr>
              <a:t>Brunell</a:t>
            </a:r>
            <a:r>
              <a:rPr lang="en-US" sz="2400" b="0" i="0" u="none" strike="noStrike" dirty="0">
                <a:solidFill>
                  <a:srgbClr val="000000"/>
                </a:solidFill>
                <a:effectLst/>
                <a:latin typeface="Times New Roman" panose="02020603050405020304" pitchFamily="18" charset="0"/>
              </a:rPr>
              <a:t> mood questionnaire (BRUMS) that was used to gauge mental fatigue level in participants. Eight emotions measured for mental fatigue were broken into two subcategories, fatigue and vigor. The sum of </a:t>
            </a:r>
            <a:r>
              <a:rPr lang="en-US" sz="2400" dirty="0">
                <a:solidFill>
                  <a:srgbClr val="000000"/>
                </a:solidFill>
                <a:latin typeface="Times New Roman" panose="02020603050405020304" pitchFamily="18" charset="0"/>
              </a:rPr>
              <a:t>s</a:t>
            </a:r>
            <a:r>
              <a:rPr lang="en-US" sz="2400" b="0" i="0" u="none" strike="noStrike" dirty="0">
                <a:solidFill>
                  <a:srgbClr val="000000"/>
                </a:solidFill>
                <a:effectLst/>
                <a:latin typeface="Times New Roman" panose="02020603050405020304" pitchFamily="18" charset="0"/>
              </a:rPr>
              <a:t>cores for pre and post control and experimental conditions were collected and used in data analysis. </a:t>
            </a:r>
            <a:r>
              <a:rPr lang="en-US" sz="2400" dirty="0">
                <a:solidFill>
                  <a:srgbClr val="000000"/>
                </a:solidFill>
                <a:latin typeface="Times New Roman" panose="02020603050405020304" pitchFamily="18" charset="0"/>
              </a:rPr>
              <a:t>Twelve</a:t>
            </a:r>
            <a:r>
              <a:rPr lang="en-US" sz="2400" b="0" i="0" u="none" strike="noStrike" dirty="0">
                <a:solidFill>
                  <a:srgbClr val="000000"/>
                </a:solidFill>
                <a:effectLst/>
                <a:latin typeface="Times New Roman" panose="02020603050405020304" pitchFamily="18" charset="0"/>
              </a:rPr>
              <a:t> putts were then completed each 1, 2, and 3 meters from the hole. Time to putt (TTP), average distance offline, as well as the number of putts made were measured and used for data analysis.</a:t>
            </a:r>
            <a:r>
              <a:rPr lang="en-US" sz="2400" dirty="0">
                <a:latin typeface="Times New Roman" pitchFamily="18" charset="0"/>
                <a:cs typeface="Times New Roman" pitchFamily="18" charset="0"/>
              </a:rPr>
              <a:t> `</a:t>
            </a:r>
          </a:p>
          <a:p>
            <a:pPr algn="just"/>
            <a:endParaRPr lang="en-US" sz="2400" dirty="0">
              <a:latin typeface="Times New Roman" pitchFamily="18" charset="0"/>
              <a:cs typeface="Times New Roman" pitchFamily="18" charset="0"/>
            </a:endParaRPr>
          </a:p>
          <a:p>
            <a:pPr algn="just"/>
            <a:r>
              <a:rPr lang="en-US" sz="2400" b="1" dirty="0">
                <a:solidFill>
                  <a:schemeClr val="accent2"/>
                </a:solidFill>
                <a:latin typeface="Times New Roman" panose="02020603050405020304" pitchFamily="18" charset="0"/>
                <a:cs typeface="Times New Roman" panose="02020603050405020304" pitchFamily="18" charset="0"/>
              </a:rPr>
              <a:t>RESULTS</a:t>
            </a:r>
            <a:endParaRPr lang="en-US" sz="2400" dirty="0">
              <a:latin typeface="Times New Roman" pitchFamily="18" charset="0"/>
              <a:cs typeface="Times New Roman" pitchFamily="18" charset="0"/>
            </a:endParaRPr>
          </a:p>
          <a:p>
            <a:pPr algn="just"/>
            <a:r>
              <a:rPr lang="en-US" sz="2400" b="0" i="0" u="none" strike="noStrike" dirty="0">
                <a:solidFill>
                  <a:srgbClr val="000000"/>
                </a:solidFill>
                <a:effectLst/>
                <a:latin typeface="Times New Roman" panose="02020603050405020304" pitchFamily="18" charset="0"/>
              </a:rPr>
              <a:t>Brums test results for fatigue were significantly different between control (1.75 ± 1.58) and experimental (5.87 ± 4.12) (</a:t>
            </a:r>
            <a:r>
              <a:rPr lang="en-US" sz="2400" b="0" i="1" u="none" strike="noStrike" dirty="0">
                <a:solidFill>
                  <a:srgbClr val="000000"/>
                </a:solidFill>
                <a:effectLst/>
                <a:latin typeface="Times New Roman" panose="02020603050405020304" pitchFamily="18" charset="0"/>
              </a:rPr>
              <a:t>p</a:t>
            </a:r>
            <a:r>
              <a:rPr lang="en-US" sz="2400" b="0" i="0" u="none" strike="noStrike" dirty="0">
                <a:solidFill>
                  <a:srgbClr val="000000"/>
                </a:solidFill>
                <a:effectLst/>
                <a:latin typeface="Times New Roman" panose="02020603050405020304" pitchFamily="18" charset="0"/>
              </a:rPr>
              <a:t>=.03). Similarly, Brums test results for vigor were significantly different between control (7.74 ± 3.88) and experimental (4.37 ± 1.99) (</a:t>
            </a:r>
            <a:r>
              <a:rPr lang="en-US" sz="2400" b="0" i="1" u="none" strike="noStrike" dirty="0">
                <a:solidFill>
                  <a:srgbClr val="000000"/>
                </a:solidFill>
                <a:effectLst/>
                <a:latin typeface="Times New Roman" panose="02020603050405020304" pitchFamily="18" charset="0"/>
              </a:rPr>
              <a:t>p</a:t>
            </a:r>
            <a:r>
              <a:rPr lang="en-US" sz="2400" b="0" i="0" u="none" strike="noStrike" dirty="0">
                <a:solidFill>
                  <a:srgbClr val="000000"/>
                </a:solidFill>
                <a:effectLst/>
                <a:latin typeface="Times New Roman" panose="02020603050405020304" pitchFamily="18" charset="0"/>
              </a:rPr>
              <a:t>=.04). There was no significant difference in TTP at any distance, distance offline at or putts made overall from control to experimental (</a:t>
            </a:r>
            <a:r>
              <a:rPr lang="en-US" sz="2400" b="0" i="1" u="none" strike="noStrike" dirty="0">
                <a:solidFill>
                  <a:srgbClr val="000000"/>
                </a:solidFill>
                <a:effectLst/>
                <a:latin typeface="Times New Roman" panose="02020603050405020304" pitchFamily="18" charset="0"/>
              </a:rPr>
              <a:t>p</a:t>
            </a:r>
            <a:r>
              <a:rPr lang="en-US" sz="2400" b="0" i="0" u="none" strike="noStrike" dirty="0">
                <a:solidFill>
                  <a:srgbClr val="000000"/>
                </a:solidFill>
                <a:effectLst/>
                <a:latin typeface="Times New Roman" panose="02020603050405020304" pitchFamily="18" charset="0"/>
              </a:rPr>
              <a:t>&gt;.05). </a:t>
            </a:r>
            <a:endParaRPr lang="en-US" sz="2400" dirty="0">
              <a:latin typeface="Times New Roman" pitchFamily="18" charset="0"/>
              <a:cs typeface="Times New Roman" pitchFamily="18" charset="0"/>
            </a:endParaRPr>
          </a:p>
          <a:p>
            <a:pPr algn="just"/>
            <a:endParaRPr lang="en-US" sz="2400" dirty="0"/>
          </a:p>
        </p:txBody>
      </p:sp>
      <p:sp>
        <p:nvSpPr>
          <p:cNvPr id="20" name="TextBox 19"/>
          <p:cNvSpPr txBox="1"/>
          <p:nvPr/>
        </p:nvSpPr>
        <p:spPr>
          <a:xfrm>
            <a:off x="4343400" y="14766429"/>
            <a:ext cx="4648200" cy="338554"/>
          </a:xfrm>
          <a:prstGeom prst="rect">
            <a:avLst/>
          </a:prstGeom>
          <a:noFill/>
        </p:spPr>
        <p:txBody>
          <a:bodyPr wrap="square" rtlCol="0">
            <a:spAutoFit/>
          </a:bodyPr>
          <a:lstStyle/>
          <a:p>
            <a:endParaRPr lang="en-US" sz="1600"/>
          </a:p>
        </p:txBody>
      </p:sp>
      <p:sp>
        <p:nvSpPr>
          <p:cNvPr id="8" name="TextBox 7">
            <a:extLst>
              <a:ext uri="{FF2B5EF4-FFF2-40B4-BE49-F238E27FC236}">
                <a16:creationId xmlns:a16="http://schemas.microsoft.com/office/drawing/2014/main" id="{54E9A66E-9AFD-DCB7-0A65-E599C4BD416B}"/>
              </a:ext>
            </a:extLst>
          </p:cNvPr>
          <p:cNvSpPr txBox="1"/>
          <p:nvPr/>
        </p:nvSpPr>
        <p:spPr>
          <a:xfrm>
            <a:off x="19829161" y="2244881"/>
            <a:ext cx="7165598" cy="13757612"/>
          </a:xfrm>
          <a:prstGeom prst="rect">
            <a:avLst/>
          </a:prstGeom>
          <a:noFill/>
        </p:spPr>
        <p:txBody>
          <a:bodyPr wrap="square" rtlCol="0">
            <a:spAutoFit/>
          </a:bodyPr>
          <a:lstStyle/>
          <a:p>
            <a:pPr algn="just"/>
            <a:r>
              <a:rPr lang="en-US" sz="2400" b="1" dirty="0">
                <a:solidFill>
                  <a:schemeClr val="accent2"/>
                </a:solidFill>
                <a:latin typeface="Times New Roman" panose="02020603050405020304" pitchFamily="18" charset="0"/>
                <a:cs typeface="Times New Roman" panose="02020603050405020304" pitchFamily="18" charset="0"/>
              </a:rPr>
              <a:t>DISCUSSION </a:t>
            </a:r>
          </a:p>
          <a:p>
            <a:pPr algn="just"/>
            <a:r>
              <a:rPr lang="en-US" sz="2400" b="0" i="0" u="none" strike="noStrike" dirty="0">
                <a:solidFill>
                  <a:srgbClr val="000000"/>
                </a:solidFill>
                <a:effectLst/>
                <a:latin typeface="Times New Roman" panose="02020603050405020304" pitchFamily="18" charset="0"/>
              </a:rPr>
              <a:t>The results of this study have provided insight to whether mental fatigue can affect performance in golf putting, specifically in TTP and distance offline or putts made in recreational male golfers. The results demonstrate that putting performance appears to be unaffected by mental fatigue in recreational golfers. While it was not tested in this study, it is possible that mental fatigue may play a role in the average distance offline in putts 4 meters or longer. Although there was little difference in putting performance during the experimental condition</a:t>
            </a:r>
            <a:r>
              <a:rPr lang="en-US" sz="2400" dirty="0">
                <a:solidFill>
                  <a:srgbClr val="000000"/>
                </a:solidFill>
                <a:latin typeface="Times New Roman" panose="02020603050405020304" pitchFamily="18" charset="0"/>
              </a:rPr>
              <a:t>, i</a:t>
            </a:r>
            <a:r>
              <a:rPr lang="en-US" sz="2400" b="0" i="0" u="none" strike="noStrike" dirty="0">
                <a:solidFill>
                  <a:srgbClr val="000000"/>
                </a:solidFill>
                <a:effectLst/>
                <a:latin typeface="Times New Roman" panose="02020603050405020304" pitchFamily="18" charset="0"/>
              </a:rPr>
              <a:t>t was clear that mental fatigue was achieved during the experimental trial. </a:t>
            </a:r>
            <a:r>
              <a:rPr lang="en-US" sz="2400" dirty="0">
                <a:solidFill>
                  <a:srgbClr val="000000"/>
                </a:solidFill>
                <a:latin typeface="Times New Roman" panose="02020603050405020304" pitchFamily="18" charset="0"/>
              </a:rPr>
              <a:t>T</a:t>
            </a:r>
            <a:r>
              <a:rPr lang="en-US" sz="2400" b="0" i="0" u="none" strike="noStrike" dirty="0">
                <a:solidFill>
                  <a:srgbClr val="000000"/>
                </a:solidFill>
                <a:effectLst/>
                <a:latin typeface="Times New Roman" panose="02020603050405020304" pitchFamily="18" charset="0"/>
              </a:rPr>
              <a:t>he results show significant (p&lt;.05) impairments in vigor as well as elevated fatigue levels. This further validates the Stroop test and its ability to elicit mental fatigue, suggesting any differences in control to experimental conditions can be attributed to increased mental fatigue. After further investigation, attempts were made to divide the more experienced golfers from the less experienced golfers. More experienced golfers subsequently showed a greater negative reaction to Stroop test. Less experienced golfers were also affected by the Stroop test but did not trend either towards becoming more or less accurate. </a:t>
            </a:r>
            <a:endParaRPr lang="en-US" sz="2400" b="1" dirty="0">
              <a:solidFill>
                <a:schemeClr val="accent2"/>
              </a:solidFill>
              <a:latin typeface="Times New Roman" panose="02020603050405020304" pitchFamily="18" charset="0"/>
              <a:cs typeface="Times New Roman" panose="02020603050405020304" pitchFamily="18" charset="0"/>
            </a:endParaRPr>
          </a:p>
          <a:p>
            <a:pPr algn="just"/>
            <a:endParaRPr lang="en-US" sz="2400" b="1" dirty="0">
              <a:solidFill>
                <a:schemeClr val="accent2"/>
              </a:solidFill>
              <a:latin typeface="Times New Roman" panose="02020603050405020304" pitchFamily="18" charset="0"/>
              <a:cs typeface="Times New Roman" panose="02020603050405020304" pitchFamily="18" charset="0"/>
            </a:endParaRPr>
          </a:p>
          <a:p>
            <a:pPr algn="just"/>
            <a:r>
              <a:rPr lang="en-US" sz="2400" b="1" dirty="0">
                <a:solidFill>
                  <a:schemeClr val="accent2"/>
                </a:solidFill>
                <a:latin typeface="Times New Roman" panose="02020603050405020304" pitchFamily="18" charset="0"/>
                <a:cs typeface="Times New Roman" panose="02020603050405020304" pitchFamily="18" charset="0"/>
              </a:rPr>
              <a:t>CONCLUSIONS</a:t>
            </a:r>
            <a:endParaRPr lang="en-US" sz="2400" dirty="0">
              <a:solidFill>
                <a:schemeClr val="accent2"/>
              </a:solidFill>
              <a:latin typeface="Times New Roman" pitchFamily="18" charset="0"/>
              <a:cs typeface="Times New Roman" pitchFamily="18" charset="0"/>
            </a:endParaRPr>
          </a:p>
          <a:p>
            <a:pPr algn="just"/>
            <a:r>
              <a:rPr lang="en-US" sz="2400" b="0" i="0" u="none" strike="noStrike" dirty="0">
                <a:solidFill>
                  <a:srgbClr val="000000"/>
                </a:solidFill>
                <a:effectLst/>
                <a:latin typeface="Times New Roman" panose="02020603050405020304" pitchFamily="18" charset="0"/>
              </a:rPr>
              <a:t>This study found no  difference in TTP across all distances in control versus experimental trials. Additionally, there was no difference in distance offline in the one-, two-, or three-meter putts in control versus experimental trials, as well as overall putts made. A homogenous group such as a pro or collegiate team, or even high scoring recreational golfers (75-90 across 18 holes) might reveal greater decreased putting accuracy and increased TTP due to less variation in skill level amongst the participants.</a:t>
            </a:r>
            <a:endParaRPr lang="en-US" sz="2400" b="1" dirty="0">
              <a:solidFill>
                <a:schemeClr val="accent2"/>
              </a:solidFill>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64902A21-BAD1-C84E-A413-6BA66E264828}"/>
              </a:ext>
            </a:extLst>
          </p:cNvPr>
          <p:cNvGraphicFramePr>
            <a:graphicFrameLocks/>
          </p:cNvGraphicFramePr>
          <p:nvPr>
            <p:extLst>
              <p:ext uri="{D42A27DB-BD31-4B8C-83A1-F6EECF244321}">
                <p14:modId xmlns:p14="http://schemas.microsoft.com/office/powerpoint/2010/main" val="2736059645"/>
              </p:ext>
            </p:extLst>
          </p:nvPr>
        </p:nvGraphicFramePr>
        <p:xfrm>
          <a:off x="14167710" y="2327450"/>
          <a:ext cx="5082399"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407EC2B9-D778-194A-A62D-A2AE1D000801}"/>
              </a:ext>
            </a:extLst>
          </p:cNvPr>
          <p:cNvGraphicFramePr>
            <a:graphicFrameLocks/>
          </p:cNvGraphicFramePr>
          <p:nvPr>
            <p:extLst>
              <p:ext uri="{D42A27DB-BD31-4B8C-83A1-F6EECF244321}">
                <p14:modId xmlns:p14="http://schemas.microsoft.com/office/powerpoint/2010/main" val="1055736354"/>
              </p:ext>
            </p:extLst>
          </p:nvPr>
        </p:nvGraphicFramePr>
        <p:xfrm>
          <a:off x="9024599" y="2327450"/>
          <a:ext cx="4996201" cy="3264685"/>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1EE065C1-AEEC-CEB0-0DDB-D6552310FD86}"/>
              </a:ext>
            </a:extLst>
          </p:cNvPr>
          <p:cNvSpPr txBox="1"/>
          <p:nvPr/>
        </p:nvSpPr>
        <p:spPr>
          <a:xfrm>
            <a:off x="9128879" y="9887937"/>
            <a:ext cx="10417054" cy="369332"/>
          </a:xfrm>
          <a:prstGeom prst="rect">
            <a:avLst/>
          </a:prstGeom>
          <a:noFill/>
        </p:spPr>
        <p:txBody>
          <a:bodyPr wrap="square" rtlCol="0">
            <a:spAutoFit/>
          </a:bodyPr>
          <a:lstStyle/>
          <a:p>
            <a:pPr algn="just"/>
            <a:r>
              <a:rPr lang="en-US" sz="1800" b="1">
                <a:solidFill>
                  <a:schemeClr val="accent2"/>
                </a:solidFill>
                <a:latin typeface="Times New Roman" panose="02020603050405020304" pitchFamily="18" charset="0"/>
                <a:cs typeface="Times New Roman" panose="02020603050405020304" pitchFamily="18" charset="0"/>
              </a:rPr>
              <a:t>Figure 2A and 2B. </a:t>
            </a:r>
            <a:r>
              <a:rPr lang="en-US" sz="1800">
                <a:latin typeface="Times New Roman" panose="02020603050405020304" pitchFamily="18" charset="0"/>
                <a:cs typeface="Times New Roman" panose="02020603050405020304" pitchFamily="18" charset="0"/>
              </a:rPr>
              <a:t>Average distance offline and time to putt in the control versus experimental groups.</a:t>
            </a:r>
            <a:endParaRPr lang="en-US" sz="1800">
              <a:solidFill>
                <a:schemeClr val="accent2"/>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FC97116B-1468-DF67-31A3-23303E83B838}"/>
              </a:ext>
            </a:extLst>
          </p:cNvPr>
          <p:cNvPicPr>
            <a:picLocks noChangeAspect="1"/>
          </p:cNvPicPr>
          <p:nvPr/>
        </p:nvPicPr>
        <p:blipFill>
          <a:blip r:embed="rId5"/>
          <a:stretch>
            <a:fillRect/>
          </a:stretch>
        </p:blipFill>
        <p:spPr>
          <a:xfrm>
            <a:off x="8991600" y="10392499"/>
            <a:ext cx="5807972" cy="4234303"/>
          </a:xfrm>
          <a:prstGeom prst="rect">
            <a:avLst/>
          </a:prstGeom>
        </p:spPr>
      </p:pic>
      <p:sp>
        <p:nvSpPr>
          <p:cNvPr id="33" name="TextBox 32">
            <a:extLst>
              <a:ext uri="{FF2B5EF4-FFF2-40B4-BE49-F238E27FC236}">
                <a16:creationId xmlns:a16="http://schemas.microsoft.com/office/drawing/2014/main" id="{379DB21B-92DC-26A6-363D-89604FCD957C}"/>
              </a:ext>
            </a:extLst>
          </p:cNvPr>
          <p:cNvSpPr txBox="1"/>
          <p:nvPr/>
        </p:nvSpPr>
        <p:spPr>
          <a:xfrm>
            <a:off x="9090145" y="14673216"/>
            <a:ext cx="5160483" cy="954107"/>
          </a:xfrm>
          <a:prstGeom prst="rect">
            <a:avLst/>
          </a:prstGeom>
          <a:noFill/>
        </p:spPr>
        <p:txBody>
          <a:bodyPr wrap="square" rtlCol="0">
            <a:spAutoFit/>
          </a:bodyPr>
          <a:lstStyle/>
          <a:p>
            <a:pPr algn="just"/>
            <a:r>
              <a:rPr lang="en-US" sz="2000" b="1">
                <a:solidFill>
                  <a:schemeClr val="accent2"/>
                </a:solidFill>
                <a:latin typeface="Times New Roman" panose="02020603050405020304" pitchFamily="18" charset="0"/>
                <a:cs typeface="Times New Roman" panose="02020603050405020304" pitchFamily="18" charset="0"/>
              </a:rPr>
              <a:t>Figure 3. </a:t>
            </a:r>
            <a:r>
              <a:rPr lang="en-US" sz="1800">
                <a:effectLst/>
                <a:latin typeface="Times New Roman" panose="02020603050405020304" pitchFamily="18" charset="0"/>
                <a:cs typeface="Times New Roman" panose="02020603050405020304" pitchFamily="18" charset="0"/>
              </a:rPr>
              <a:t>Average putts missed and distance offline in both control and experimental trials, comparing more experienced and </a:t>
            </a:r>
            <a:r>
              <a:rPr lang="en-US" sz="1800">
                <a:latin typeface="Times New Roman" panose="02020603050405020304" pitchFamily="18" charset="0"/>
                <a:cs typeface="Times New Roman" panose="02020603050405020304" pitchFamily="18" charset="0"/>
              </a:rPr>
              <a:t>less </a:t>
            </a:r>
            <a:r>
              <a:rPr lang="en-US" sz="1800">
                <a:effectLst/>
                <a:latin typeface="Times New Roman" panose="02020603050405020304" pitchFamily="18" charset="0"/>
                <a:cs typeface="Times New Roman" panose="02020603050405020304" pitchFamily="18" charset="0"/>
              </a:rPr>
              <a:t>experienced golfers.</a:t>
            </a:r>
          </a:p>
        </p:txBody>
      </p:sp>
      <p:sp>
        <p:nvSpPr>
          <p:cNvPr id="34" name="TextBox 33">
            <a:extLst>
              <a:ext uri="{FF2B5EF4-FFF2-40B4-BE49-F238E27FC236}">
                <a16:creationId xmlns:a16="http://schemas.microsoft.com/office/drawing/2014/main" id="{DB6EDC79-0078-5A53-42D3-13B6244E37E8}"/>
              </a:ext>
            </a:extLst>
          </p:cNvPr>
          <p:cNvSpPr txBox="1"/>
          <p:nvPr/>
        </p:nvSpPr>
        <p:spPr>
          <a:xfrm>
            <a:off x="14459654" y="14673216"/>
            <a:ext cx="4930654" cy="923330"/>
          </a:xfrm>
          <a:prstGeom prst="rect">
            <a:avLst/>
          </a:prstGeom>
          <a:noFill/>
        </p:spPr>
        <p:txBody>
          <a:bodyPr wrap="square" lIns="91440" tIns="45720" rIns="91440" bIns="45720" rtlCol="0" anchor="t">
            <a:spAutoFit/>
          </a:bodyPr>
          <a:lstStyle/>
          <a:p>
            <a:r>
              <a:rPr lang="en-US" sz="1800" b="1">
                <a:solidFill>
                  <a:schemeClr val="accent2"/>
                </a:solidFill>
                <a:latin typeface="Times New Roman"/>
                <a:cs typeface="Times New Roman"/>
              </a:rPr>
              <a:t>Figure 4. </a:t>
            </a:r>
            <a:r>
              <a:rPr lang="en-US" sz="1800">
                <a:latin typeface="Times New Roman"/>
                <a:cs typeface="Times New Roman"/>
              </a:rPr>
              <a:t>Example of distance offline measurement in cm, measured from center of ball to closest edge of the cup.</a:t>
            </a:r>
            <a:endParaRPr lang="en-US" sz="1800">
              <a:latin typeface="Times New Roman" panose="02020603050405020304" pitchFamily="18" charset="0"/>
              <a:cs typeface="Times New Roman" panose="02020603050405020304" pitchFamily="18" charset="0"/>
            </a:endParaRPr>
          </a:p>
        </p:txBody>
      </p:sp>
      <p:sp>
        <p:nvSpPr>
          <p:cNvPr id="22" name="TextBox 21"/>
          <p:cNvSpPr txBox="1"/>
          <p:nvPr/>
        </p:nvSpPr>
        <p:spPr>
          <a:xfrm>
            <a:off x="9090145" y="5546044"/>
            <a:ext cx="10417054" cy="646331"/>
          </a:xfrm>
          <a:prstGeom prst="rect">
            <a:avLst/>
          </a:prstGeom>
          <a:noFill/>
        </p:spPr>
        <p:txBody>
          <a:bodyPr wrap="square" rtlCol="0">
            <a:spAutoFit/>
          </a:bodyPr>
          <a:lstStyle/>
          <a:p>
            <a:pPr algn="just"/>
            <a:r>
              <a:rPr lang="en-US" sz="1800" b="1" dirty="0">
                <a:solidFill>
                  <a:schemeClr val="accent2"/>
                </a:solidFill>
                <a:latin typeface="Times New Roman" panose="02020603050405020304" pitchFamily="18" charset="0"/>
                <a:cs typeface="Times New Roman" panose="02020603050405020304" pitchFamily="18" charset="0"/>
              </a:rPr>
              <a:t>Figure 1A and 1B. </a:t>
            </a:r>
            <a:r>
              <a:rPr lang="en-US" sz="1800" dirty="0">
                <a:latin typeface="Times New Roman" panose="02020603050405020304" pitchFamily="18" charset="0"/>
                <a:cs typeface="Times New Roman" panose="02020603050405020304" pitchFamily="18" charset="0"/>
              </a:rPr>
              <a:t>Post experimental mental fatigue scores are</a:t>
            </a:r>
            <a:r>
              <a:rPr lang="en-US" sz="1800" baseline="0" dirty="0">
                <a:latin typeface="Times New Roman" panose="02020603050405020304" pitchFamily="18" charset="0"/>
                <a:cs typeface="Times New Roman" panose="02020603050405020304" pitchFamily="18" charset="0"/>
              </a:rPr>
              <a:t> statistically significantly higher. </a:t>
            </a:r>
            <a:r>
              <a:rPr lang="en-US" sz="1800" dirty="0">
                <a:latin typeface="Times New Roman" panose="02020603050405020304" pitchFamily="18" charset="0"/>
                <a:cs typeface="Times New Roman" panose="02020603050405020304" pitchFamily="18" charset="0"/>
              </a:rPr>
              <a:t>Post experimental vigor scores are</a:t>
            </a:r>
            <a:r>
              <a:rPr lang="en-US" sz="1800" baseline="0" dirty="0">
                <a:latin typeface="Times New Roman" panose="02020603050405020304" pitchFamily="18" charset="0"/>
                <a:cs typeface="Times New Roman" panose="02020603050405020304" pitchFamily="18" charset="0"/>
              </a:rPr>
              <a:t> statistically significantly lower.</a:t>
            </a:r>
            <a:endParaRPr lang="en-US" sz="1800" dirty="0">
              <a:solidFill>
                <a:schemeClr val="accent2"/>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9F2E77C3-E07F-6041-BF6C-29ABDD6B8567}"/>
              </a:ext>
            </a:extLst>
          </p:cNvPr>
          <p:cNvGraphicFramePr>
            <a:graphicFrameLocks/>
          </p:cNvGraphicFramePr>
          <p:nvPr>
            <p:extLst>
              <p:ext uri="{D42A27DB-BD31-4B8C-83A1-F6EECF244321}">
                <p14:modId xmlns:p14="http://schemas.microsoft.com/office/powerpoint/2010/main" val="734662717"/>
              </p:ext>
            </p:extLst>
          </p:nvPr>
        </p:nvGraphicFramePr>
        <p:xfrm>
          <a:off x="9090145" y="6638957"/>
          <a:ext cx="4930655" cy="29144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33DDFCC3-EF01-C91A-1D86-E7E5D2863E7D}"/>
              </a:ext>
            </a:extLst>
          </p:cNvPr>
          <p:cNvGraphicFramePr>
            <a:graphicFrameLocks/>
          </p:cNvGraphicFramePr>
          <p:nvPr>
            <p:extLst>
              <p:ext uri="{D42A27DB-BD31-4B8C-83A1-F6EECF244321}">
                <p14:modId xmlns:p14="http://schemas.microsoft.com/office/powerpoint/2010/main" val="865642239"/>
              </p:ext>
            </p:extLst>
          </p:nvPr>
        </p:nvGraphicFramePr>
        <p:xfrm>
          <a:off x="14119084" y="6477524"/>
          <a:ext cx="5131025" cy="3080959"/>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descr="A white object on the green&#10;&#10;Description automatically generated">
            <a:extLst>
              <a:ext uri="{FF2B5EF4-FFF2-40B4-BE49-F238E27FC236}">
                <a16:creationId xmlns:a16="http://schemas.microsoft.com/office/drawing/2014/main" id="{FE116DA5-47B4-5889-B2CA-E5D219C3B915}"/>
              </a:ext>
            </a:extLst>
          </p:cNvPr>
          <p:cNvPicPr>
            <a:picLocks noChangeAspect="1"/>
          </p:cNvPicPr>
          <p:nvPr/>
        </p:nvPicPr>
        <p:blipFill rotWithShape="1">
          <a:blip r:embed="rId8">
            <a:extLst>
              <a:ext uri="{28A0092B-C50C-407E-A947-70E740481C1C}">
                <a14:useLocalDpi xmlns:a14="http://schemas.microsoft.com/office/drawing/2010/main" val="0"/>
              </a:ext>
            </a:extLst>
          </a:blip>
          <a:srcRect l="1" t="-376" r="34487" b="9456"/>
          <a:stretch/>
        </p:blipFill>
        <p:spPr>
          <a:xfrm rot="5400000">
            <a:off x="15309280" y="10190923"/>
            <a:ext cx="3545027" cy="4336627"/>
          </a:xfrm>
          <a:prstGeom prst="rect">
            <a:avLst/>
          </a:prstGeom>
        </p:spPr>
      </p:pic>
      <p:sp>
        <p:nvSpPr>
          <p:cNvPr id="13" name="Oval 12">
            <a:extLst>
              <a:ext uri="{FF2B5EF4-FFF2-40B4-BE49-F238E27FC236}">
                <a16:creationId xmlns:a16="http://schemas.microsoft.com/office/drawing/2014/main" id="{1309BD5C-F25F-0F5F-BA52-5B611D4AA220}"/>
              </a:ext>
            </a:extLst>
          </p:cNvPr>
          <p:cNvSpPr/>
          <p:nvPr/>
        </p:nvSpPr>
        <p:spPr>
          <a:xfrm>
            <a:off x="15082800" y="10616049"/>
            <a:ext cx="4128575" cy="2689307"/>
          </a:xfrm>
          <a:prstGeom prst="ellipse">
            <a:avLst/>
          </a:prstGeom>
          <a:noFill/>
          <a:ln w="571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E1F5651-11BF-3D02-82CC-7D6C64C2C32F}"/>
              </a:ext>
            </a:extLst>
          </p:cNvPr>
          <p:cNvCxnSpPr>
            <a:cxnSpLocks/>
          </p:cNvCxnSpPr>
          <p:nvPr/>
        </p:nvCxnSpPr>
        <p:spPr>
          <a:xfrm flipV="1">
            <a:off x="16946720" y="11960702"/>
            <a:ext cx="200367" cy="13446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18CE4B5-240F-ACAB-E459-674FE1CE9E23}"/>
              </a:ext>
            </a:extLst>
          </p:cNvPr>
          <p:cNvSpPr txBox="1"/>
          <p:nvPr/>
        </p:nvSpPr>
        <p:spPr>
          <a:xfrm rot="16679869">
            <a:off x="16333729" y="12402196"/>
            <a:ext cx="102669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38 cm</a:t>
            </a:r>
          </a:p>
        </p:txBody>
      </p:sp>
    </p:spTree>
    <p:extLst>
      <p:ext uri="{BB962C8B-B14F-4D97-AF65-F5344CB8AC3E}">
        <p14:creationId xmlns:p14="http://schemas.microsoft.com/office/powerpoint/2010/main" val="1149441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799</Words>
  <Application>Microsoft Macintosh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Phillips</dc:creator>
  <cp:lastModifiedBy>Bradley, Zachariah D</cp:lastModifiedBy>
  <cp:revision>2</cp:revision>
  <dcterms:created xsi:type="dcterms:W3CDTF">2013-04-02T17:04:25Z</dcterms:created>
  <dcterms:modified xsi:type="dcterms:W3CDTF">2024-05-06T19:11:56Z</dcterms:modified>
</cp:coreProperties>
</file>