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6"/>
  </p:notesMasterIdLst>
  <p:handoutMasterIdLst>
    <p:handoutMasterId r:id="rId17"/>
  </p:handoutMasterIdLst>
  <p:sldIdLst>
    <p:sldId id="323" r:id="rId2"/>
    <p:sldId id="344" r:id="rId3"/>
    <p:sldId id="334" r:id="rId4"/>
    <p:sldId id="362" r:id="rId5"/>
    <p:sldId id="375" r:id="rId6"/>
    <p:sldId id="355" r:id="rId7"/>
    <p:sldId id="350" r:id="rId8"/>
    <p:sldId id="386" r:id="rId9"/>
    <p:sldId id="385" r:id="rId10"/>
    <p:sldId id="387" r:id="rId11"/>
    <p:sldId id="388" r:id="rId12"/>
    <p:sldId id="384" r:id="rId13"/>
    <p:sldId id="390" r:id="rId14"/>
    <p:sldId id="373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41" autoAdjust="0"/>
    <p:restoredTop sz="94139" autoAdjust="0"/>
  </p:normalViewPr>
  <p:slideViewPr>
    <p:cSldViewPr>
      <p:cViewPr varScale="1">
        <p:scale>
          <a:sx n="76" d="100"/>
          <a:sy n="76" d="100"/>
        </p:scale>
        <p:origin x="148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C8AEC-5A99-437D-923A-9A92AE1441BB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6707FD-1E62-417E-A9D6-4B7F214AFC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6206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3503FC9-E19E-4EEF-B2BA-BE5F9EB165EE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A792B39-794E-4C1D-A848-10E8A5BAB2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52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The Colorado Basin Roundtable is one of 9 basin roundtables of stakeholders in the state formed in 2005 by the state legislature to do “bottom-up” water planning. </a:t>
            </a:r>
          </a:p>
          <a:p>
            <a:pPr marL="171450" indent="-171450">
              <a:buFontTx/>
              <a:buChar char="-"/>
            </a:pPr>
            <a:r>
              <a:rPr lang="en-US" dirty="0"/>
              <a:t>SGM</a:t>
            </a:r>
            <a:r>
              <a:rPr lang="en-US" baseline="0" dirty="0"/>
              <a:t> is the company leading the planning effort for the Colorado Basin Roundtable that we are discussing today.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The Water Center at CMU, which I coordinate, is helping lead the public outreach and participation process. 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92B39-794E-4C1D-A848-10E8A5BAB2F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171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964DC-5422-46D3-BAFA-9A3465CC8EED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3008CE9-5C72-4AEF-A013-DAB9CF78ED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964DC-5422-46D3-BAFA-9A3465CC8EED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8CE9-5C72-4AEF-A013-DAB9CF78ED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964DC-5422-46D3-BAFA-9A3465CC8EED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8CE9-5C72-4AEF-A013-DAB9CF78ED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964DC-5422-46D3-BAFA-9A3465CC8EED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8CE9-5C72-4AEF-A013-DAB9CF78ED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964DC-5422-46D3-BAFA-9A3465CC8EED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3008CE9-5C72-4AEF-A013-DAB9CF78ED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964DC-5422-46D3-BAFA-9A3465CC8EED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8CE9-5C72-4AEF-A013-DAB9CF78ED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964DC-5422-46D3-BAFA-9A3465CC8EED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8CE9-5C72-4AEF-A013-DAB9CF78ED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964DC-5422-46D3-BAFA-9A3465CC8EED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8CE9-5C72-4AEF-A013-DAB9CF78ED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964DC-5422-46D3-BAFA-9A3465CC8EED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8CE9-5C72-4AEF-A013-DAB9CF78ED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964DC-5422-46D3-BAFA-9A3465CC8EED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8CE9-5C72-4AEF-A013-DAB9CF78ED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964DC-5422-46D3-BAFA-9A3465CC8EED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3008CE9-5C72-4AEF-A013-DAB9CF78ED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73964DC-5422-46D3-BAFA-9A3465CC8EED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3008CE9-5C72-4AEF-A013-DAB9CF78ED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tmp"/><Relationship Id="rId4" Type="http://schemas.openxmlformats.org/officeDocument/2006/relationships/image" Target="../media/image13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nstrategies.net/" TargetMode="External"/><Relationship Id="rId2" Type="http://schemas.openxmlformats.org/officeDocument/2006/relationships/hyperlink" Target="http://coloradowatertrust.org/project/15-mile-reach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oradomesa.edu/Water-Center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hholm@coloradomesa.ed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1447801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Colorado River Issues</a:t>
            </a:r>
          </a:p>
        </p:txBody>
      </p:sp>
      <p:sp>
        <p:nvSpPr>
          <p:cNvPr id="5" name="Subtitle 4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2100262"/>
          </a:xfrm>
        </p:spPr>
        <p:txBody>
          <a:bodyPr>
            <a:normAutofit fontScale="32500" lnSpcReduction="20000"/>
          </a:bodyPr>
          <a:lstStyle/>
          <a:p>
            <a:pPr algn="ctr"/>
            <a:r>
              <a:rPr lang="en-US" sz="8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Western Colorado Food and Farm Forum</a:t>
            </a:r>
            <a:br>
              <a:rPr lang="en-US" sz="8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8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January 22, 2022</a:t>
            </a:r>
          </a:p>
          <a:p>
            <a:pPr algn="ctr"/>
            <a:endParaRPr lang="en-US" sz="103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8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Hannah Holm, Director</a:t>
            </a:r>
          </a:p>
          <a:p>
            <a:pPr algn="ctr"/>
            <a:endParaRPr lang="en-US" sz="8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495800"/>
            <a:ext cx="3124200" cy="93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35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7159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Steps towards balance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95400"/>
            <a:ext cx="8305800" cy="4953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 sz="2800" b="1" dirty="0"/>
              <a:t>2003 Quantification Settlement Agreement</a:t>
            </a:r>
          </a:p>
          <a:p>
            <a:pPr lvl="1"/>
            <a:r>
              <a:rPr lang="en-US" dirty="0"/>
              <a:t>Brought CA within its 4.4 </a:t>
            </a:r>
            <a:r>
              <a:rPr lang="en-US" dirty="0" err="1"/>
              <a:t>maf</a:t>
            </a:r>
            <a:r>
              <a:rPr lang="en-US" dirty="0"/>
              <a:t> allotment</a:t>
            </a:r>
          </a:p>
          <a:p>
            <a:pPr lvl="1"/>
            <a:r>
              <a:rPr lang="en-US" dirty="0"/>
              <a:t>Ag – Urban transfers</a:t>
            </a:r>
          </a:p>
          <a:p>
            <a:r>
              <a:rPr lang="en-US" sz="2800" b="1" dirty="0"/>
              <a:t>2007 Interim Guidelines</a:t>
            </a:r>
          </a:p>
          <a:p>
            <a:pPr lvl="1"/>
            <a:r>
              <a:rPr lang="en-US" dirty="0"/>
              <a:t>Authorized “Intentionally Created Surplus” for storing water in Mead</a:t>
            </a:r>
          </a:p>
          <a:p>
            <a:pPr lvl="1"/>
            <a:r>
              <a:rPr lang="en-US" dirty="0"/>
              <a:t>Determined official shortage levels that would require delivery cuts. (req. in 2022)</a:t>
            </a:r>
          </a:p>
          <a:p>
            <a:r>
              <a:rPr lang="en-US" sz="2800" b="1" dirty="0"/>
              <a:t>2019 Drought Contingency Plan</a:t>
            </a:r>
          </a:p>
          <a:p>
            <a:pPr lvl="1"/>
            <a:r>
              <a:rPr lang="en-US" dirty="0"/>
              <a:t>More aggressive triggers for delivery cuts in Lower Basin (req. in 2020)</a:t>
            </a:r>
          </a:p>
          <a:p>
            <a:pPr lvl="1"/>
            <a:r>
              <a:rPr lang="en-US" dirty="0"/>
              <a:t>Plan for a plan in the Upper Basin (Demand Management pool)</a:t>
            </a:r>
          </a:p>
          <a:p>
            <a:r>
              <a:rPr lang="en-US" sz="2800" b="1" dirty="0">
                <a:highlight>
                  <a:srgbClr val="00FFFF"/>
                </a:highlight>
              </a:rPr>
              <a:t>2021-2022: Scrambling</a:t>
            </a:r>
          </a:p>
          <a:p>
            <a:pPr lvl="1"/>
            <a:r>
              <a:rPr lang="en-US" dirty="0">
                <a:highlight>
                  <a:srgbClr val="00FFFF"/>
                </a:highlight>
              </a:rPr>
              <a:t>Drought Response Operations Agreement releases in 2021</a:t>
            </a:r>
          </a:p>
          <a:p>
            <a:pPr lvl="1"/>
            <a:r>
              <a:rPr lang="en-US" dirty="0">
                <a:highlight>
                  <a:srgbClr val="00FFFF"/>
                </a:highlight>
              </a:rPr>
              <a:t>Lower Basin “500+ Plan”</a:t>
            </a:r>
          </a:p>
          <a:p>
            <a:pPr lvl="1"/>
            <a:r>
              <a:rPr lang="en-US" dirty="0">
                <a:highlight>
                  <a:srgbClr val="00FFFF"/>
                </a:highlight>
              </a:rPr>
              <a:t>Powell releases cut in early 2022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24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1DECC-7CD3-47D4-BE71-970863167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609600"/>
            <a:ext cx="8077200" cy="1143000"/>
          </a:xfrm>
        </p:spPr>
        <p:txBody>
          <a:bodyPr>
            <a:normAutofit/>
          </a:bodyPr>
          <a:lstStyle/>
          <a:p>
            <a:r>
              <a:rPr lang="en-US" b="1" dirty="0"/>
              <a:t>Current Policy Decision-Making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B4013-9613-4B3C-BB65-4E455DA4415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066800" y="2438400"/>
            <a:ext cx="7772400" cy="23622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b="1" dirty="0"/>
              <a:t>Upper Basin Determining whether to do Demand Management Program </a:t>
            </a:r>
            <a:r>
              <a:rPr lang="en-US" dirty="0"/>
              <a:t>(temporary, voluntary, compensated reductions in use) </a:t>
            </a:r>
            <a:br>
              <a:rPr lang="en-US" b="1" dirty="0"/>
            </a:br>
            <a:endParaRPr lang="en-US" b="1" dirty="0"/>
          </a:p>
          <a:p>
            <a:r>
              <a:rPr lang="en-US" b="1" dirty="0"/>
              <a:t>Re-negotiation of the 2007 Guidelines </a:t>
            </a:r>
            <a:r>
              <a:rPr lang="en-US" dirty="0"/>
              <a:t>(expire in 2026)</a:t>
            </a:r>
          </a:p>
        </p:txBody>
      </p:sp>
    </p:spTree>
    <p:extLst>
      <p:ext uri="{BB962C8B-B14F-4D97-AF65-F5344CB8AC3E}">
        <p14:creationId xmlns:p14="http://schemas.microsoft.com/office/powerpoint/2010/main" val="1925350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A41C9-E825-4402-A2E1-20739D157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7159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Meanwhile, upstream…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1A80CB4-86F1-4530-AA18-509CDA4F4607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87" y="1143000"/>
            <a:ext cx="4735470" cy="31242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EB7295-9D06-4EEE-B2B7-7AB40A02A8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712" y="1013209"/>
            <a:ext cx="4168501" cy="54868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5BAD34-BF68-4048-A1FE-8F7B36DABD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12" y="3270033"/>
            <a:ext cx="3776020" cy="33417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F20D8D-30BD-4C10-861C-F4156A624C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813" y="2736920"/>
            <a:ext cx="5867400" cy="378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32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7A6DF-8282-4482-BF6B-520F6E24F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503238"/>
            <a:ext cx="8077200" cy="1143000"/>
          </a:xfrm>
        </p:spPr>
        <p:txBody>
          <a:bodyPr/>
          <a:lstStyle/>
          <a:p>
            <a:r>
              <a:rPr lang="en-US" b="1" dirty="0"/>
              <a:t>Opportunities/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000A0-C86F-43EB-BA8B-074824DDC0E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85800" y="1828800"/>
            <a:ext cx="7772400" cy="43434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2800" dirty="0"/>
              <a:t>Infrastructure improvements (federal infrastructure funding)</a:t>
            </a:r>
          </a:p>
          <a:p>
            <a:r>
              <a:rPr lang="en-US" sz="2800" dirty="0"/>
              <a:t>Watershed &amp; forest health restoration</a:t>
            </a:r>
          </a:p>
          <a:p>
            <a:r>
              <a:rPr lang="en-US" sz="2800" dirty="0"/>
              <a:t>Alternative Transfer Methods</a:t>
            </a:r>
          </a:p>
          <a:p>
            <a:r>
              <a:rPr lang="en-US" sz="2800" dirty="0"/>
              <a:t>Soil health</a:t>
            </a:r>
          </a:p>
          <a:p>
            <a:r>
              <a:rPr lang="en-US" sz="2800" dirty="0"/>
              <a:t>Water banking/ shortage sharing (examples in Utah and New Mexico)</a:t>
            </a:r>
          </a:p>
          <a:p>
            <a:r>
              <a:rPr lang="en-US" sz="2800" dirty="0"/>
              <a:t>Local multi-benefit project example: 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http://coloradowatertrust.org/project/15-mile-reach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br>
              <a:rPr lang="en-US" sz="3200" dirty="0"/>
            </a:br>
            <a:r>
              <a:rPr lang="en-US" sz="3200" b="1" dirty="0">
                <a:highlight>
                  <a:srgbClr val="00FFFF"/>
                </a:highlight>
              </a:rPr>
              <a:t>Resource: 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highlight>
                  <a:srgbClr val="00FFFF"/>
                </a:highligh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https://www.tenstrategies.net/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highlight>
                  <a:srgbClr val="00FFFF"/>
                </a:highlight>
              </a:rPr>
              <a:t> </a:t>
            </a:r>
          </a:p>
          <a:p>
            <a:pPr marL="0" indent="0">
              <a:buNone/>
            </a:pP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42644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685800"/>
            <a:ext cx="5715000" cy="1714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C216DA8-D9AD-49E3-8807-967D0635735A}"/>
              </a:ext>
            </a:extLst>
          </p:cNvPr>
          <p:cNvSpPr txBox="1"/>
          <p:nvPr/>
        </p:nvSpPr>
        <p:spPr>
          <a:xfrm>
            <a:off x="1680168" y="2514600"/>
            <a:ext cx="6202019" cy="372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solidFill>
                  <a:schemeClr val="accent4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www.ColoradoMesa.edu/Water-Center</a:t>
            </a:r>
            <a:endParaRPr lang="en-US" sz="2800" b="1" u="sng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sz="2800" b="1" u="sng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Hannah Holm</a:t>
            </a:r>
          </a:p>
          <a:p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hholm@coloradomesa.edu</a:t>
            </a:r>
            <a:endParaRPr lang="en-US" sz="2800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sz="2800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sz="2800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sz="2800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sz="2000" b="1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24257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1652650"/>
          </a:xfrm>
        </p:spPr>
        <p:txBody>
          <a:bodyPr/>
          <a:lstStyle/>
          <a:p>
            <a:pPr algn="ctr"/>
            <a:r>
              <a:rPr lang="en-US" sz="2400" dirty="0"/>
              <a:t>Mission: to perform and facilitate interdisciplinary and collaborative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</a:t>
            </a:r>
            <a:r>
              <a:rPr lang="en-US" sz="2400" dirty="0"/>
              <a:t>,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</a:t>
            </a:r>
            <a:r>
              <a:rPr lang="en-US" sz="2400" dirty="0"/>
              <a:t>,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outreach</a:t>
            </a:r>
            <a:r>
              <a:rPr lang="en-US" sz="2400" dirty="0"/>
              <a:t> and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dialogue</a:t>
            </a:r>
            <a:r>
              <a:rPr lang="en-US" sz="2400" dirty="0"/>
              <a:t> to address the water issues facing the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Upper Colorado River Basin</a:t>
            </a:r>
            <a:r>
              <a:rPr lang="en-US" sz="2400" dirty="0"/>
              <a:t>. 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2" b="2282"/>
          <a:stretch>
            <a:fillRect/>
          </a:stretch>
        </p:blipFill>
        <p:spPr>
          <a:xfrm>
            <a:off x="76199" y="76200"/>
            <a:ext cx="8983159" cy="4572000"/>
          </a:xfrm>
        </p:spPr>
      </p:pic>
      <p:sp>
        <p:nvSpPr>
          <p:cNvPr id="5" name="TextBox 4"/>
          <p:cNvSpPr txBox="1"/>
          <p:nvPr/>
        </p:nvSpPr>
        <p:spPr>
          <a:xfrm>
            <a:off x="304800" y="2286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www.ColoradoMesa.Edu/Water-Center</a:t>
            </a:r>
          </a:p>
        </p:txBody>
      </p:sp>
    </p:spTree>
    <p:extLst>
      <p:ext uri="{BB962C8B-B14F-4D97-AF65-F5344CB8AC3E}">
        <p14:creationId xmlns:p14="http://schemas.microsoft.com/office/powerpoint/2010/main" val="732066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Presentation Outline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743200"/>
            <a:ext cx="6973887" cy="3733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sz="3200" b="1" dirty="0">
                <a:solidFill>
                  <a:schemeClr val="tx1"/>
                </a:solidFill>
              </a:rPr>
              <a:t>Colorado River</a:t>
            </a:r>
          </a:p>
          <a:p>
            <a:pPr marL="1062990" lvl="1" indent="-514350">
              <a:buFont typeface="+mj-lt"/>
              <a:buAutoNum type="romanUcPeriod"/>
            </a:pPr>
            <a:r>
              <a:rPr lang="en-US" sz="2400" b="1" dirty="0">
                <a:solidFill>
                  <a:schemeClr val="tx1"/>
                </a:solidFill>
              </a:rPr>
              <a:t>Historic Over-allocation</a:t>
            </a:r>
          </a:p>
          <a:p>
            <a:pPr marL="1062990" lvl="1" indent="-514350">
              <a:buFont typeface="+mj-lt"/>
              <a:buAutoNum type="romanUcPeriod"/>
            </a:pPr>
            <a:r>
              <a:rPr lang="en-US" sz="2400" b="1" dirty="0">
                <a:solidFill>
                  <a:schemeClr val="tx1"/>
                </a:solidFill>
              </a:rPr>
              <a:t>Recent Water Supply Trends</a:t>
            </a:r>
          </a:p>
          <a:p>
            <a:pPr marL="1062990" lvl="1" indent="-514350">
              <a:buFont typeface="+mj-lt"/>
              <a:buAutoNum type="romanUcPeriod"/>
            </a:pPr>
            <a:r>
              <a:rPr lang="en-US" sz="2400" b="1" dirty="0">
                <a:solidFill>
                  <a:schemeClr val="tx1"/>
                </a:solidFill>
              </a:rPr>
              <a:t>Policy Responses</a:t>
            </a:r>
            <a:br>
              <a:rPr lang="en-US" sz="1400" b="1" dirty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romanUcPeriod"/>
            </a:pPr>
            <a:r>
              <a:rPr lang="en-US" sz="3200" b="1" dirty="0">
                <a:solidFill>
                  <a:schemeClr val="tx1"/>
                </a:solidFill>
              </a:rPr>
              <a:t>Implications for Local Water Users</a:t>
            </a:r>
          </a:p>
          <a:p>
            <a:pPr marL="1062990" lvl="1" indent="-514350">
              <a:buFont typeface="+mj-lt"/>
              <a:buAutoNum type="romanUcPeriod"/>
            </a:pPr>
            <a:r>
              <a:rPr lang="en-US" sz="2600" b="1" dirty="0">
                <a:solidFill>
                  <a:schemeClr val="tx1"/>
                </a:solidFill>
              </a:rPr>
              <a:t>What conditions have you seen?</a:t>
            </a:r>
          </a:p>
          <a:p>
            <a:pPr marL="1062990" lvl="1" indent="-514350">
              <a:buFont typeface="+mj-lt"/>
              <a:buAutoNum type="romanUcPeriod"/>
            </a:pPr>
            <a:r>
              <a:rPr lang="en-US" sz="2600" b="1" dirty="0">
                <a:solidFill>
                  <a:schemeClr val="tx1"/>
                </a:solidFill>
              </a:rPr>
              <a:t>Options</a:t>
            </a:r>
          </a:p>
        </p:txBody>
      </p:sp>
    </p:spTree>
    <p:extLst>
      <p:ext uri="{BB962C8B-B14F-4D97-AF65-F5344CB8AC3E}">
        <p14:creationId xmlns:p14="http://schemas.microsoft.com/office/powerpoint/2010/main" val="233054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colorado river basin map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28328"/>
            <a:ext cx="5105400" cy="6539258"/>
          </a:xfrm>
          <a:prstGeom prst="rect">
            <a:avLst/>
          </a:prstGeom>
          <a:noFill/>
          <a:ln w="127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34100" y="6019800"/>
            <a:ext cx="2362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Source: US Bureau of Reclamation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990600"/>
            <a:ext cx="2019300" cy="2483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Colorado River Basin</a:t>
            </a:r>
          </a:p>
        </p:txBody>
      </p:sp>
    </p:spTree>
    <p:extLst>
      <p:ext uri="{BB962C8B-B14F-4D97-AF65-F5344CB8AC3E}">
        <p14:creationId xmlns:p14="http://schemas.microsoft.com/office/powerpoint/2010/main" val="229745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50214" t="-607" r="-535" b="5983"/>
          <a:stretch/>
        </p:blipFill>
        <p:spPr>
          <a:xfrm>
            <a:off x="3075706" y="152400"/>
            <a:ext cx="5964942" cy="3505200"/>
          </a:xfrm>
          <a:prstGeom prst="rect">
            <a:avLst/>
          </a:prstGeom>
        </p:spPr>
      </p:pic>
      <p:pic>
        <p:nvPicPr>
          <p:cNvPr id="19" name="Content Placeholder 5"/>
          <p:cNvPicPr>
            <a:picLocks noChangeAspect="1"/>
          </p:cNvPicPr>
          <p:nvPr/>
        </p:nvPicPr>
        <p:blipFill rotWithShape="1">
          <a:blip r:embed="rId3"/>
          <a:srcRect l="50000" t="4086" b="4000"/>
          <a:stretch/>
        </p:blipFill>
        <p:spPr>
          <a:xfrm>
            <a:off x="3039631" y="3276600"/>
            <a:ext cx="5969000" cy="34290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3980" y="359440"/>
            <a:ext cx="300761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4F271C"/>
                </a:solidFill>
                <a:latin typeface="Franklin Gothic Book"/>
                <a:ea typeface="+mj-ea"/>
                <a:cs typeface="+mj-cs"/>
              </a:rPr>
              <a:t>The basic story of the Colorado River: </a:t>
            </a:r>
          </a:p>
          <a:p>
            <a:pPr algn="ctr"/>
            <a:endParaRPr lang="en-US" sz="1400" b="1" dirty="0">
              <a:solidFill>
                <a:schemeClr val="accent3">
                  <a:lumMod val="75000"/>
                </a:schemeClr>
              </a:solidFill>
              <a:latin typeface="Franklin Gothic Book"/>
              <a:ea typeface="+mj-ea"/>
              <a:cs typeface="+mj-cs"/>
            </a:endParaRPr>
          </a:p>
          <a:p>
            <a:pPr algn="ctr"/>
            <a:r>
              <a:rPr lang="en-US" sz="4800" b="1" dirty="0">
                <a:solidFill>
                  <a:schemeClr val="accent3">
                    <a:lumMod val="75000"/>
                  </a:schemeClr>
                </a:solidFill>
                <a:latin typeface="Franklin Gothic Book"/>
                <a:ea typeface="+mj-ea"/>
                <a:cs typeface="+mj-cs"/>
              </a:rPr>
              <a:t>Over-</a:t>
            </a:r>
          </a:p>
          <a:p>
            <a:pPr algn="ctr"/>
            <a:r>
              <a:rPr lang="en-US" sz="4800" b="1" dirty="0">
                <a:solidFill>
                  <a:schemeClr val="accent3">
                    <a:lumMod val="75000"/>
                  </a:schemeClr>
                </a:solidFill>
                <a:latin typeface="Franklin Gothic Book"/>
                <a:ea typeface="+mj-ea"/>
                <a:cs typeface="+mj-cs"/>
              </a:rPr>
              <a:t>Allocation</a:t>
            </a:r>
          </a:p>
          <a:p>
            <a:pPr algn="ctr"/>
            <a:endParaRPr lang="en-US" sz="1600" b="1" dirty="0">
              <a:solidFill>
                <a:schemeClr val="accent3">
                  <a:lumMod val="75000"/>
                </a:schemeClr>
              </a:solidFill>
              <a:latin typeface="Franklin Gothic Book"/>
              <a:ea typeface="+mj-ea"/>
              <a:cs typeface="+mj-cs"/>
            </a:endParaRPr>
          </a:p>
        </p:txBody>
      </p:sp>
      <p:sp>
        <p:nvSpPr>
          <p:cNvPr id="2" name="Oval 1"/>
          <p:cNvSpPr/>
          <p:nvPr/>
        </p:nvSpPr>
        <p:spPr>
          <a:xfrm>
            <a:off x="4572000" y="5044966"/>
            <a:ext cx="2286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4723" y="4789934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Franklin Gothic Book"/>
              </a:rPr>
              <a:t>7.5 + 7.5 + 1.5 = 16.5</a:t>
            </a:r>
          </a:p>
        </p:txBody>
      </p:sp>
    </p:spTree>
    <p:extLst>
      <p:ext uri="{BB962C8B-B14F-4D97-AF65-F5344CB8AC3E}">
        <p14:creationId xmlns:p14="http://schemas.microsoft.com/office/powerpoint/2010/main" val="294440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How did we manage to live with an over-allocated system for almost 100 years?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" y="5726803"/>
            <a:ext cx="655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Source: Bureau of Reclamation – Alan Butler presentation at 2018 Upper Colorado River Basin Water Forum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602486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It took awhile for everyone but California to grow into their allocations, we have really big reservoirs – and the Upper Basin is still consuming much less than 7.5 million acre-feet/ year. </a:t>
            </a: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356892"/>
            <a:ext cx="6553200" cy="435134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152748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7159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Steps towards balance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95400"/>
            <a:ext cx="8305800" cy="4953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800" b="1" dirty="0"/>
              <a:t>2003 Quantification Settlement Agreement</a:t>
            </a:r>
          </a:p>
          <a:p>
            <a:pPr lvl="1"/>
            <a:r>
              <a:rPr lang="en-US" dirty="0"/>
              <a:t>Brought CA within its 4.4 </a:t>
            </a:r>
            <a:r>
              <a:rPr lang="en-US" dirty="0" err="1"/>
              <a:t>maf</a:t>
            </a:r>
            <a:r>
              <a:rPr lang="en-US" dirty="0"/>
              <a:t> allotment</a:t>
            </a:r>
          </a:p>
          <a:p>
            <a:pPr lvl="1"/>
            <a:r>
              <a:rPr lang="en-US" dirty="0"/>
              <a:t>Ag – Urban transfers</a:t>
            </a:r>
          </a:p>
          <a:p>
            <a:r>
              <a:rPr lang="en-US" sz="2800" b="1" dirty="0"/>
              <a:t>2007 Interim Guidelines</a:t>
            </a:r>
          </a:p>
          <a:p>
            <a:pPr lvl="1"/>
            <a:r>
              <a:rPr lang="en-US" dirty="0"/>
              <a:t>Authorized “Intentionally Created Surplus” for storing water in Mead</a:t>
            </a:r>
          </a:p>
          <a:p>
            <a:pPr lvl="1"/>
            <a:r>
              <a:rPr lang="en-US" dirty="0"/>
              <a:t>Determined official shortage levels that would require delivery cuts. (required in 2022)</a:t>
            </a:r>
          </a:p>
          <a:p>
            <a:r>
              <a:rPr lang="en-US" sz="2800" b="1" dirty="0"/>
              <a:t>2019 Drought Contingency Plan</a:t>
            </a:r>
          </a:p>
          <a:p>
            <a:pPr lvl="1"/>
            <a:r>
              <a:rPr lang="en-US" dirty="0"/>
              <a:t>More aggressive triggers for delivery cuts in Lower Basin </a:t>
            </a:r>
            <a:br>
              <a:rPr lang="en-US" dirty="0"/>
            </a:br>
            <a:r>
              <a:rPr lang="en-US" dirty="0"/>
              <a:t>(required in 2020)</a:t>
            </a:r>
          </a:p>
          <a:p>
            <a:pPr lvl="1"/>
            <a:r>
              <a:rPr lang="en-US" dirty="0"/>
              <a:t>Plan for a plan in the Upper Basin (Demand Management pool)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6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9766F-1181-4E8D-89F9-DB872B076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04019"/>
            <a:ext cx="8382000" cy="8683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It hasn’t been enough </a:t>
            </a:r>
            <a:r>
              <a:rPr lang="en-US" sz="3600" dirty="0"/>
              <a:t>(even without resolving undeveloped tribal water rights).</a:t>
            </a:r>
          </a:p>
        </p:txBody>
      </p:sp>
      <p:pic>
        <p:nvPicPr>
          <p:cNvPr id="1026" name="Picture 2" descr="https://www.mdpi.com/water/water-14-00002/article_deploy/html/images/water-14-00002-g002.png">
            <a:extLst>
              <a:ext uri="{FF2B5EF4-FFF2-40B4-BE49-F238E27FC236}">
                <a16:creationId xmlns:a16="http://schemas.microsoft.com/office/drawing/2014/main" id="{22D38CF0-D486-4CEF-BD39-324EFCA24CE7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75171"/>
            <a:ext cx="705514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603E1B-2DF9-4FB6-BBE3-B18FC9626949}"/>
              </a:ext>
            </a:extLst>
          </p:cNvPr>
          <p:cNvSpPr txBox="1"/>
          <p:nvPr/>
        </p:nvSpPr>
        <p:spPr>
          <a:xfrm>
            <a:off x="609600" y="6049962"/>
            <a:ext cx="8660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John Fleck and Anne Castle, “Green Light for Adaptive Policies on the Colorado River,” in</a:t>
            </a:r>
          </a:p>
          <a:p>
            <a:r>
              <a:rPr lang="en-US" i="1" dirty="0"/>
              <a:t>Water</a:t>
            </a:r>
            <a:r>
              <a:rPr lang="en-US" dirty="0"/>
              <a:t>, December 2021 (Chart constructed with Bureau of Reclamation data.)</a:t>
            </a:r>
          </a:p>
        </p:txBody>
      </p:sp>
    </p:spTree>
    <p:extLst>
      <p:ext uri="{BB962C8B-B14F-4D97-AF65-F5344CB8AC3E}">
        <p14:creationId xmlns:p14="http://schemas.microsoft.com/office/powerpoint/2010/main" val="1498506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75800-E5CC-4016-BCE9-E8CCB580F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8077200" cy="1143000"/>
          </a:xfrm>
        </p:spPr>
        <p:txBody>
          <a:bodyPr>
            <a:normAutofit/>
          </a:bodyPr>
          <a:lstStyle/>
          <a:p>
            <a:r>
              <a:rPr lang="en-US" sz="3200" b="1" dirty="0"/>
              <a:t>Total Colorado River Storage dropped from 48% of capacity to 38% from 2020-2021.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49178C-6FCC-4ED4-9515-736E74EB8533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94" y="1676400"/>
            <a:ext cx="8379412" cy="441960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782D96A-61AF-4809-A7C8-87926883B540}"/>
              </a:ext>
            </a:extLst>
          </p:cNvPr>
          <p:cNvSpPr/>
          <p:nvPr/>
        </p:nvSpPr>
        <p:spPr>
          <a:xfrm>
            <a:off x="5562600" y="5410200"/>
            <a:ext cx="381000" cy="22860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C58386-833F-4F32-8522-5C325DAC74A5}"/>
              </a:ext>
            </a:extLst>
          </p:cNvPr>
          <p:cNvSpPr txBox="1"/>
          <p:nvPr/>
        </p:nvSpPr>
        <p:spPr>
          <a:xfrm>
            <a:off x="457200" y="6354762"/>
            <a:ext cx="8480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Bureau of Reclamation DRAFT Annual Operating Plan for Colorado River Reservoirs 2022</a:t>
            </a:r>
          </a:p>
        </p:txBody>
      </p:sp>
    </p:spTree>
    <p:extLst>
      <p:ext uri="{BB962C8B-B14F-4D97-AF65-F5344CB8AC3E}">
        <p14:creationId xmlns:p14="http://schemas.microsoft.com/office/powerpoint/2010/main" val="24469997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3802</TotalTime>
  <Words>608</Words>
  <Application>Microsoft Office PowerPoint</Application>
  <PresentationFormat>On-screen Show (4:3)</PresentationFormat>
  <Paragraphs>77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Franklin Gothic Book</vt:lpstr>
      <vt:lpstr>Perpetua</vt:lpstr>
      <vt:lpstr>Wingdings 2</vt:lpstr>
      <vt:lpstr>Equity</vt:lpstr>
      <vt:lpstr>Colorado River Issues</vt:lpstr>
      <vt:lpstr>Mission: to perform and facilitate interdisciplinary and collaborative research, education, outreach and dialogue to address the water issues facing the Upper Colorado River Basin. </vt:lpstr>
      <vt:lpstr>Presentation Outline</vt:lpstr>
      <vt:lpstr>PowerPoint Presentation</vt:lpstr>
      <vt:lpstr>PowerPoint Presentation</vt:lpstr>
      <vt:lpstr>How did we manage to live with an over-allocated system for almost 100 years? </vt:lpstr>
      <vt:lpstr>Steps towards balance</vt:lpstr>
      <vt:lpstr>It hasn’t been enough (even without resolving undeveloped tribal water rights).</vt:lpstr>
      <vt:lpstr>Total Colorado River Storage dropped from 48% of capacity to 38% from 2020-2021.</vt:lpstr>
      <vt:lpstr>Steps towards balance</vt:lpstr>
      <vt:lpstr>Current Policy Decision-Making</vt:lpstr>
      <vt:lpstr>Meanwhile, upstream…</vt:lpstr>
      <vt:lpstr>Opportunities/ Options</vt:lpstr>
      <vt:lpstr>PowerPoint Presentation</vt:lpstr>
    </vt:vector>
  </TitlesOfParts>
  <Company>Mesa State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Colorado Basin Roundtable</dc:title>
  <dc:creator>Hannah</dc:creator>
  <cp:lastModifiedBy>Holm, Hannah</cp:lastModifiedBy>
  <cp:revision>311</cp:revision>
  <cp:lastPrinted>2014-04-17T20:52:51Z</cp:lastPrinted>
  <dcterms:created xsi:type="dcterms:W3CDTF">2012-01-23T21:35:37Z</dcterms:created>
  <dcterms:modified xsi:type="dcterms:W3CDTF">2022-02-01T01:14:20Z</dcterms:modified>
</cp:coreProperties>
</file>