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xls" ContentType="application/vnd.ms-excel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30"/>
  </p:notesMasterIdLst>
  <p:handoutMasterIdLst>
    <p:handoutMasterId r:id="rId31"/>
  </p:handoutMasterIdLst>
  <p:sldIdLst>
    <p:sldId id="323" r:id="rId2"/>
    <p:sldId id="320" r:id="rId3"/>
    <p:sldId id="277" r:id="rId4"/>
    <p:sldId id="331" r:id="rId5"/>
    <p:sldId id="301" r:id="rId6"/>
    <p:sldId id="330" r:id="rId7"/>
    <p:sldId id="332" r:id="rId8"/>
    <p:sldId id="335" r:id="rId9"/>
    <p:sldId id="361" r:id="rId10"/>
    <p:sldId id="334" r:id="rId11"/>
    <p:sldId id="336" r:id="rId12"/>
    <p:sldId id="337" r:id="rId13"/>
    <p:sldId id="366" r:id="rId14"/>
    <p:sldId id="367" r:id="rId15"/>
    <p:sldId id="368" r:id="rId16"/>
    <p:sldId id="362" r:id="rId17"/>
    <p:sldId id="364" r:id="rId18"/>
    <p:sldId id="365" r:id="rId19"/>
    <p:sldId id="363" r:id="rId20"/>
    <p:sldId id="369" r:id="rId21"/>
    <p:sldId id="370" r:id="rId22"/>
    <p:sldId id="371" r:id="rId23"/>
    <p:sldId id="372" r:id="rId24"/>
    <p:sldId id="373" r:id="rId25"/>
    <p:sldId id="374" r:id="rId26"/>
    <p:sldId id="375" r:id="rId27"/>
    <p:sldId id="376" r:id="rId28"/>
    <p:sldId id="326" r:id="rId29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449" autoAdjust="0"/>
  </p:normalViewPr>
  <p:slideViewPr>
    <p:cSldViewPr>
      <p:cViewPr varScale="1">
        <p:scale>
          <a:sx n="79" d="100"/>
          <a:sy n="79" d="100"/>
        </p:scale>
        <p:origin x="612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8C8AEC-5A99-437D-923A-9A92AE1441BB}" type="datetimeFigureOut">
              <a:rPr lang="en-US" smtClean="0"/>
              <a:pPr/>
              <a:t>3/16/2015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6707FD-1E62-417E-A9D6-4B7F214AFC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6206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3503FC9-E19E-4EEF-B2BA-BE5F9EB165EE}" type="datetimeFigureOut">
              <a:rPr lang="en-US" smtClean="0"/>
              <a:pPr/>
              <a:t>3/16/2015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A792B39-794E-4C1D-A848-10E8A5BAB2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52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The Colorado Basin Roundtable is one of 9 basin roundtables of stakeholders in the state formed in 2005 by the state legislature to do “bottom-up” water planning. 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SGM</a:t>
            </a:r>
            <a:r>
              <a:rPr lang="en-US" baseline="0" dirty="0" smtClean="0"/>
              <a:t> is the company leading the planning effort for the Colorado Basin Roundtable that we are discussing today.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The Water Center at CMU is helping lead the public outreach and participation process.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92B39-794E-4C1D-A848-10E8A5BAB2F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1716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92B39-794E-4C1D-A848-10E8A5BAB2FD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40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 you are probably aware,</a:t>
            </a:r>
            <a:r>
              <a:rPr lang="en-US" baseline="0" dirty="0" smtClean="0"/>
              <a:t> we</a:t>
            </a:r>
            <a:r>
              <a:rPr lang="en-US" dirty="0" smtClean="0"/>
              <a:t> are entering an era of increasing competition for water.  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Agriculture</a:t>
            </a:r>
            <a:r>
              <a:rPr lang="en-US" baseline="0" dirty="0" smtClean="0"/>
              <a:t> is currently by far the largest user of water in the state.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Municipal use is where the largest growth is expected.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Water to sustain the environment and provide recreation don’t deplete streams, but water rights to ensure those functions can limit other uses.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92B39-794E-4C1D-A848-10E8A5BAB2F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632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All</a:t>
            </a:r>
            <a:r>
              <a:rPr lang="en-US" baseline="0" dirty="0" smtClean="0"/>
              <a:t> areas of the state have projected gaps, but the size of the gap is the largest on the Front Range.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Current (Colorado Basin) demand 62,000 acre-feet which can increase to ~120,000 acre-feet in the future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This graph just shows the urban water gap – many argue that we also already have substantial gaps in meeting agricultural and environmental needs. 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In the Colorado Basin: 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Shortage of 100,000 acre-feet of water to support irrigated agriculture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is also a non-consumptive gap in the Colorado River Basin,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although it hasn’t been quantified. </a:t>
            </a:r>
            <a:r>
              <a:rPr lang="en-US" baseline="0" dirty="0" smtClean="0"/>
              <a:t>  </a:t>
            </a:r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92B39-794E-4C1D-A848-10E8A5BAB2F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2030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Basinwide</a:t>
            </a:r>
            <a:r>
              <a:rPr lang="en-US" dirty="0" smtClean="0"/>
              <a:t>, annual water use has already begun to exceed annual inflows of water into the system – a situation permitted by the extensive reservoir storage in the basin.  </a:t>
            </a:r>
          </a:p>
          <a:p>
            <a:endParaRPr lang="en-US" dirty="0" smtClean="0"/>
          </a:p>
          <a:p>
            <a:r>
              <a:rPr lang="en-US" dirty="0" smtClean="0"/>
              <a:t>The lower basin is using more than its allocation; the upper basin hasn’t yet reached full use of its allocation.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92B39-794E-4C1D-A848-10E8A5BAB2F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6168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The Colorado Water Conservation Board and the Inter-Basin Compact Committee (a Roundtable of Roundtables) have identified these “four legs of the</a:t>
            </a:r>
            <a:r>
              <a:rPr lang="en-US" baseline="0" dirty="0" smtClean="0"/>
              <a:t> stool” for filling the gap.  None of these tools are without costs: </a:t>
            </a:r>
          </a:p>
          <a:p>
            <a:pPr marL="171450" indent="-171450" eaLnBrk="1" hangingPunct="1">
              <a:spcBef>
                <a:spcPct val="0"/>
              </a:spcBef>
              <a:buFontTx/>
              <a:buChar char="-"/>
            </a:pPr>
            <a:r>
              <a:rPr lang="en-US" baseline="0" dirty="0" smtClean="0"/>
              <a:t>to achieve ambitious conservation goals is difficult without new regulations and addressing touchy land-use issues; </a:t>
            </a:r>
          </a:p>
          <a:p>
            <a:pPr marL="171450" indent="-171450" eaLnBrk="1" hangingPunct="1">
              <a:spcBef>
                <a:spcPct val="0"/>
              </a:spcBef>
              <a:buFontTx/>
              <a:buChar char="-"/>
            </a:pPr>
            <a:r>
              <a:rPr lang="en-US" baseline="0" dirty="0" smtClean="0"/>
              <a:t>“buy and dry” has devastated some eastern plains communities;</a:t>
            </a:r>
          </a:p>
          <a:p>
            <a:pPr marL="171450" indent="-171450" eaLnBrk="1" hangingPunct="1">
              <a:spcBef>
                <a:spcPct val="0"/>
              </a:spcBef>
              <a:buFontTx/>
              <a:buChar char="-"/>
            </a:pPr>
            <a:r>
              <a:rPr lang="en-US" baseline="0" dirty="0" smtClean="0"/>
              <a:t>the headwaters are already suffering from </a:t>
            </a:r>
            <a:r>
              <a:rPr lang="en-US" baseline="0" dirty="0" err="1" smtClean="0"/>
              <a:t>transmountain</a:t>
            </a:r>
            <a:r>
              <a:rPr lang="en-US" baseline="0" dirty="0" smtClean="0"/>
              <a:t> diversions.  </a:t>
            </a:r>
            <a:endParaRPr lang="en-US" dirty="0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1DE5E8D-45CE-47E8-AFA0-364A25848CCD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17626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92B39-794E-4C1D-A848-10E8A5BAB2F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8872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92B39-794E-4C1D-A848-10E8A5BAB2F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166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Grand Valley tributaries to Colorado River that are impaired – mostly</a:t>
            </a:r>
            <a:r>
              <a:rPr lang="en-US" baseline="0" dirty="0" smtClean="0"/>
              <a:t> due to Selenium, some E Coli (Adobe Creek, Leach Creek), Iron (Indian Wash); Plateau Creek tributaries with water quality issues are highlighted because they are on a Monitoring &amp; </a:t>
            </a:r>
            <a:r>
              <a:rPr lang="en-US" baseline="0" dirty="0" err="1" smtClean="0"/>
              <a:t>Eval</a:t>
            </a:r>
            <a:r>
              <a:rPr lang="en-US" baseline="0" dirty="0" smtClean="0"/>
              <a:t> list for Selenium and Iron.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92B39-794E-4C1D-A848-10E8A5BAB2FD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2920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-Needs</a:t>
            </a:r>
            <a:r>
              <a:rPr lang="en-US" baseline="0" dirty="0" smtClean="0"/>
              <a:t> assessed include consumptive needs (for agriculture and towns) and </a:t>
            </a:r>
            <a:r>
              <a:rPr lang="en-US" baseline="0" dirty="0" err="1" smtClean="0"/>
              <a:t>nonconsumptive</a:t>
            </a:r>
            <a:r>
              <a:rPr lang="en-US" baseline="0" dirty="0" smtClean="0"/>
              <a:t> needs (for the environment and recreation).  You will hear more about these analyses from our next speakers. </a:t>
            </a:r>
          </a:p>
          <a:p>
            <a:r>
              <a:rPr lang="en-US" baseline="0" dirty="0" smtClean="0"/>
              <a:t>-The Roundtable can direct funds to projects that will address identified needs.  </a:t>
            </a:r>
          </a:p>
          <a:p>
            <a:r>
              <a:rPr lang="en-US" baseline="0" dirty="0" smtClean="0"/>
              <a:t>- On this slide you can see the extensive area the Roundtable covers, as well as a couple of the key controlling “calls” on the river that keep it running the way we are used to.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92B39-794E-4C1D-A848-10E8A5BAB2FD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929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964DC-5422-46D3-BAFA-9A3465CC8EED}" type="datetimeFigureOut">
              <a:rPr lang="en-US" smtClean="0"/>
              <a:pPr/>
              <a:t>3/16/2015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93008CE9-5C72-4AEF-A013-DAB9CF78ED2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964DC-5422-46D3-BAFA-9A3465CC8EED}" type="datetimeFigureOut">
              <a:rPr lang="en-US" smtClean="0"/>
              <a:pPr/>
              <a:t>3/16/2015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08CE9-5C72-4AEF-A013-DAB9CF78ED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964DC-5422-46D3-BAFA-9A3465CC8EED}" type="datetimeFigureOut">
              <a:rPr lang="en-US" smtClean="0"/>
              <a:pPr/>
              <a:t>3/16/2015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08CE9-5C72-4AEF-A013-DAB9CF78ED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C26DC6-EC11-4BE0-8BFF-92D5291D1C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7473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964DC-5422-46D3-BAFA-9A3465CC8EED}" type="datetimeFigureOut">
              <a:rPr lang="en-US" smtClean="0"/>
              <a:pPr/>
              <a:t>3/16/2015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08CE9-5C72-4AEF-A013-DAB9CF78ED2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964DC-5422-46D3-BAFA-9A3465CC8EED}" type="datetimeFigureOut">
              <a:rPr lang="en-US" smtClean="0"/>
              <a:pPr/>
              <a:t>3/16/2015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93008CE9-5C72-4AEF-A013-DAB9CF78ED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964DC-5422-46D3-BAFA-9A3465CC8EED}" type="datetimeFigureOut">
              <a:rPr lang="en-US" smtClean="0"/>
              <a:pPr/>
              <a:t>3/16/2015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08CE9-5C72-4AEF-A013-DAB9CF78ED2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964DC-5422-46D3-BAFA-9A3465CC8EED}" type="datetimeFigureOut">
              <a:rPr lang="en-US" smtClean="0"/>
              <a:pPr/>
              <a:t>3/16/2015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08CE9-5C72-4AEF-A013-DAB9CF78ED2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964DC-5422-46D3-BAFA-9A3465CC8EED}" type="datetimeFigureOut">
              <a:rPr lang="en-US" smtClean="0"/>
              <a:pPr/>
              <a:t>3/16/2015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08CE9-5C72-4AEF-A013-DAB9CF78ED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964DC-5422-46D3-BAFA-9A3465CC8EED}" type="datetimeFigureOut">
              <a:rPr lang="en-US" smtClean="0"/>
              <a:pPr/>
              <a:t>3/16/2015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08CE9-5C72-4AEF-A013-DAB9CF78ED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964DC-5422-46D3-BAFA-9A3465CC8EED}" type="datetimeFigureOut">
              <a:rPr lang="en-US" smtClean="0"/>
              <a:pPr/>
              <a:t>3/16/2015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08CE9-5C72-4AEF-A013-DAB9CF78ED2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964DC-5422-46D3-BAFA-9A3465CC8EED}" type="datetimeFigureOut">
              <a:rPr lang="en-US" smtClean="0"/>
              <a:pPr/>
              <a:t>3/16/2015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93008CE9-5C72-4AEF-A013-DAB9CF78ED2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1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273964DC-5422-46D3-BAFA-9A3465CC8EED}" type="datetimeFigureOut">
              <a:rPr lang="en-US" smtClean="0"/>
              <a:pPr/>
              <a:t>3/16/2015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93008CE9-5C72-4AEF-A013-DAB9CF78ED2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oleObject" Target="../embeddings/Microsoft_Excel_97-2003_Worksheet1.xls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2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533400"/>
            <a:ext cx="8534400" cy="1447801"/>
          </a:xfrm>
        </p:spPr>
        <p:txBody>
          <a:bodyPr>
            <a:normAutofit fontScale="90000"/>
          </a:bodyPr>
          <a:lstStyle/>
          <a:p>
            <a:r>
              <a:rPr lang="en-US" sz="6000" b="1" dirty="0">
                <a:solidFill>
                  <a:schemeClr val="tx1"/>
                </a:solidFill>
              </a:rPr>
              <a:t>Negotiating our Water Future</a:t>
            </a:r>
            <a:r>
              <a:rPr lang="en-US" sz="5600" b="1" dirty="0">
                <a:solidFill>
                  <a:schemeClr val="tx1"/>
                </a:solidFill>
              </a:rPr>
              <a:t/>
            </a:r>
            <a:br>
              <a:rPr lang="en-US" sz="5600" b="1" dirty="0">
                <a:solidFill>
                  <a:schemeClr val="tx1"/>
                </a:solidFill>
              </a:rPr>
            </a:br>
            <a:r>
              <a:rPr lang="en-US" sz="3100" b="1" dirty="0">
                <a:solidFill>
                  <a:schemeClr val="tx1"/>
                </a:solidFill>
              </a:rPr>
              <a:t>in Colorado &amp; the Colorado River Basin</a:t>
            </a:r>
            <a:endParaRPr lang="en-US" sz="3100" dirty="0"/>
          </a:p>
        </p:txBody>
      </p:sp>
      <p:sp>
        <p:nvSpPr>
          <p:cNvPr id="5" name="Subtitle 4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871662"/>
          </a:xfrm>
        </p:spPr>
        <p:txBody>
          <a:bodyPr>
            <a:normAutofit fontScale="25000" lnSpcReduction="20000"/>
          </a:bodyPr>
          <a:lstStyle/>
          <a:p>
            <a:r>
              <a:rPr lang="en-US" sz="21600" b="1" u="sng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Colorado’s Water Plan </a:t>
            </a:r>
            <a:r>
              <a:rPr lang="en-US" sz="21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the </a:t>
            </a:r>
            <a:r>
              <a:rPr lang="en-US" sz="21600" b="1" u="sng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Colorado &amp; Gunnison </a:t>
            </a:r>
            <a:r>
              <a:rPr lang="en-US" sz="21600" b="1" u="sng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Basin </a:t>
            </a:r>
            <a:r>
              <a:rPr lang="en-US" sz="21600" b="1" u="sng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Plans</a:t>
            </a:r>
            <a:endParaRPr lang="en-US" sz="21600" b="1" u="sng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en-US" sz="103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March </a:t>
            </a:r>
            <a:r>
              <a:rPr lang="en-US" sz="103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2015 Update</a:t>
            </a:r>
            <a:r>
              <a:rPr lang="en-US" sz="9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9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b="1" dirty="0"/>
          </a:p>
        </p:txBody>
      </p:sp>
      <p:pic>
        <p:nvPicPr>
          <p:cNvPr id="8" name="Picture 7" descr="CMU_v watercenter_RGB.JP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07589" y="5774703"/>
            <a:ext cx="1202478" cy="561742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379" y="5813578"/>
            <a:ext cx="1447800" cy="4084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2400" y="5410200"/>
            <a:ext cx="769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Presentation developed for the Colorado </a:t>
            </a:r>
            <a:r>
              <a:rPr lang="en-US" dirty="0" smtClean="0"/>
              <a:t>and Gunnison Basin Roundtables by: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019800" y="5813578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George Sibley, Gunnison BRT Education Committee Chair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483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684" y="249102"/>
            <a:ext cx="4738116" cy="1655898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Conceptual Framework for negotiations on a future TMD: </a:t>
            </a:r>
            <a:endParaRPr lang="en-US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1352" y="143145"/>
            <a:ext cx="4267200" cy="33117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0688" y="1905000"/>
            <a:ext cx="4565904" cy="16312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East Slope not looking for a firm yield </a:t>
            </a:r>
            <a:r>
              <a:rPr lang="en-US" altLang="en-US" dirty="0" smtClean="0">
                <a:latin typeface="+mj-lt"/>
              </a:rPr>
              <a:t>&amp; would accept hydrologic risk.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dirty="0" smtClean="0">
                <a:latin typeface="+mj-lt"/>
              </a:rPr>
              <a:t>A new TMD would be </a:t>
            </a:r>
            <a:r>
              <a:rPr lang="en-US" altLang="en-US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used conjunctively </a:t>
            </a:r>
            <a:r>
              <a:rPr lang="en-US" altLang="en-US" dirty="0" smtClean="0">
                <a:latin typeface="+mj-lt"/>
              </a:rPr>
              <a:t>with non-West Slope water (interruptible supply agreements, aquifers, </a:t>
            </a:r>
            <a:r>
              <a:rPr lang="en-US" altLang="en-US" dirty="0" err="1" smtClean="0">
                <a:latin typeface="+mj-lt"/>
              </a:rPr>
              <a:t>etc</a:t>
            </a:r>
            <a:r>
              <a:rPr lang="en-US" altLang="en-US" dirty="0" smtClean="0">
                <a:latin typeface="+mj-lt"/>
              </a:rPr>
              <a:t>).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76800" y="143145"/>
            <a:ext cx="38862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Existing </a:t>
            </a:r>
            <a:r>
              <a:rPr lang="en-US" dirty="0" err="1" smtClean="0"/>
              <a:t>Transmountain</a:t>
            </a:r>
            <a:r>
              <a:rPr lang="en-US" dirty="0" smtClean="0"/>
              <a:t> Diversions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60020" y="3549365"/>
            <a:ext cx="8614410" cy="264687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To manage when a new TMD could divert,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triggers are needed</a:t>
            </a:r>
            <a:r>
              <a:rPr lang="en-US" dirty="0" smtClean="0">
                <a:latin typeface="+mj-lt"/>
              </a:rPr>
              <a:t>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An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insurance policy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dirty="0" smtClean="0">
                <a:latin typeface="+mj-lt"/>
              </a:rPr>
              <a:t>that protects against involuntary curtailment is needed for existing uses and some future development, but will not cover a new TMD.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 Future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West Slope needs </a:t>
            </a:r>
            <a:r>
              <a:rPr lang="en-US" dirty="0" smtClean="0">
                <a:latin typeface="+mj-lt"/>
              </a:rPr>
              <a:t>should be accommodated as part of a new TMD project.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Colorado will continue its commitment to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improve conservation and reuse</a:t>
            </a:r>
            <a:r>
              <a:rPr lang="en-US" dirty="0" smtClean="0">
                <a:latin typeface="+mj-lt"/>
              </a:rPr>
              <a:t>.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Environmental resiliency and recreational needs </a:t>
            </a:r>
            <a:r>
              <a:rPr lang="en-US" dirty="0" smtClean="0">
                <a:latin typeface="+mj-lt"/>
              </a:rPr>
              <a:t>must be addressed both before and with a new TMD.  </a:t>
            </a:r>
            <a:endParaRPr lang="en-US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85900" y="6278475"/>
            <a:ext cx="533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Summarized from the draft Colorado Water Plan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31289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Colorado Basin Plan – 7 Regions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7524" name="Picture 4" descr="I:\2013\2013-455_CoBasin_Implementation\001-CBRT-BIP_2013_2014\H_Dwgs_GIS\03 Maps\CO_Basins_Brochure_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4" t="4181" r="15170" b="13433"/>
          <a:stretch/>
        </p:blipFill>
        <p:spPr bwMode="auto">
          <a:xfrm>
            <a:off x="355600" y="1456944"/>
            <a:ext cx="8432800" cy="4617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9450" y="1553837"/>
            <a:ext cx="2292350" cy="15703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200" dirty="0" smtClean="0">
                <a:solidFill>
                  <a:schemeClr val="accent1"/>
                </a:solidFill>
              </a:rPr>
              <a:t>Grand County</a:t>
            </a:r>
          </a:p>
          <a:p>
            <a:pPr marL="0" indent="0">
              <a:buNone/>
            </a:pPr>
            <a:r>
              <a:rPr lang="en-US" sz="2200" dirty="0" smtClean="0">
                <a:solidFill>
                  <a:schemeClr val="accent1"/>
                </a:solidFill>
              </a:rPr>
              <a:t>Summit </a:t>
            </a:r>
          </a:p>
          <a:p>
            <a:pPr marL="0" indent="0">
              <a:buNone/>
            </a:pPr>
            <a:r>
              <a:rPr lang="en-US" sz="2200" dirty="0" smtClean="0">
                <a:solidFill>
                  <a:schemeClr val="accent1"/>
                </a:solidFill>
              </a:rPr>
              <a:t>Eagle River </a:t>
            </a:r>
          </a:p>
          <a:p>
            <a:pPr marL="0" indent="0">
              <a:buNone/>
            </a:pPr>
            <a:r>
              <a:rPr lang="en-US" sz="2200" dirty="0" smtClean="0">
                <a:solidFill>
                  <a:schemeClr val="accent1"/>
                </a:solidFill>
              </a:rPr>
              <a:t>State Bridge</a:t>
            </a:r>
          </a:p>
          <a:p>
            <a:endParaRPr lang="en-US" sz="2200" dirty="0" smtClean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610100" y="4911211"/>
            <a:ext cx="1828800" cy="457200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200" b="1" kern="0" dirty="0" smtClean="0"/>
              <a:t>Roaring Fork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895856" y="3881629"/>
            <a:ext cx="1524000" cy="762000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200" b="1" kern="0" dirty="0" smtClean="0"/>
              <a:t>Middle Colorado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79450" y="4902067"/>
            <a:ext cx="2057400" cy="457200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200" b="1" kern="0" dirty="0" smtClean="0"/>
              <a:t>Grand Valley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410200" y="3858447"/>
            <a:ext cx="2057400" cy="457200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200" b="1" kern="0" dirty="0" smtClean="0"/>
              <a:t>Eagle River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7168388" y="2918702"/>
            <a:ext cx="1308100" cy="457200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200" b="1" kern="0" dirty="0" smtClean="0"/>
              <a:t>Summit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4826000" y="2853811"/>
            <a:ext cx="1308100" cy="457200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200" b="1" kern="0" dirty="0" smtClean="0"/>
              <a:t>State</a:t>
            </a:r>
          </a:p>
          <a:p>
            <a:pPr marL="0" indent="0" algn="ctr">
              <a:buNone/>
            </a:pPr>
            <a:r>
              <a:rPr lang="en-US" sz="2200" b="1" kern="0" dirty="0" smtClean="0"/>
              <a:t>Bridge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6813550" y="1870588"/>
            <a:ext cx="1308100" cy="457200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200" b="1" kern="0" dirty="0" smtClean="0"/>
              <a:t>Grand County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2705100" y="1553838"/>
            <a:ext cx="2781300" cy="157036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200" kern="0" dirty="0" smtClean="0">
                <a:solidFill>
                  <a:schemeClr val="accent1"/>
                </a:solidFill>
              </a:rPr>
              <a:t>Roaring Fork</a:t>
            </a:r>
          </a:p>
          <a:p>
            <a:pPr marL="0" indent="0">
              <a:buNone/>
            </a:pPr>
            <a:r>
              <a:rPr lang="en-US" sz="2200" kern="0" dirty="0" smtClean="0">
                <a:solidFill>
                  <a:schemeClr val="accent1"/>
                </a:solidFill>
              </a:rPr>
              <a:t>Middle Colorado</a:t>
            </a:r>
          </a:p>
          <a:p>
            <a:pPr marL="0" indent="0">
              <a:buNone/>
            </a:pPr>
            <a:r>
              <a:rPr lang="en-US" sz="2200" kern="0" dirty="0" smtClean="0">
                <a:solidFill>
                  <a:schemeClr val="accent1"/>
                </a:solidFill>
              </a:rPr>
              <a:t>Grand Valley</a:t>
            </a:r>
          </a:p>
          <a:p>
            <a:endParaRPr lang="en-US" sz="2200" kern="0" dirty="0" smtClean="0"/>
          </a:p>
        </p:txBody>
      </p:sp>
    </p:spTree>
    <p:extLst>
      <p:ext uri="{BB962C8B-B14F-4D97-AF65-F5344CB8AC3E}">
        <p14:creationId xmlns:p14="http://schemas.microsoft.com/office/powerpoint/2010/main" val="3661112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52501"/>
            <a:ext cx="8037513" cy="1028700"/>
          </a:xfrm>
        </p:spPr>
        <p:txBody>
          <a:bodyPr/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Colorado Basin Plan Themes 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marL="194310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+mj-lt"/>
              </a:rPr>
              <a:t>Protect &amp; Restore </a:t>
            </a:r>
            <a:r>
              <a:rPr lang="en-US" b="1" dirty="0" smtClean="0">
                <a:solidFill>
                  <a:schemeClr val="accent1"/>
                </a:solidFill>
                <a:latin typeface="+mj-lt"/>
              </a:rPr>
              <a:t>Healthy Streams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, Rivers, Lakes and Riparian Areas</a:t>
            </a:r>
          </a:p>
          <a:p>
            <a:pPr marL="194310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+mj-lt"/>
              </a:rPr>
              <a:t>Sustain</a:t>
            </a:r>
            <a:r>
              <a:rPr lang="en-US" dirty="0" smtClean="0">
                <a:latin typeface="+mj-lt"/>
              </a:rPr>
              <a:t> </a:t>
            </a:r>
            <a:r>
              <a:rPr lang="en-US" b="1" dirty="0" smtClean="0">
                <a:solidFill>
                  <a:schemeClr val="accent1"/>
                </a:solidFill>
                <a:latin typeface="+mj-lt"/>
              </a:rPr>
              <a:t>Agriculture</a:t>
            </a:r>
          </a:p>
          <a:p>
            <a:pPr marL="194310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+mj-lt"/>
              </a:rPr>
              <a:t>Secure Safe </a:t>
            </a:r>
            <a:r>
              <a:rPr lang="en-US" b="1" dirty="0" smtClean="0">
                <a:solidFill>
                  <a:schemeClr val="accent1"/>
                </a:solidFill>
                <a:latin typeface="+mj-lt"/>
              </a:rPr>
              <a:t>Drinking water</a:t>
            </a:r>
          </a:p>
          <a:p>
            <a:pPr marL="194310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+mj-lt"/>
              </a:rPr>
              <a:t>Develop Local Water Conscious </a:t>
            </a:r>
            <a:r>
              <a:rPr lang="en-US" b="1" dirty="0" smtClean="0">
                <a:solidFill>
                  <a:schemeClr val="accent1"/>
                </a:solidFill>
                <a:latin typeface="+mj-lt"/>
              </a:rPr>
              <a:t>Land Use </a:t>
            </a:r>
            <a:r>
              <a:rPr lang="en-US" b="1" dirty="0" smtClean="0">
                <a:solidFill>
                  <a:schemeClr val="tx1"/>
                </a:solidFill>
                <a:latin typeface="+mj-lt"/>
              </a:rPr>
              <a:t>Strategies</a:t>
            </a:r>
          </a:p>
          <a:p>
            <a:pPr marL="194310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+mj-lt"/>
              </a:rPr>
              <a:t>Assure Dependable Basin </a:t>
            </a:r>
            <a:r>
              <a:rPr lang="en-US" b="1" dirty="0" smtClean="0">
                <a:solidFill>
                  <a:schemeClr val="accent1"/>
                </a:solidFill>
                <a:latin typeface="+mj-lt"/>
              </a:rPr>
              <a:t>Administration</a:t>
            </a:r>
          </a:p>
          <a:p>
            <a:pPr marL="194310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+mj-lt"/>
              </a:rPr>
              <a:t>Encourage High Level of </a:t>
            </a:r>
            <a:r>
              <a:rPr lang="en-US" dirty="0" err="1" smtClean="0">
                <a:solidFill>
                  <a:schemeClr val="tx1"/>
                </a:solidFill>
                <a:latin typeface="+mj-lt"/>
              </a:rPr>
              <a:t>Basinwide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smtClean="0">
                <a:solidFill>
                  <a:schemeClr val="accent1"/>
                </a:solidFill>
                <a:latin typeface="+mj-lt"/>
              </a:rPr>
              <a:t>Conservation</a:t>
            </a:r>
            <a:endParaRPr lang="en-US" b="1" dirty="0">
              <a:solidFill>
                <a:schemeClr val="accent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03710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04800"/>
            <a:ext cx="7772400" cy="11430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Themes with Supporting Goals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4572000" y="1600200"/>
          <a:ext cx="4267200" cy="4648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7200"/>
              </a:tblGrid>
              <a:tr h="71301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+mj-lt"/>
                        </a:rPr>
                        <a:t>Sustain 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+mj-lt"/>
                        </a:rPr>
                        <a:t>Agriculture</a:t>
                      </a:r>
                      <a:endParaRPr 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3935182"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>
                          <a:latin typeface="+mj-lt"/>
                        </a:rPr>
                        <a:t>Reduce</a:t>
                      </a:r>
                      <a:r>
                        <a:rPr lang="en-US" baseline="0" dirty="0" smtClean="0">
                          <a:latin typeface="+mj-lt"/>
                        </a:rPr>
                        <a:t> </a:t>
                      </a:r>
                      <a:r>
                        <a:rPr lang="en-US" b="0" baseline="0" dirty="0" smtClean="0">
                          <a:latin typeface="+mj-lt"/>
                        </a:rPr>
                        <a:t>agricultural</a:t>
                      </a:r>
                      <a:r>
                        <a:rPr lang="en-US" b="1" baseline="0" dirty="0" smtClean="0">
                          <a:latin typeface="+mj-lt"/>
                        </a:rPr>
                        <a:t> water shortages</a:t>
                      </a:r>
                    </a:p>
                    <a:p>
                      <a:pPr marL="285750" indent="-285750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aseline="0" dirty="0" smtClean="0">
                          <a:latin typeface="+mj-lt"/>
                        </a:rPr>
                        <a:t>Minimize potential for </a:t>
                      </a:r>
                      <a:r>
                        <a:rPr lang="en-US" b="1" baseline="0" dirty="0" smtClean="0">
                          <a:latin typeface="+mj-lt"/>
                        </a:rPr>
                        <a:t>transfer of agricultural water rights </a:t>
                      </a:r>
                      <a:r>
                        <a:rPr lang="en-US" baseline="0" dirty="0" smtClean="0">
                          <a:latin typeface="+mj-lt"/>
                        </a:rPr>
                        <a:t>to municipal uses. </a:t>
                      </a:r>
                    </a:p>
                    <a:p>
                      <a:pPr marL="285750" indent="-285750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aseline="0" dirty="0" smtClean="0">
                          <a:latin typeface="+mj-lt"/>
                        </a:rPr>
                        <a:t>Develop </a:t>
                      </a:r>
                      <a:r>
                        <a:rPr lang="en-US" b="1" baseline="0" dirty="0" smtClean="0">
                          <a:latin typeface="+mj-lt"/>
                        </a:rPr>
                        <a:t>incentives to support </a:t>
                      </a:r>
                      <a:r>
                        <a:rPr lang="en-US" baseline="0" dirty="0" smtClean="0">
                          <a:latin typeface="+mj-lt"/>
                        </a:rPr>
                        <a:t>agricultural production. </a:t>
                      </a:r>
                    </a:p>
                    <a:p>
                      <a:pPr marL="285750" indent="-285750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1" baseline="0" dirty="0" smtClean="0">
                          <a:latin typeface="+mj-lt"/>
                        </a:rPr>
                        <a:t>Increase education </a:t>
                      </a:r>
                      <a:r>
                        <a:rPr lang="en-US" baseline="0" dirty="0" smtClean="0">
                          <a:latin typeface="+mj-lt"/>
                        </a:rPr>
                        <a:t>among the agricultural community about Colorado River Basin water issues. </a:t>
                      </a:r>
                      <a:endParaRPr lang="en-US" dirty="0">
                        <a:latin typeface="+mj-lt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457200" y="1600200"/>
          <a:ext cx="3989832" cy="463296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398983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+mj-lt"/>
                        </a:rPr>
                        <a:t>Protect and Restore Healthy Streams, Rivers, Lakes and Riparian Areas</a:t>
                      </a:r>
                      <a:endParaRPr lang="en-US" dirty="0">
                        <a:latin typeface="+mj-lt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1" dirty="0" smtClean="0">
                          <a:latin typeface="+mj-lt"/>
                        </a:rPr>
                        <a:t>Protect and rehabilitate </a:t>
                      </a:r>
                      <a:r>
                        <a:rPr lang="en-US" dirty="0" smtClean="0">
                          <a:latin typeface="+mj-lt"/>
                        </a:rPr>
                        <a:t>healthy rivers,</a:t>
                      </a:r>
                      <a:r>
                        <a:rPr lang="en-US" baseline="0" dirty="0" smtClean="0">
                          <a:latin typeface="+mj-lt"/>
                        </a:rPr>
                        <a:t> streams, lakes and riparian areas. </a:t>
                      </a:r>
                    </a:p>
                    <a:p>
                      <a:pPr marL="285750" indent="-285750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1" baseline="0" dirty="0" smtClean="0">
                          <a:latin typeface="+mj-lt"/>
                        </a:rPr>
                        <a:t>Define water quality needs </a:t>
                      </a:r>
                      <a:r>
                        <a:rPr lang="en-US" baseline="0" dirty="0" smtClean="0">
                          <a:latin typeface="+mj-lt"/>
                        </a:rPr>
                        <a:t>and at-risk water bodies. </a:t>
                      </a:r>
                    </a:p>
                    <a:p>
                      <a:pPr marL="285750" indent="-285750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1" baseline="0" dirty="0" smtClean="0">
                          <a:latin typeface="+mj-lt"/>
                        </a:rPr>
                        <a:t>Preserve</a:t>
                      </a:r>
                      <a:r>
                        <a:rPr lang="en-US" baseline="0" dirty="0" smtClean="0">
                          <a:latin typeface="+mj-lt"/>
                        </a:rPr>
                        <a:t> high quality recreational river and stream reaches with </a:t>
                      </a:r>
                      <a:r>
                        <a:rPr lang="en-US" b="1" baseline="0" dirty="0" smtClean="0">
                          <a:latin typeface="+mj-lt"/>
                        </a:rPr>
                        <a:t>appropriate flows</a:t>
                      </a:r>
                      <a:r>
                        <a:rPr lang="en-US" baseline="0" dirty="0" smtClean="0">
                          <a:latin typeface="+mj-lt"/>
                        </a:rPr>
                        <a:t>. </a:t>
                      </a:r>
                    </a:p>
                    <a:p>
                      <a:pPr marL="285750" indent="-285750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aseline="0" dirty="0" smtClean="0">
                          <a:latin typeface="+mj-lt"/>
                        </a:rPr>
                        <a:t>Develop a </a:t>
                      </a:r>
                      <a:r>
                        <a:rPr lang="en-US" baseline="0" dirty="0" err="1" smtClean="0">
                          <a:latin typeface="+mj-lt"/>
                        </a:rPr>
                        <a:t>basinwide</a:t>
                      </a:r>
                      <a:r>
                        <a:rPr lang="en-US" baseline="0" dirty="0" smtClean="0">
                          <a:latin typeface="+mj-lt"/>
                        </a:rPr>
                        <a:t> </a:t>
                      </a:r>
                      <a:r>
                        <a:rPr lang="en-US" b="1" baseline="0" dirty="0" smtClean="0">
                          <a:latin typeface="+mj-lt"/>
                        </a:rPr>
                        <a:t>funding system </a:t>
                      </a:r>
                      <a:r>
                        <a:rPr lang="en-US" baseline="0" dirty="0" smtClean="0">
                          <a:latin typeface="+mj-lt"/>
                        </a:rPr>
                        <a:t>to meet basin environmental and recreational needs.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dirty="0">
                        <a:latin typeface="+mj-lt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  <a:alpha val="97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878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Themes with Supporting Goals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4572000" y="1600201"/>
          <a:ext cx="4267200" cy="47567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7200"/>
              </a:tblGrid>
              <a:tr h="64199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+mj-lt"/>
                        </a:rPr>
                        <a:t>Develop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Local Water Conscious </a:t>
                      </a:r>
                    </a:p>
                    <a:p>
                      <a:pPr algn="ctr"/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Land Use Strategies</a:t>
                      </a:r>
                      <a:endParaRPr 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4082405"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>
                          <a:latin typeface="+mj-lt"/>
                        </a:rPr>
                        <a:t>Develop land use policies</a:t>
                      </a:r>
                      <a:r>
                        <a:rPr lang="en-US" baseline="0" dirty="0" smtClean="0">
                          <a:latin typeface="+mj-lt"/>
                        </a:rPr>
                        <a:t> </a:t>
                      </a:r>
                      <a:r>
                        <a:rPr lang="en-US" b="1" baseline="0" dirty="0" smtClean="0">
                          <a:latin typeface="+mj-lt"/>
                        </a:rPr>
                        <a:t>requiring and promoting conservation</a:t>
                      </a:r>
                      <a:r>
                        <a:rPr lang="en-US" baseline="0" dirty="0" smtClean="0">
                          <a:latin typeface="+mj-lt"/>
                        </a:rPr>
                        <a:t>. </a:t>
                      </a:r>
                      <a:endParaRPr lang="en-US" b="1" baseline="0" dirty="0" smtClean="0">
                        <a:latin typeface="+mj-lt"/>
                      </a:endParaRPr>
                    </a:p>
                    <a:p>
                      <a:pPr marL="285750" indent="-285750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aseline="0" dirty="0" smtClean="0">
                          <a:latin typeface="+mj-lt"/>
                        </a:rPr>
                        <a:t>Support, preserve and promote </a:t>
                      </a:r>
                      <a:r>
                        <a:rPr lang="en-US" b="1" baseline="0" dirty="0" smtClean="0">
                          <a:latin typeface="+mj-lt"/>
                        </a:rPr>
                        <a:t>local authorities’ management</a:t>
                      </a:r>
                      <a:r>
                        <a:rPr lang="en-US" baseline="0" dirty="0" smtClean="0">
                          <a:latin typeface="+mj-lt"/>
                        </a:rPr>
                        <a:t> of stream health, development and conservation efforts. </a:t>
                      </a:r>
                    </a:p>
                    <a:p>
                      <a:pPr marL="285750" indent="-285750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aseline="0" dirty="0" smtClean="0">
                          <a:latin typeface="+mj-lt"/>
                        </a:rPr>
                        <a:t>Expand </a:t>
                      </a:r>
                      <a:r>
                        <a:rPr lang="en-US" b="1" baseline="0" dirty="0" smtClean="0">
                          <a:latin typeface="+mj-lt"/>
                        </a:rPr>
                        <a:t>regional cooperation </a:t>
                      </a:r>
                      <a:r>
                        <a:rPr lang="en-US" baseline="0" dirty="0" smtClean="0">
                          <a:latin typeface="+mj-lt"/>
                        </a:rPr>
                        <a:t>efforts to improve efficiency, provide water supply flexibility, and enhance environmental and recreational amenities. </a:t>
                      </a:r>
                    </a:p>
                    <a:p>
                      <a:pPr marL="285750" indent="-285750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1" baseline="0" dirty="0" smtClean="0">
                          <a:latin typeface="+mj-lt"/>
                        </a:rPr>
                        <a:t>Extend water planning vision </a:t>
                      </a:r>
                      <a:r>
                        <a:rPr lang="en-US" baseline="0" dirty="0" smtClean="0">
                          <a:latin typeface="+mj-lt"/>
                        </a:rPr>
                        <a:t>beyond the year 2050 horizon. 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457200" y="1600200"/>
          <a:ext cx="3989832" cy="472440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3989832"/>
              </a:tblGrid>
              <a:tr h="65271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+mj-lt"/>
                        </a:rPr>
                        <a:t>Secure Safe </a:t>
                      </a:r>
                    </a:p>
                    <a:p>
                      <a:pPr algn="ctr"/>
                      <a:r>
                        <a:rPr lang="en-US" dirty="0" smtClean="0">
                          <a:latin typeface="+mj-lt"/>
                        </a:rPr>
                        <a:t>Drinking Water</a:t>
                      </a:r>
                      <a:endParaRPr lang="en-US" dirty="0">
                        <a:latin typeface="+mj-lt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4071687"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 smtClean="0">
                          <a:latin typeface="+mj-lt"/>
                        </a:rPr>
                        <a:t>Secure growing water demand by </a:t>
                      </a:r>
                      <a:r>
                        <a:rPr lang="en-US" b="1" dirty="0" smtClean="0">
                          <a:latin typeface="+mj-lt"/>
                        </a:rPr>
                        <a:t>developing</a:t>
                      </a:r>
                      <a:r>
                        <a:rPr lang="en-US" b="1" baseline="0" dirty="0" smtClean="0">
                          <a:latin typeface="+mj-lt"/>
                        </a:rPr>
                        <a:t> in-basin supplies </a:t>
                      </a:r>
                      <a:r>
                        <a:rPr lang="en-US" b="0" baseline="0" dirty="0" smtClean="0">
                          <a:latin typeface="+mj-lt"/>
                        </a:rPr>
                        <a:t>and expanding raw water </a:t>
                      </a:r>
                      <a:r>
                        <a:rPr lang="en-US" b="1" baseline="0" dirty="0" smtClean="0">
                          <a:latin typeface="+mj-lt"/>
                        </a:rPr>
                        <a:t>storage</a:t>
                      </a:r>
                      <a:r>
                        <a:rPr lang="en-US" b="0" baseline="0" dirty="0" smtClean="0">
                          <a:latin typeface="+mj-lt"/>
                        </a:rPr>
                        <a:t> supply</a:t>
                      </a:r>
                      <a:r>
                        <a:rPr lang="en-US" b="1" baseline="0" dirty="0" smtClean="0">
                          <a:latin typeface="+mj-lt"/>
                        </a:rPr>
                        <a:t>. </a:t>
                      </a:r>
                    </a:p>
                    <a:p>
                      <a:pPr marL="285750" indent="-285750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1" baseline="0" dirty="0" smtClean="0">
                          <a:latin typeface="+mj-lt"/>
                        </a:rPr>
                        <a:t>Raise awareness </a:t>
                      </a:r>
                      <a:r>
                        <a:rPr lang="en-US" b="0" baseline="0" dirty="0" smtClean="0">
                          <a:latin typeface="+mj-lt"/>
                        </a:rPr>
                        <a:t>of current obstacles and efforts facing water providers. </a:t>
                      </a:r>
                    </a:p>
                    <a:p>
                      <a:pPr marL="285750" indent="-285750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1" baseline="0" dirty="0" smtClean="0">
                          <a:latin typeface="+mj-lt"/>
                        </a:rPr>
                        <a:t>Protect drinking water </a:t>
                      </a:r>
                      <a:r>
                        <a:rPr lang="en-US" b="0" baseline="0" dirty="0" smtClean="0">
                          <a:latin typeface="+mj-lt"/>
                        </a:rPr>
                        <a:t>supplies from natural impacts such as extended droughts, forest fires, climate change, etc. </a:t>
                      </a:r>
                    </a:p>
                    <a:p>
                      <a:pPr marL="285750" indent="-285750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baseline="0" dirty="0" smtClean="0">
                          <a:latin typeface="+mj-lt"/>
                        </a:rPr>
                        <a:t>Ensure </a:t>
                      </a:r>
                      <a:r>
                        <a:rPr lang="en-US" b="1" baseline="0" dirty="0" smtClean="0">
                          <a:latin typeface="+mj-lt"/>
                        </a:rPr>
                        <a:t>safe drinking water</a:t>
                      </a:r>
                      <a:r>
                        <a:rPr lang="en-US" b="0" baseline="0" dirty="0" smtClean="0">
                          <a:latin typeface="+mj-lt"/>
                        </a:rPr>
                        <a:t>. 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endParaRPr lang="en-US" b="0" baseline="0" dirty="0" smtClean="0">
                        <a:latin typeface="+mj-lt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8584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Themes with Supporting Goals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4572000" y="1600200"/>
          <a:ext cx="4267200" cy="4343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7200"/>
              </a:tblGrid>
              <a:tr h="66626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+mj-lt"/>
                        </a:rPr>
                        <a:t>Encourage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a High Level of </a:t>
                      </a:r>
                    </a:p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Basinwide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Conservation</a:t>
                      </a:r>
                      <a:endParaRPr 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677137"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>
                          <a:latin typeface="+mj-lt"/>
                        </a:rPr>
                        <a:t>Improve </a:t>
                      </a:r>
                      <a:r>
                        <a:rPr lang="en-US" b="1" dirty="0" smtClean="0">
                          <a:latin typeface="+mj-lt"/>
                        </a:rPr>
                        <a:t>Colorado</a:t>
                      </a:r>
                      <a:r>
                        <a:rPr lang="en-US" b="1" baseline="0" dirty="0" smtClean="0">
                          <a:latin typeface="+mj-lt"/>
                        </a:rPr>
                        <a:t> water law </a:t>
                      </a:r>
                      <a:r>
                        <a:rPr lang="en-US" baseline="0" dirty="0" smtClean="0">
                          <a:latin typeface="+mj-lt"/>
                        </a:rPr>
                        <a:t>to encourage efficiency, conservation and re-use. </a:t>
                      </a:r>
                    </a:p>
                    <a:p>
                      <a:pPr marL="285750" indent="-285750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aseline="0" dirty="0" smtClean="0">
                          <a:latin typeface="+mj-lt"/>
                        </a:rPr>
                        <a:t>Pursue continued </a:t>
                      </a:r>
                      <a:r>
                        <a:rPr lang="en-US" b="1" baseline="0" dirty="0" smtClean="0">
                          <a:latin typeface="+mj-lt"/>
                        </a:rPr>
                        <a:t>municipal and industrial</a:t>
                      </a:r>
                      <a:r>
                        <a:rPr lang="en-US" baseline="0" dirty="0" smtClean="0">
                          <a:latin typeface="+mj-lt"/>
                        </a:rPr>
                        <a:t> conservation. </a:t>
                      </a:r>
                    </a:p>
                    <a:p>
                      <a:pPr marL="285750" indent="-285750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aseline="0" dirty="0" smtClean="0">
                          <a:latin typeface="+mj-lt"/>
                        </a:rPr>
                        <a:t>Promote agricultural conservation that </a:t>
                      </a:r>
                      <a:r>
                        <a:rPr lang="en-US" b="1" baseline="0" dirty="0" smtClean="0">
                          <a:latin typeface="+mj-lt"/>
                        </a:rPr>
                        <a:t>maintains agricultural production </a:t>
                      </a:r>
                      <a:r>
                        <a:rPr lang="en-US" baseline="0" dirty="0" smtClean="0">
                          <a:latin typeface="+mj-lt"/>
                        </a:rPr>
                        <a:t>and viability. </a:t>
                      </a:r>
                      <a:endParaRPr lang="en-US" dirty="0">
                        <a:latin typeface="+mj-lt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457200" y="1600200"/>
          <a:ext cx="3989832" cy="434340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398983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+mj-lt"/>
                        </a:rPr>
                        <a:t>Assure Dependable</a:t>
                      </a:r>
                      <a:r>
                        <a:rPr lang="en-US" baseline="0" dirty="0" smtClean="0">
                          <a:latin typeface="+mj-lt"/>
                        </a:rPr>
                        <a:t> </a:t>
                      </a:r>
                    </a:p>
                    <a:p>
                      <a:pPr algn="ctr"/>
                      <a:r>
                        <a:rPr lang="en-US" baseline="0" dirty="0" smtClean="0">
                          <a:latin typeface="+mj-lt"/>
                        </a:rPr>
                        <a:t>Basin Administration</a:t>
                      </a:r>
                      <a:endParaRPr lang="en-US" dirty="0">
                        <a:latin typeface="+mj-lt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703320"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>
                          <a:latin typeface="+mj-lt"/>
                        </a:rPr>
                        <a:t>Protect </a:t>
                      </a:r>
                      <a:r>
                        <a:rPr lang="en-US" b="1" dirty="0" smtClean="0">
                          <a:latin typeface="+mj-lt"/>
                        </a:rPr>
                        <a:t>and defend maximum </a:t>
                      </a:r>
                      <a:r>
                        <a:rPr lang="en-US" b="1" dirty="0" err="1" smtClean="0">
                          <a:latin typeface="+mj-lt"/>
                        </a:rPr>
                        <a:t>mainstem</a:t>
                      </a:r>
                      <a:r>
                        <a:rPr lang="en-US" b="1" dirty="0" smtClean="0">
                          <a:latin typeface="+mj-lt"/>
                        </a:rPr>
                        <a:t> calls</a:t>
                      </a:r>
                      <a:r>
                        <a:rPr lang="en-US" dirty="0" smtClean="0">
                          <a:latin typeface="+mj-lt"/>
                        </a:rPr>
                        <a:t> at</a:t>
                      </a:r>
                      <a:r>
                        <a:rPr lang="en-US" baseline="0" dirty="0" smtClean="0">
                          <a:latin typeface="+mj-lt"/>
                        </a:rPr>
                        <a:t> Shoshone Hydroelectric Plan and senior Grand Valley irrigation diversions. </a:t>
                      </a:r>
                    </a:p>
                    <a:p>
                      <a:pPr marL="285750" indent="-285750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aseline="0" dirty="0" smtClean="0">
                          <a:latin typeface="+mj-lt"/>
                        </a:rPr>
                        <a:t>Ensure </a:t>
                      </a:r>
                      <a:r>
                        <a:rPr lang="en-US" b="1" baseline="0" dirty="0" smtClean="0">
                          <a:latin typeface="+mj-lt"/>
                        </a:rPr>
                        <a:t>sufficient Lake Powell water level </a:t>
                      </a:r>
                      <a:r>
                        <a:rPr lang="en-US" baseline="0" dirty="0" smtClean="0">
                          <a:latin typeface="+mj-lt"/>
                        </a:rPr>
                        <a:t>for uninterrupted hydroelectric power production. </a:t>
                      </a:r>
                    </a:p>
                    <a:p>
                      <a:pPr marL="285750" indent="-285750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aseline="0" dirty="0" smtClean="0">
                          <a:latin typeface="+mj-lt"/>
                        </a:rPr>
                        <a:t>Maintain </a:t>
                      </a:r>
                      <a:r>
                        <a:rPr lang="en-US" b="1" baseline="0" dirty="0" smtClean="0">
                          <a:latin typeface="+mj-lt"/>
                        </a:rPr>
                        <a:t>Interstate Compact deliveries </a:t>
                      </a:r>
                      <a:r>
                        <a:rPr lang="en-US" baseline="0" dirty="0" smtClean="0">
                          <a:latin typeface="+mj-lt"/>
                        </a:rPr>
                        <a:t>to Lake Powell. </a:t>
                      </a:r>
                    </a:p>
                    <a:p>
                      <a:pPr marL="285750" indent="-285750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aseline="0" dirty="0" smtClean="0">
                          <a:latin typeface="+mj-lt"/>
                        </a:rPr>
                        <a:t>Improve </a:t>
                      </a:r>
                      <a:r>
                        <a:rPr lang="en-US" b="1" baseline="0" dirty="0" smtClean="0">
                          <a:latin typeface="+mj-lt"/>
                        </a:rPr>
                        <a:t>water court </a:t>
                      </a:r>
                      <a:r>
                        <a:rPr lang="en-US" baseline="0" dirty="0" smtClean="0">
                          <a:latin typeface="+mj-lt"/>
                        </a:rPr>
                        <a:t>process. </a:t>
                      </a:r>
                      <a:endParaRPr lang="en-US" dirty="0">
                        <a:latin typeface="+mj-lt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  <a:alpha val="97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6688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80772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Colorado Basin Plan – </a:t>
            </a:r>
            <a:b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b="1" dirty="0" err="1" smtClean="0">
                <a:solidFill>
                  <a:schemeClr val="accent5">
                    <a:lumMod val="75000"/>
                  </a:schemeClr>
                </a:solidFill>
              </a:rPr>
              <a:t>Basinwide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 Priority Projects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417638"/>
            <a:ext cx="8534400" cy="528796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+mj-lt"/>
              </a:rPr>
              <a:t>Draft List v. 2/10/15 (</a:t>
            </a:r>
            <a:r>
              <a:rPr lang="en-US" sz="1600" dirty="0" smtClean="0">
                <a:latin typeface="+mj-lt"/>
              </a:rPr>
              <a:t>generated from public, water supplier &amp; roundtable member input</a:t>
            </a:r>
            <a:r>
              <a:rPr lang="en-US" dirty="0" smtClean="0">
                <a:latin typeface="+mj-lt"/>
              </a:rPr>
              <a:t>): </a:t>
            </a:r>
          </a:p>
          <a:p>
            <a:pPr marL="0" indent="0">
              <a:buNone/>
            </a:pPr>
            <a:endParaRPr lang="en-US" dirty="0">
              <a:latin typeface="+mj-lt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295400" y="1981198"/>
          <a:ext cx="7086600" cy="45891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086600"/>
              </a:tblGrid>
              <a:tr h="766500">
                <a:tc>
                  <a:txBody>
                    <a:bodyPr/>
                    <a:lstStyle/>
                    <a:p>
                      <a:pPr marL="457200" indent="-457200" algn="l" fontAlgn="b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3200" u="none" strike="noStrike" dirty="0">
                          <a:effectLst/>
                          <a:latin typeface="+mj-lt"/>
                        </a:rPr>
                        <a:t>Stream Management </a:t>
                      </a:r>
                      <a:r>
                        <a:rPr lang="en-US" sz="3200" u="none" strike="noStrike" dirty="0" smtClean="0">
                          <a:effectLst/>
                          <a:latin typeface="+mj-lt"/>
                        </a:rPr>
                        <a:t>Plan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</a:tr>
              <a:tr h="766500">
                <a:tc>
                  <a:txBody>
                    <a:bodyPr/>
                    <a:lstStyle/>
                    <a:p>
                      <a:pPr marL="457200" indent="-457200" algn="l" fontAlgn="b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3200" u="none" strike="noStrike" dirty="0">
                          <a:effectLst/>
                          <a:latin typeface="+mj-lt"/>
                        </a:rPr>
                        <a:t>Protect Shoshone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</a:tr>
              <a:tr h="766500">
                <a:tc>
                  <a:txBody>
                    <a:bodyPr/>
                    <a:lstStyle/>
                    <a:p>
                      <a:pPr marL="457200" indent="-457200" algn="l" fontAlgn="b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3200" u="none" strike="noStrike" dirty="0">
                          <a:effectLst/>
                          <a:latin typeface="+mj-lt"/>
                        </a:rPr>
                        <a:t>Grand Valley Roller Dam Rehab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</a:tr>
              <a:tr h="1523147">
                <a:tc>
                  <a:txBody>
                    <a:bodyPr/>
                    <a:lstStyle/>
                    <a:p>
                      <a:pPr marL="457200" indent="-457200" algn="l" fontAlgn="b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3200" u="none" strike="noStrike" dirty="0">
                          <a:effectLst/>
                          <a:latin typeface="+mj-lt"/>
                        </a:rPr>
                        <a:t>Land Use/Conservation BMP Handbook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</a:tr>
              <a:tr h="766500">
                <a:tc>
                  <a:txBody>
                    <a:bodyPr/>
                    <a:lstStyle/>
                    <a:p>
                      <a:pPr marL="457200" indent="-457200" algn="l" fontAlgn="b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3200" u="none" strike="noStrike" dirty="0">
                          <a:effectLst/>
                          <a:latin typeface="+mj-lt"/>
                        </a:rPr>
                        <a:t>Modeling?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49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218" y="228600"/>
            <a:ext cx="8382582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Grand Valley Water Uses</a:t>
            </a:r>
            <a:endParaRPr lang="en-US" dirty="0"/>
          </a:p>
        </p:txBody>
      </p:sp>
      <p:pic>
        <p:nvPicPr>
          <p:cNvPr id="4" name="Picture 2" descr="I:\2013\2013-455_CoBasin_Implementation\001-CBRT-BIP_2013_2014\R_Report\FINAL Word Documents by Sections\Maps &amp; Figures\GrandValley_Region_CU_062014.jpg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4" t="4195" r="2748" b="4220"/>
          <a:stretch/>
        </p:blipFill>
        <p:spPr bwMode="auto">
          <a:xfrm>
            <a:off x="120651" y="914400"/>
            <a:ext cx="8871239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804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5344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Grand Valley Stream Conditions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158495" y="914400"/>
            <a:ext cx="8869913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6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Grand Valley Priority Projects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447800"/>
            <a:ext cx="8229600" cy="4572000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latin typeface="+mj-lt"/>
              </a:rPr>
              <a:t>Draft List (v. 2/10/15)</a:t>
            </a:r>
          </a:p>
          <a:p>
            <a:pPr marL="0" indent="0">
              <a:buNone/>
            </a:pPr>
            <a:endParaRPr lang="en-US" dirty="0" smtClean="0">
              <a:latin typeface="+mj-lt"/>
            </a:endParaRPr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9646801"/>
              </p:ext>
            </p:extLst>
          </p:nvPr>
        </p:nvGraphicFramePr>
        <p:xfrm>
          <a:off x="914400" y="1997956"/>
          <a:ext cx="7239000" cy="29550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239000"/>
              </a:tblGrid>
              <a:tr h="1224735">
                <a:tc>
                  <a:txBody>
                    <a:bodyPr/>
                    <a:lstStyle/>
                    <a:p>
                      <a:pPr marL="457200" indent="-45720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Collbran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Conservation District main canal improvements and siphon </a:t>
                      </a:r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replacement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</a:tr>
              <a:tr h="757010">
                <a:tc>
                  <a:txBody>
                    <a:bodyPr/>
                    <a:lstStyle/>
                    <a:p>
                      <a:pPr marL="457200" indent="-45720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Hunter Reservoir</a:t>
                      </a:r>
                    </a:p>
                  </a:txBody>
                  <a:tcPr marL="9525" marR="9525" marT="9525" marB="0" anchor="b"/>
                </a:tc>
              </a:tr>
              <a:tr h="973299">
                <a:tc>
                  <a:txBody>
                    <a:bodyPr/>
                    <a:lstStyle/>
                    <a:p>
                      <a:pPr marL="457200" indent="-45720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Monument Reservoir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041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Content Placeholder 7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45027354"/>
              </p:ext>
            </p:extLst>
          </p:nvPr>
        </p:nvGraphicFramePr>
        <p:xfrm>
          <a:off x="914400" y="863943"/>
          <a:ext cx="2819400" cy="23142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0" r:id="rId4" imgW="7059780" imgH="5072312" progId="Excel.Sheet.8">
                  <p:embed/>
                </p:oleObj>
              </mc:Choice>
              <mc:Fallback>
                <p:oleObj r:id="rId4" imgW="7059780" imgH="5072312" progId="Excel.Shee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863943"/>
                        <a:ext cx="2819400" cy="231423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" name="TextBox 4"/>
          <p:cNvSpPr txBox="1">
            <a:spLocks noChangeArrowheads="1"/>
          </p:cNvSpPr>
          <p:nvPr/>
        </p:nvSpPr>
        <p:spPr bwMode="auto">
          <a:xfrm>
            <a:off x="4384675" y="1103313"/>
            <a:ext cx="31083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 smtClean="0">
                <a:solidFill>
                  <a:srgbClr val="E46C0A"/>
                </a:solidFill>
                <a:latin typeface="Georgia" pitchFamily="18" charset="0"/>
              </a:rPr>
              <a:t>Our population </a:t>
            </a:r>
            <a:r>
              <a:rPr lang="en-US" sz="2400" dirty="0">
                <a:solidFill>
                  <a:srgbClr val="E46C0A"/>
                </a:solidFill>
                <a:latin typeface="Georgia" pitchFamily="18" charset="0"/>
              </a:rPr>
              <a:t>is increasing but there’s no </a:t>
            </a:r>
            <a:r>
              <a:rPr lang="en-US" sz="2400" dirty="0" smtClean="0">
                <a:solidFill>
                  <a:srgbClr val="E46C0A"/>
                </a:solidFill>
                <a:latin typeface="Georgia" pitchFamily="18" charset="0"/>
              </a:rPr>
              <a:t>new water.</a:t>
            </a:r>
            <a:endParaRPr lang="en-US" sz="2400" dirty="0">
              <a:solidFill>
                <a:srgbClr val="E46C0A"/>
              </a:solidFill>
              <a:latin typeface="Georgia" pitchFamily="18" charset="0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635375" y="2653330"/>
            <a:ext cx="4504028" cy="347925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9" name="TextBox 6"/>
          <p:cNvSpPr txBox="1">
            <a:spLocks noChangeArrowheads="1"/>
          </p:cNvSpPr>
          <p:nvPr/>
        </p:nvSpPr>
        <p:spPr bwMode="auto">
          <a:xfrm>
            <a:off x="381000" y="3861613"/>
            <a:ext cx="2798762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E46C0A"/>
                </a:solidFill>
                <a:latin typeface="Georgia" pitchFamily="18" charset="0"/>
              </a:rPr>
              <a:t>Many uses compete for a </a:t>
            </a:r>
            <a:r>
              <a:rPr lang="en-US" sz="2400" dirty="0" smtClean="0">
                <a:solidFill>
                  <a:srgbClr val="E46C0A"/>
                </a:solidFill>
                <a:latin typeface="Georgia" pitchFamily="18" charset="0"/>
              </a:rPr>
              <a:t>limited </a:t>
            </a:r>
            <a:r>
              <a:rPr lang="en-US" sz="2400" dirty="0">
                <a:solidFill>
                  <a:srgbClr val="E46C0A"/>
                </a:solidFill>
                <a:latin typeface="Georgia" pitchFamily="18" charset="0"/>
              </a:rPr>
              <a:t>water </a:t>
            </a:r>
            <a:r>
              <a:rPr lang="en-US" sz="2400" dirty="0" smtClean="0">
                <a:solidFill>
                  <a:srgbClr val="E46C0A"/>
                </a:solidFill>
                <a:latin typeface="Georgia" pitchFamily="18" charset="0"/>
              </a:rPr>
              <a:t>supply.</a:t>
            </a:r>
            <a:endParaRPr lang="en-US" sz="2400" dirty="0">
              <a:solidFill>
                <a:srgbClr val="E46C0A"/>
              </a:solidFill>
              <a:latin typeface="Georgia" pitchFamily="18" charset="0"/>
            </a:endParaRPr>
          </a:p>
        </p:txBody>
      </p:sp>
      <p:sp>
        <p:nvSpPr>
          <p:cNvPr id="1030" name="TextBox 7"/>
          <p:cNvSpPr txBox="1">
            <a:spLocks noChangeArrowheads="1"/>
          </p:cNvSpPr>
          <p:nvPr/>
        </p:nvSpPr>
        <p:spPr bwMode="auto">
          <a:xfrm>
            <a:off x="2195512" y="3480282"/>
            <a:ext cx="23733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smtClean="0">
                <a:solidFill>
                  <a:srgbClr val="000072"/>
                </a:solidFill>
                <a:latin typeface="Sansumi-DemiBold"/>
              </a:rPr>
              <a:t>Municipal 7%</a:t>
            </a:r>
          </a:p>
          <a:p>
            <a:r>
              <a:rPr lang="en-US" dirty="0" smtClean="0">
                <a:solidFill>
                  <a:srgbClr val="000072"/>
                </a:solidFill>
                <a:latin typeface="Sansumi-DemiBold"/>
              </a:rPr>
              <a:t>Industrial  4%</a:t>
            </a:r>
            <a:endParaRPr lang="en-US" dirty="0">
              <a:solidFill>
                <a:srgbClr val="000072"/>
              </a:solidFill>
              <a:latin typeface="Sansumi-DemiBold"/>
            </a:endParaRPr>
          </a:p>
        </p:txBody>
      </p:sp>
      <p:sp>
        <p:nvSpPr>
          <p:cNvPr id="1031" name="TextBox 8"/>
          <p:cNvSpPr txBox="1">
            <a:spLocks noChangeArrowheads="1"/>
          </p:cNvSpPr>
          <p:nvPr/>
        </p:nvSpPr>
        <p:spPr bwMode="auto">
          <a:xfrm>
            <a:off x="2458388" y="5480034"/>
            <a:ext cx="31289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Sansumi-DemiBold"/>
              </a:rPr>
              <a:t>Agriculture 89%</a:t>
            </a:r>
            <a:endParaRPr lang="en-US" dirty="0">
              <a:solidFill>
                <a:srgbClr val="000090"/>
              </a:solidFill>
              <a:latin typeface="Sansumi-DemiBold"/>
            </a:endParaRPr>
          </a:p>
        </p:txBody>
      </p:sp>
      <p:sp>
        <p:nvSpPr>
          <p:cNvPr id="1032" name="TextBox 9"/>
          <p:cNvSpPr txBox="1">
            <a:spLocks noChangeArrowheads="1"/>
          </p:cNvSpPr>
          <p:nvPr/>
        </p:nvSpPr>
        <p:spPr bwMode="auto">
          <a:xfrm>
            <a:off x="7539328" y="5479478"/>
            <a:ext cx="13843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90"/>
                </a:solidFill>
                <a:latin typeface="Sansumi-DemiBold"/>
              </a:rPr>
              <a:t>Recreation</a:t>
            </a:r>
          </a:p>
        </p:txBody>
      </p:sp>
      <p:sp>
        <p:nvSpPr>
          <p:cNvPr id="1033" name="TextBox 10"/>
          <p:cNvSpPr txBox="1">
            <a:spLocks noChangeArrowheads="1"/>
          </p:cNvSpPr>
          <p:nvPr/>
        </p:nvSpPr>
        <p:spPr bwMode="auto">
          <a:xfrm>
            <a:off x="7355178" y="2764390"/>
            <a:ext cx="15684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90"/>
                </a:solidFill>
                <a:latin typeface="Sansumi-DemiBold"/>
              </a:rPr>
              <a:t>Environment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198" y="6346421"/>
            <a:ext cx="89852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/>
              <a:t>Graphics provided by the Colorado Foundation for Water Education; percentages are for the amount of water consumed (not just diverted) in Colorado, according to the draft Colorado Water Plan.  </a:t>
            </a:r>
            <a:endParaRPr lang="en-US" sz="14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749749" y="146900"/>
            <a:ext cx="81129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Why write a Colorado Water Plan? </a:t>
            </a:r>
            <a:endParaRPr lang="en-US" sz="4000" b="1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7241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382000" cy="868362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Gunnison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Basin</a:t>
            </a:r>
            <a:r>
              <a:rPr lang="en-US" dirty="0" smtClean="0"/>
              <a:t>: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28700" y="1143000"/>
            <a:ext cx="6934200" cy="5237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9749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GunnBasinCountiesBl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2964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0" y="228600"/>
            <a:ext cx="8763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Gunnison Basin projects a relatively small 2050 M&amp;I Gap....</a:t>
            </a:r>
            <a:br>
              <a:rPr lang="en-US" altLang="en-US" sz="2400" b="1" dirty="0">
                <a:solidFill>
                  <a:schemeClr val="bg1"/>
                </a:solidFill>
              </a:rPr>
            </a:br>
            <a:r>
              <a:rPr lang="en-US" altLang="en-US" sz="2400" b="1" dirty="0">
                <a:solidFill>
                  <a:schemeClr val="bg1"/>
                </a:solidFill>
              </a:rPr>
              <a:t>~</a:t>
            </a:r>
            <a:r>
              <a:rPr lang="en-US" altLang="en-US" sz="2000" b="1" dirty="0">
                <a:solidFill>
                  <a:schemeClr val="bg1"/>
                </a:solidFill>
              </a:rPr>
              <a:t>1% of the statewide Gap</a:t>
            </a:r>
            <a:endParaRPr lang="en-US" altLang="en-US" sz="2000" dirty="0">
              <a:solidFill>
                <a:schemeClr val="bg1"/>
              </a:solidFill>
            </a:endParaRPr>
          </a:p>
        </p:txBody>
      </p:sp>
      <p:graphicFrame>
        <p:nvGraphicFramePr>
          <p:cNvPr id="37892" name="Group 4"/>
          <p:cNvGraphicFramePr>
            <a:graphicFrameLocks noGrp="1"/>
          </p:cNvGraphicFramePr>
          <p:nvPr>
            <p:extLst/>
          </p:nvPr>
        </p:nvGraphicFramePr>
        <p:xfrm>
          <a:off x="5791200" y="3886200"/>
          <a:ext cx="2057400" cy="914400"/>
        </p:xfrm>
        <a:graphic>
          <a:graphicData uri="http://schemas.openxmlformats.org/drawingml/2006/table">
            <a:tbl>
              <a:tblPr/>
              <a:tblGrid>
                <a:gridCol w="1371600"/>
                <a:gridCol w="685800"/>
              </a:tblGrid>
              <a:tr h="2714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Max increase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3,800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50000"/>
                      </a:schemeClr>
                    </a:solidFill>
                  </a:tcPr>
                </a:tc>
              </a:tr>
              <a:tr h="269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IPPs @ 90%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1,400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50000"/>
                      </a:schemeClr>
                    </a:solidFill>
                  </a:tcPr>
                </a:tc>
              </a:tr>
              <a:tr h="2714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Max Gap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2,400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5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7906" name="Group 18"/>
          <p:cNvGraphicFramePr>
            <a:graphicFrameLocks noGrp="1"/>
          </p:cNvGraphicFramePr>
          <p:nvPr>
            <p:extLst/>
          </p:nvPr>
        </p:nvGraphicFramePr>
        <p:xfrm>
          <a:off x="3810000" y="5948363"/>
          <a:ext cx="1906588" cy="822606"/>
        </p:xfrm>
        <a:graphic>
          <a:graphicData uri="http://schemas.openxmlformats.org/drawingml/2006/table">
            <a:tbl>
              <a:tblPr/>
              <a:tblGrid>
                <a:gridCol w="1296988"/>
                <a:gridCol w="609600"/>
              </a:tblGrid>
              <a:tr h="27410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Max increase</a:t>
                      </a:r>
                    </a:p>
                  </a:txBody>
                  <a:tcPr marT="45661" marB="4566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300</a:t>
                      </a:r>
                    </a:p>
                  </a:txBody>
                  <a:tcPr marT="45661" marB="4566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50000"/>
                      </a:schemeClr>
                    </a:solidFill>
                  </a:tcPr>
                </a:tc>
              </a:tr>
              <a:tr h="27410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IPPs @ 90%</a:t>
                      </a:r>
                    </a:p>
                  </a:txBody>
                  <a:tcPr marT="45661" marB="4566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300</a:t>
                      </a:r>
                    </a:p>
                  </a:txBody>
                  <a:tcPr marT="45661" marB="4566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50000"/>
                      </a:schemeClr>
                    </a:solidFill>
                  </a:tcPr>
                </a:tc>
              </a:tr>
              <a:tr h="27410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Max Gap</a:t>
                      </a:r>
                    </a:p>
                  </a:txBody>
                  <a:tcPr marT="45661" marB="4566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30?</a:t>
                      </a:r>
                    </a:p>
                  </a:txBody>
                  <a:tcPr marT="45661" marB="4566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5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7920" name="Group 32"/>
          <p:cNvGraphicFramePr>
            <a:graphicFrameLocks noGrp="1"/>
          </p:cNvGraphicFramePr>
          <p:nvPr>
            <p:extLst/>
          </p:nvPr>
        </p:nvGraphicFramePr>
        <p:xfrm>
          <a:off x="2126673" y="4724400"/>
          <a:ext cx="1981200" cy="914400"/>
        </p:xfrm>
        <a:graphic>
          <a:graphicData uri="http://schemas.openxmlformats.org/drawingml/2006/table">
            <a:tbl>
              <a:tblPr/>
              <a:tblGrid>
                <a:gridCol w="1371600"/>
                <a:gridCol w="609600"/>
              </a:tblGrid>
              <a:tr h="304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Max increase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800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50000"/>
                      </a:schemeClr>
                    </a:solidFill>
                  </a:tcPr>
                </a:tc>
              </a:tr>
              <a:tr h="269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IPPs @ 90%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500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50000"/>
                      </a:schemeClr>
                    </a:solidFill>
                  </a:tcPr>
                </a:tc>
              </a:tr>
              <a:tr h="2714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Max Gap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300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5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7934" name="Group 46"/>
          <p:cNvGraphicFramePr>
            <a:graphicFrameLocks noGrp="1"/>
          </p:cNvGraphicFramePr>
          <p:nvPr>
            <p:extLst/>
          </p:nvPr>
        </p:nvGraphicFramePr>
        <p:xfrm>
          <a:off x="1447800" y="3352800"/>
          <a:ext cx="2057400" cy="914400"/>
        </p:xfrm>
        <a:graphic>
          <a:graphicData uri="http://schemas.openxmlformats.org/drawingml/2006/table">
            <a:tbl>
              <a:tblPr/>
              <a:tblGrid>
                <a:gridCol w="1371600"/>
                <a:gridCol w="685800"/>
              </a:tblGrid>
              <a:tr h="2714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Max increase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9,100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50000"/>
                      </a:schemeClr>
                    </a:solidFill>
                  </a:tcPr>
                </a:tc>
              </a:tr>
              <a:tr h="269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IPPs @ 90%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7,700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50000"/>
                      </a:schemeClr>
                    </a:solidFill>
                  </a:tcPr>
                </a:tc>
              </a:tr>
              <a:tr h="2714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Max Gap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1,300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5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7948" name="Group 60"/>
          <p:cNvGraphicFramePr>
            <a:graphicFrameLocks noGrp="1"/>
          </p:cNvGraphicFramePr>
          <p:nvPr>
            <p:extLst/>
          </p:nvPr>
        </p:nvGraphicFramePr>
        <p:xfrm>
          <a:off x="0" y="1600200"/>
          <a:ext cx="1981200" cy="915988"/>
        </p:xfrm>
        <a:graphic>
          <a:graphicData uri="http://schemas.openxmlformats.org/drawingml/2006/table">
            <a:tbl>
              <a:tblPr/>
              <a:tblGrid>
                <a:gridCol w="1344613"/>
                <a:gridCol w="636587"/>
              </a:tblGrid>
              <a:tr h="2714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Max increase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2,300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50000"/>
                      </a:schemeClr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IPPs @ 90%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2,000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50000"/>
                      </a:schemeClr>
                    </a:solidFill>
                  </a:tcPr>
                </a:tc>
              </a:tr>
              <a:tr h="2714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Max Gap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300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5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7962" name="Group 74"/>
          <p:cNvGraphicFramePr>
            <a:graphicFrameLocks noGrp="1"/>
          </p:cNvGraphicFramePr>
          <p:nvPr>
            <p:extLst/>
          </p:nvPr>
        </p:nvGraphicFramePr>
        <p:xfrm>
          <a:off x="2362200" y="1905000"/>
          <a:ext cx="2057400" cy="914400"/>
        </p:xfrm>
        <a:graphic>
          <a:graphicData uri="http://schemas.openxmlformats.org/drawingml/2006/table">
            <a:tbl>
              <a:tblPr/>
              <a:tblGrid>
                <a:gridCol w="1371600"/>
                <a:gridCol w="685800"/>
              </a:tblGrid>
              <a:tr h="2714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Max increase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6,700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50000"/>
                      </a:schemeClr>
                    </a:solidFill>
                  </a:tcPr>
                </a:tc>
              </a:tr>
              <a:tr h="269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IPPs @ 90%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4,400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50000"/>
                      </a:schemeClr>
                    </a:solidFill>
                  </a:tcPr>
                </a:tc>
              </a:tr>
              <a:tr h="2714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Max Gap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2,200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5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7976" name="Group 88"/>
          <p:cNvGraphicFramePr>
            <a:graphicFrameLocks noGrp="1"/>
          </p:cNvGraphicFramePr>
          <p:nvPr>
            <p:extLst/>
          </p:nvPr>
        </p:nvGraphicFramePr>
        <p:xfrm>
          <a:off x="6096000" y="5486400"/>
          <a:ext cx="2819400" cy="1097142"/>
        </p:xfrm>
        <a:graphic>
          <a:graphicData uri="http://schemas.openxmlformats.org/drawingml/2006/table">
            <a:tbl>
              <a:tblPr/>
              <a:tblGrid>
                <a:gridCol w="1749425"/>
                <a:gridCol w="1069975"/>
              </a:tblGrid>
              <a:tr h="36565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Max increase</a:t>
                      </a:r>
                    </a:p>
                  </a:txBody>
                  <a:tcPr marT="45697" marB="4569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23,000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</a:tr>
              <a:tr h="36565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IPPs @ 90%</a:t>
                      </a:r>
                    </a:p>
                  </a:txBody>
                  <a:tcPr marT="45697" marB="4569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16,500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</a:tr>
              <a:tr h="36565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Max Gap</a:t>
                      </a:r>
                    </a:p>
                  </a:txBody>
                  <a:tcPr marT="45697" marB="4569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6,500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2390" name="Text Box 102"/>
          <p:cNvSpPr txBox="1">
            <a:spLocks noChangeArrowheads="1"/>
          </p:cNvSpPr>
          <p:nvPr/>
        </p:nvSpPr>
        <p:spPr bwMode="auto">
          <a:xfrm>
            <a:off x="6400800" y="5105400"/>
            <a:ext cx="2209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 b="1"/>
              <a:t> </a:t>
            </a:r>
            <a:r>
              <a:rPr lang="en-US" altLang="en-US" sz="1800">
                <a:solidFill>
                  <a:srgbClr val="D81F0C"/>
                </a:solidFill>
                <a:latin typeface="Arial Black" pitchFamily="34" charset="0"/>
              </a:rPr>
              <a:t>Basin Total</a:t>
            </a:r>
          </a:p>
        </p:txBody>
      </p:sp>
      <p:sp>
        <p:nvSpPr>
          <p:cNvPr id="12391" name="Text Box 103"/>
          <p:cNvSpPr txBox="1">
            <a:spLocks noChangeArrowheads="1"/>
          </p:cNvSpPr>
          <p:nvPr/>
        </p:nvSpPr>
        <p:spPr bwMode="auto">
          <a:xfrm>
            <a:off x="0" y="6019800"/>
            <a:ext cx="3124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 b="1"/>
              <a:t>All numbers are acre-feet.</a:t>
            </a:r>
          </a:p>
        </p:txBody>
      </p:sp>
      <p:sp>
        <p:nvSpPr>
          <p:cNvPr id="12392" name="Text Box 104"/>
          <p:cNvSpPr txBox="1">
            <a:spLocks noChangeArrowheads="1"/>
          </p:cNvSpPr>
          <p:nvPr/>
        </p:nvSpPr>
        <p:spPr bwMode="auto">
          <a:xfrm>
            <a:off x="0" y="1447800"/>
            <a:ext cx="2209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2393" name="Text Box 105"/>
          <p:cNvSpPr txBox="1">
            <a:spLocks noChangeArrowheads="1"/>
          </p:cNvSpPr>
          <p:nvPr/>
        </p:nvSpPr>
        <p:spPr bwMode="auto">
          <a:xfrm>
            <a:off x="152400" y="1295400"/>
            <a:ext cx="1981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400" b="1" dirty="0">
                <a:solidFill>
                  <a:srgbClr val="000A10"/>
                </a:solidFill>
              </a:rPr>
              <a:t>MESA COUNTY</a:t>
            </a:r>
          </a:p>
        </p:txBody>
      </p:sp>
      <p:sp>
        <p:nvSpPr>
          <p:cNvPr id="12394" name="Text Box 106"/>
          <p:cNvSpPr txBox="1">
            <a:spLocks noChangeArrowheads="1"/>
          </p:cNvSpPr>
          <p:nvPr/>
        </p:nvSpPr>
        <p:spPr bwMode="auto">
          <a:xfrm>
            <a:off x="2362200" y="1600200"/>
            <a:ext cx="2057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400" b="1">
                <a:solidFill>
                  <a:srgbClr val="000A10"/>
                </a:solidFill>
              </a:rPr>
              <a:t>DELTA COUNTY</a:t>
            </a:r>
          </a:p>
        </p:txBody>
      </p:sp>
      <p:sp>
        <p:nvSpPr>
          <p:cNvPr id="12395" name="Text Box 107"/>
          <p:cNvSpPr txBox="1">
            <a:spLocks noChangeArrowheads="1"/>
          </p:cNvSpPr>
          <p:nvPr/>
        </p:nvSpPr>
        <p:spPr bwMode="auto">
          <a:xfrm>
            <a:off x="1447800" y="3048000"/>
            <a:ext cx="2057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400" b="1">
                <a:solidFill>
                  <a:srgbClr val="000A10"/>
                </a:solidFill>
              </a:rPr>
              <a:t>MONTROSE COUNTY</a:t>
            </a:r>
          </a:p>
        </p:txBody>
      </p:sp>
      <p:sp>
        <p:nvSpPr>
          <p:cNvPr id="12396" name="Text Box 108"/>
          <p:cNvSpPr txBox="1">
            <a:spLocks noChangeArrowheads="1"/>
          </p:cNvSpPr>
          <p:nvPr/>
        </p:nvSpPr>
        <p:spPr bwMode="auto">
          <a:xfrm>
            <a:off x="2057400" y="4419600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400" b="1">
                <a:solidFill>
                  <a:srgbClr val="000A10"/>
                </a:solidFill>
              </a:rPr>
              <a:t>OURAY COUNTY</a:t>
            </a:r>
          </a:p>
        </p:txBody>
      </p:sp>
      <p:sp>
        <p:nvSpPr>
          <p:cNvPr id="12397" name="Text Box 109"/>
          <p:cNvSpPr txBox="1">
            <a:spLocks noChangeArrowheads="1"/>
          </p:cNvSpPr>
          <p:nvPr/>
        </p:nvSpPr>
        <p:spPr bwMode="auto">
          <a:xfrm>
            <a:off x="3733800" y="5486400"/>
            <a:ext cx="2057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2398" name="Text Box 110"/>
          <p:cNvSpPr txBox="1">
            <a:spLocks noChangeArrowheads="1"/>
          </p:cNvSpPr>
          <p:nvPr/>
        </p:nvSpPr>
        <p:spPr bwMode="auto">
          <a:xfrm>
            <a:off x="3810000" y="5638800"/>
            <a:ext cx="1905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400" b="1">
                <a:solidFill>
                  <a:srgbClr val="000A10"/>
                </a:solidFill>
              </a:rPr>
              <a:t>HINSDALE COUNTY</a:t>
            </a:r>
          </a:p>
        </p:txBody>
      </p:sp>
      <p:sp>
        <p:nvSpPr>
          <p:cNvPr id="12399" name="Text Box 111"/>
          <p:cNvSpPr txBox="1">
            <a:spLocks noChangeArrowheads="1"/>
          </p:cNvSpPr>
          <p:nvPr/>
        </p:nvSpPr>
        <p:spPr bwMode="auto">
          <a:xfrm>
            <a:off x="5486400" y="3581400"/>
            <a:ext cx="2895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400" b="1">
                <a:solidFill>
                  <a:srgbClr val="000A10"/>
                </a:solidFill>
              </a:rPr>
              <a:t>GUNNISON &amp; SAGUACHE COs</a:t>
            </a:r>
          </a:p>
        </p:txBody>
      </p:sp>
    </p:spTree>
    <p:extLst>
      <p:ext uri="{BB962C8B-B14F-4D97-AF65-F5344CB8AC3E}">
        <p14:creationId xmlns:p14="http://schemas.microsoft.com/office/powerpoint/2010/main" val="336434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5"/>
          <p:cNvGraphicFramePr>
            <a:graphicFrameLocks noGrp="1"/>
          </p:cNvGraphicFramePr>
          <p:nvPr>
            <p:extLst/>
          </p:nvPr>
        </p:nvGraphicFramePr>
        <p:xfrm>
          <a:off x="304800" y="1219200"/>
          <a:ext cx="8610600" cy="4724403"/>
        </p:xfrm>
        <a:graphic>
          <a:graphicData uri="http://schemas.openxmlformats.org/drawingml/2006/table">
            <a:tbl>
              <a:tblPr/>
              <a:tblGrid>
                <a:gridCol w="2998788"/>
                <a:gridCol w="1460500"/>
                <a:gridCol w="1460500"/>
                <a:gridCol w="1395412"/>
                <a:gridCol w="1295400"/>
              </a:tblGrid>
              <a:tr h="91439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Water District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Acres Irrigated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AF of water required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AF of water available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Shortage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699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 – Tomichi Creek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28,400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63,600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43,900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19,700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714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 – North Fork &amp; Delta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90,200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228,800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153,600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75,200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714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 – Lower Uncompahgre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79,800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175,700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172,800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2,900?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714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 – Lower Gunnison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8,300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24,900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18,700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6,200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699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59 – Upper Gunnison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33,800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73,100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58,600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14,500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714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 – Lake Fork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16,500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34,700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32,000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2,700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714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68 – Upper Uncompahgre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14,900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31,800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25,900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5,900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127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A1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272,000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632,600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505,500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128,000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304800" y="152400"/>
            <a:ext cx="8610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Most Basin </a:t>
            </a:r>
            <a:r>
              <a:rPr lang="en-US" altLang="en-US" sz="2400" b="1" i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agricultural</a:t>
            </a:r>
            <a:r>
              <a:rPr lang="en-US" altLang="en-US" sz="2400" b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 producers have large shortages </a:t>
            </a:r>
          </a:p>
          <a:p>
            <a:pPr algn="ctr">
              <a:spcBef>
                <a:spcPct val="50000"/>
              </a:spcBef>
            </a:pPr>
            <a:r>
              <a:rPr lang="en-US" altLang="en-US" sz="2000" b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(already a “Gap” situation in all water districts)</a:t>
            </a:r>
            <a:r>
              <a:rPr lang="en-US" altLang="en-US" sz="20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 </a:t>
            </a:r>
            <a:endParaRPr lang="en-US" altLang="en-US" sz="2000" b="1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graphicFrame>
        <p:nvGraphicFramePr>
          <p:cNvPr id="4" name="Group 71"/>
          <p:cNvGraphicFramePr>
            <a:graphicFrameLocks noGrp="1"/>
          </p:cNvGraphicFramePr>
          <p:nvPr/>
        </p:nvGraphicFramePr>
        <p:xfrm>
          <a:off x="304800" y="6019800"/>
          <a:ext cx="8610600" cy="457200"/>
        </p:xfrm>
        <a:graphic>
          <a:graphicData uri="http://schemas.openxmlformats.org/drawingml/2006/table">
            <a:tbl>
              <a:tblPr/>
              <a:tblGrid>
                <a:gridCol w="2971800"/>
                <a:gridCol w="1447800"/>
                <a:gridCol w="1447800"/>
                <a:gridCol w="1447800"/>
                <a:gridCol w="1295400"/>
              </a:tblGrid>
              <a:tr h="304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02908"/>
                          </a:solidFill>
                          <a:effectLst/>
                          <a:latin typeface="Arial" panose="020B0604020202020204" pitchFamily="34" charset="0"/>
                        </a:rPr>
                        <a:t>ESTIMATES FOR 2050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02908"/>
                          </a:solidFill>
                          <a:effectLst/>
                          <a:latin typeface="Arial" panose="020B0604020202020204" pitchFamily="34" charset="0"/>
                        </a:rPr>
                        <a:t>219,000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02908"/>
                          </a:solidFill>
                          <a:effectLst/>
                          <a:latin typeface="Arial" panose="020B0604020202020204" pitchFamily="34" charset="0"/>
                        </a:rPr>
                        <a:t>573,000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02908"/>
                          </a:solidFill>
                          <a:effectLst/>
                          <a:latin typeface="Arial" panose="020B0604020202020204" pitchFamily="34" charset="0"/>
                        </a:rPr>
                        <a:t>457,000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02908"/>
                          </a:solidFill>
                          <a:effectLst/>
                          <a:latin typeface="Arial" panose="020B0604020202020204" pitchFamily="34" charset="0"/>
                        </a:rPr>
                        <a:t>116,000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428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762000"/>
          </a:xfrm>
        </p:spPr>
        <p:txBody>
          <a:bodyPr/>
          <a:lstStyle/>
          <a:p>
            <a:pPr>
              <a:defRPr/>
            </a:pPr>
            <a:r>
              <a:rPr lang="en-US" altLang="en-US" sz="3200" b="1" smtClean="0"/>
              <a:t>Analysis of Agricultural Needs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0" y="1295400"/>
            <a:ext cx="7924800" cy="198120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  <a:buFontTx/>
              <a:buChar char="•"/>
            </a:pPr>
            <a:r>
              <a:rPr lang="en-US" altLang="en-US" sz="2400" b="1" dirty="0" smtClean="0">
                <a:effectLst/>
                <a:latin typeface="+mj-lt"/>
              </a:rPr>
              <a:t>Physical shortages </a:t>
            </a:r>
            <a:r>
              <a:rPr lang="en-US" altLang="en-US" sz="2000" dirty="0" smtClean="0">
                <a:effectLst/>
                <a:latin typeface="+mj-lt"/>
              </a:rPr>
              <a:t>mostly reflecting a need for storage of water for late-summer and fall irrigation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  <a:buFontTx/>
              <a:buChar char="•"/>
            </a:pPr>
            <a:r>
              <a:rPr lang="en-US" altLang="en-US" sz="2400" b="1" dirty="0" smtClean="0">
                <a:effectLst/>
                <a:latin typeface="+mj-lt"/>
              </a:rPr>
              <a:t>Legal shortages </a:t>
            </a:r>
            <a:r>
              <a:rPr lang="en-US" altLang="en-US" sz="2000" dirty="0" smtClean="0">
                <a:effectLst/>
                <a:latin typeface="+mj-lt"/>
              </a:rPr>
              <a:t>due to calls from downstream senior users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  <a:buFontTx/>
              <a:buChar char="•"/>
            </a:pPr>
            <a:r>
              <a:rPr lang="en-US" altLang="en-US" sz="2400" b="1" dirty="0" smtClean="0">
                <a:effectLst/>
                <a:latin typeface="+mj-lt"/>
              </a:rPr>
              <a:t>Irrigation practice shortages </a:t>
            </a:r>
            <a:r>
              <a:rPr lang="en-US" altLang="en-US" sz="2000" dirty="0" smtClean="0">
                <a:effectLst/>
                <a:latin typeface="+mj-lt"/>
              </a:rPr>
              <a:t>caused by labor shortages, inefficient or deteriorating delivery systems, or other local infrastructure issues</a:t>
            </a:r>
          </a:p>
        </p:txBody>
      </p:sp>
      <p:pic>
        <p:nvPicPr>
          <p:cNvPr id="14340" name="Picture 8" descr="DSC_001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0" y="3429000"/>
            <a:ext cx="4659009" cy="309868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504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Object 2"/>
          <p:cNvGraphicFramePr>
            <a:graphicFrameLocks noChangeAspect="1"/>
          </p:cNvGraphicFramePr>
          <p:nvPr/>
        </p:nvGraphicFramePr>
        <p:xfrm>
          <a:off x="228600" y="228600"/>
          <a:ext cx="8610600" cy="6423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Acrobat Document" r:id="rId3" imgW="7543800" imgH="5829300" progId="AcroExch.Document.11">
                  <p:embed/>
                </p:oleObj>
              </mc:Choice>
              <mc:Fallback>
                <p:oleObj name="Acrobat Document" r:id="rId3" imgW="7543800" imgH="5829300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28600"/>
                        <a:ext cx="8610600" cy="6423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609600" y="609600"/>
            <a:ext cx="6324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rgbClr val="000A10"/>
                </a:solidFill>
                <a:latin typeface="Impact" pitchFamily="34" charset="0"/>
              </a:rPr>
              <a:t>Nonconsumptive Uses and Needs  in the Gunnison Basin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457200" y="990600"/>
            <a:ext cx="373380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>
                <a:solidFill>
                  <a:srgbClr val="000A10"/>
                </a:solidFill>
              </a:rPr>
              <a:t>This map shows important </a:t>
            </a:r>
            <a:r>
              <a:rPr lang="en-US" altLang="en-US" sz="1400" b="1" i="1">
                <a:solidFill>
                  <a:srgbClr val="000A10"/>
                </a:solidFill>
              </a:rPr>
              <a:t>nonconsumptive water</a:t>
            </a:r>
            <a:r>
              <a:rPr lang="en-US" altLang="en-US" sz="1400">
                <a:solidFill>
                  <a:srgbClr val="000A10"/>
                </a:solidFill>
              </a:rPr>
              <a:t> </a:t>
            </a:r>
            <a:r>
              <a:rPr lang="en-US" altLang="en-US" sz="1400" b="1" i="1">
                <a:solidFill>
                  <a:srgbClr val="000A10"/>
                </a:solidFill>
              </a:rPr>
              <a:t>uses </a:t>
            </a:r>
            <a:r>
              <a:rPr lang="en-US" altLang="en-US" sz="1400">
                <a:solidFill>
                  <a:srgbClr val="000A10"/>
                </a:solidFill>
              </a:rPr>
              <a:t>in the Gunnison River Basin – mostly environmental and recreational.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609600" y="990600"/>
            <a:ext cx="3429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4114800" y="990600"/>
            <a:ext cx="2743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400"/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4267200" y="990600"/>
            <a:ext cx="289560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1400">
                <a:solidFill>
                  <a:srgbClr val="000A10"/>
                </a:solidFill>
              </a:rPr>
              <a:t>Roundtable members have iden-tified 21 stretches of the river and  tributaries that now experience nonconsumptive use shortages.</a:t>
            </a:r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533400" y="4038600"/>
            <a:ext cx="3276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457200" y="4267200"/>
            <a:ext cx="3657600" cy="200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en-US" altLang="en-US" sz="1400" b="1" i="1">
                <a:solidFill>
                  <a:srgbClr val="000A10"/>
                </a:solidFill>
              </a:rPr>
              <a:t>Nonconsumptive</a:t>
            </a:r>
            <a:br>
              <a:rPr lang="en-US" altLang="en-US" sz="1400" b="1" i="1">
                <a:solidFill>
                  <a:srgbClr val="000A10"/>
                </a:solidFill>
              </a:rPr>
            </a:br>
            <a:r>
              <a:rPr lang="en-US" altLang="en-US" sz="1400" b="1" i="1">
                <a:solidFill>
                  <a:srgbClr val="000A10"/>
                </a:solidFill>
              </a:rPr>
              <a:t>needs</a:t>
            </a:r>
            <a:r>
              <a:rPr lang="en-US" altLang="en-US" sz="1400">
                <a:solidFill>
                  <a:srgbClr val="000A10"/>
                </a:solidFill>
              </a:rPr>
              <a:t> arise in both</a:t>
            </a:r>
            <a:br>
              <a:rPr lang="en-US" altLang="en-US" sz="1400">
                <a:solidFill>
                  <a:srgbClr val="000A10"/>
                </a:solidFill>
              </a:rPr>
            </a:br>
            <a:r>
              <a:rPr lang="en-US" altLang="en-US" sz="1400">
                <a:solidFill>
                  <a:srgbClr val="000A10"/>
                </a:solidFill>
              </a:rPr>
              <a:t>environmental and recre-</a:t>
            </a:r>
            <a:br>
              <a:rPr lang="en-US" altLang="en-US" sz="1400">
                <a:solidFill>
                  <a:srgbClr val="000A10"/>
                </a:solidFill>
              </a:rPr>
            </a:br>
            <a:r>
              <a:rPr lang="en-US" altLang="en-US" sz="1400">
                <a:solidFill>
                  <a:srgbClr val="000A10"/>
                </a:solidFill>
              </a:rPr>
              <a:t>ational uses: </a:t>
            </a:r>
            <a:br>
              <a:rPr lang="en-US" altLang="en-US" sz="1400">
                <a:solidFill>
                  <a:srgbClr val="000A10"/>
                </a:solidFill>
              </a:rPr>
            </a:br>
            <a:r>
              <a:rPr lang="en-US" altLang="en-US" sz="1400">
                <a:solidFill>
                  <a:srgbClr val="000A10"/>
                </a:solidFill>
              </a:rPr>
              <a:t>~ Fish and floaters both</a:t>
            </a:r>
            <a:br>
              <a:rPr lang="en-US" altLang="en-US" sz="1400">
                <a:solidFill>
                  <a:srgbClr val="000A10"/>
                </a:solidFill>
              </a:rPr>
            </a:br>
            <a:r>
              <a:rPr lang="en-US" altLang="en-US" sz="1400">
                <a:solidFill>
                  <a:srgbClr val="000A10"/>
                </a:solidFill>
              </a:rPr>
              <a:t>   need late-season flows.</a:t>
            </a:r>
            <a:br>
              <a:rPr lang="en-US" altLang="en-US" sz="1400">
                <a:solidFill>
                  <a:srgbClr val="000A10"/>
                </a:solidFill>
              </a:rPr>
            </a:br>
            <a:r>
              <a:rPr lang="en-US" altLang="en-US" sz="1400">
                <a:solidFill>
                  <a:srgbClr val="000A10"/>
                </a:solidFill>
              </a:rPr>
              <a:t>~ Water quality suffers as quantity lessens</a:t>
            </a:r>
            <a:br>
              <a:rPr lang="en-US" altLang="en-US" sz="1400">
                <a:solidFill>
                  <a:srgbClr val="000A10"/>
                </a:solidFill>
              </a:rPr>
            </a:br>
            <a:r>
              <a:rPr lang="en-US" altLang="en-US" sz="1400">
                <a:solidFill>
                  <a:srgbClr val="000A10"/>
                </a:solidFill>
              </a:rPr>
              <a:t>   and multiple reuse stresses the resource.</a:t>
            </a:r>
            <a:br>
              <a:rPr lang="en-US" altLang="en-US" sz="1400">
                <a:solidFill>
                  <a:srgbClr val="000A10"/>
                </a:solidFill>
              </a:rPr>
            </a:br>
            <a:r>
              <a:rPr lang="en-US" altLang="en-US" sz="1400">
                <a:solidFill>
                  <a:srgbClr val="000A10"/>
                </a:solidFill>
              </a:rPr>
              <a:t>~ Ecological climate-change challenges.</a:t>
            </a:r>
          </a:p>
        </p:txBody>
      </p:sp>
      <p:sp>
        <p:nvSpPr>
          <p:cNvPr id="15370" name="Text Box 10"/>
          <p:cNvSpPr txBox="1">
            <a:spLocks noChangeArrowheads="1"/>
          </p:cNvSpPr>
          <p:nvPr/>
        </p:nvSpPr>
        <p:spPr bwMode="auto">
          <a:xfrm>
            <a:off x="4114800" y="5410200"/>
            <a:ext cx="2819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endParaRPr lang="en-US" altLang="en-US" sz="1400"/>
          </a:p>
        </p:txBody>
      </p:sp>
      <p:sp>
        <p:nvSpPr>
          <p:cNvPr id="15371" name="Text Box 11"/>
          <p:cNvSpPr txBox="1">
            <a:spLocks noChangeArrowheads="1"/>
          </p:cNvSpPr>
          <p:nvPr/>
        </p:nvSpPr>
        <p:spPr bwMode="auto">
          <a:xfrm>
            <a:off x="4495800" y="5334000"/>
            <a:ext cx="2438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1400"/>
              <a:t>yes</a:t>
            </a:r>
          </a:p>
        </p:txBody>
      </p:sp>
      <p:sp>
        <p:nvSpPr>
          <p:cNvPr id="15372" name="Text Box 12"/>
          <p:cNvSpPr txBox="1">
            <a:spLocks noChangeArrowheads="1"/>
          </p:cNvSpPr>
          <p:nvPr/>
        </p:nvSpPr>
        <p:spPr bwMode="auto">
          <a:xfrm>
            <a:off x="4038600" y="5486400"/>
            <a:ext cx="312420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1400" b="1" i="1">
                <a:solidFill>
                  <a:srgbClr val="000A10"/>
                </a:solidFill>
              </a:rPr>
              <a:t>Conclusion: </a:t>
            </a:r>
            <a:r>
              <a:rPr lang="en-US" altLang="en-US" sz="1400" i="1">
                <a:solidFill>
                  <a:srgbClr val="000A10"/>
                </a:solidFill>
              </a:rPr>
              <a:t>Additional consump-tive uses in the Basin will have nega- tive impact on nonconsumptive uses.</a:t>
            </a:r>
          </a:p>
        </p:txBody>
      </p:sp>
    </p:spTree>
    <p:extLst>
      <p:ext uri="{BB962C8B-B14F-4D97-AF65-F5344CB8AC3E}">
        <p14:creationId xmlns:p14="http://schemas.microsoft.com/office/powerpoint/2010/main" val="4012089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382000" cy="712788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en-US" altLang="en-US" b="1" dirty="0" smtClean="0"/>
              <a:t>In-basin Goals for the Gunnison Basin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143000"/>
            <a:ext cx="8382000" cy="518160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altLang="en-US" b="1" dirty="0" smtClean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Primary Goal: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Protect existing water uses in the Gunnison Basin</a:t>
            </a:r>
            <a:endParaRPr lang="en-US" altLang="en-US" sz="2800" dirty="0" smtClean="0">
              <a:solidFill>
                <a:schemeClr val="accent1">
                  <a:lumMod val="75000"/>
                </a:schemeClr>
              </a:solidFill>
              <a:effectLst/>
              <a:latin typeface="+mj-lt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altLang="en-US" sz="2200" b="1" dirty="0" smtClean="0">
              <a:effectLst/>
              <a:latin typeface="+mj-lt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ct val="40000"/>
              </a:spcAft>
              <a:buFont typeface="Wingdings" pitchFamily="2" charset="2"/>
              <a:buNone/>
            </a:pPr>
            <a:r>
              <a:rPr lang="en-US" altLang="en-US" sz="2200" b="1" dirty="0" smtClean="0">
                <a:effectLst/>
                <a:latin typeface="+mj-lt"/>
              </a:rPr>
              <a:t>Supporting Goals</a:t>
            </a:r>
            <a:r>
              <a:rPr lang="en-US" altLang="en-US" sz="2200" b="1" dirty="0">
                <a:latin typeface="+mj-lt"/>
              </a:rPr>
              <a:t> </a:t>
            </a:r>
            <a:r>
              <a:rPr lang="en-US" altLang="en-US" sz="2200" dirty="0" smtClean="0">
                <a:effectLst/>
                <a:latin typeface="+mj-lt"/>
              </a:rPr>
              <a:t>(Order does not indicate priority):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Font typeface="Arial" panose="020B0604020202020204" pitchFamily="34" charset="0"/>
              <a:buChar char="•"/>
            </a:pPr>
            <a:r>
              <a:rPr lang="en-US" altLang="en-US" sz="2200" b="1" dirty="0" smtClean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Discourage the conversion </a:t>
            </a:r>
            <a:r>
              <a:rPr lang="en-US" altLang="en-US" sz="2200" dirty="0" smtClean="0">
                <a:effectLst/>
                <a:latin typeface="+mj-lt"/>
              </a:rPr>
              <a:t>of currently productive agricultural land to other uses within the context of private property rights.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Font typeface="Arial" panose="020B0604020202020204" pitchFamily="34" charset="0"/>
              <a:buChar char="•"/>
            </a:pPr>
            <a:r>
              <a:rPr lang="en-US" altLang="en-US" sz="2200" dirty="0" smtClean="0">
                <a:effectLst/>
                <a:latin typeface="+mj-lt"/>
              </a:rPr>
              <a:t>Improve </a:t>
            </a:r>
            <a:r>
              <a:rPr lang="en-US" altLang="en-US" sz="2200" b="1" dirty="0" smtClean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agricultural water supplies </a:t>
            </a:r>
            <a:r>
              <a:rPr lang="en-US" altLang="en-US" sz="2200" dirty="0" smtClean="0">
                <a:effectLst/>
                <a:latin typeface="+mj-lt"/>
              </a:rPr>
              <a:t>to reduce shortages.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Font typeface="Arial" panose="020B0604020202020204" pitchFamily="34" charset="0"/>
              <a:buChar char="•"/>
            </a:pPr>
            <a:r>
              <a:rPr lang="en-US" altLang="en-US" sz="2200" dirty="0" smtClean="0">
                <a:effectLst/>
                <a:latin typeface="+mj-lt"/>
              </a:rPr>
              <a:t>Identify and address </a:t>
            </a:r>
            <a:r>
              <a:rPr lang="en-US" altLang="en-US" sz="2200" b="1" dirty="0" smtClean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municipal and industrial water shortages</a:t>
            </a:r>
            <a:r>
              <a:rPr lang="en-US" altLang="en-US" sz="2200" dirty="0" smtClean="0">
                <a:effectLst/>
                <a:latin typeface="+mj-lt"/>
              </a:rPr>
              <a:t>.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Font typeface="Arial" panose="020B0604020202020204" pitchFamily="34" charset="0"/>
              <a:buChar char="•"/>
            </a:pPr>
            <a:r>
              <a:rPr lang="en-US" altLang="en-US" sz="2200" dirty="0" smtClean="0">
                <a:effectLst/>
                <a:latin typeface="+mj-lt"/>
              </a:rPr>
              <a:t>Quantify and protect </a:t>
            </a:r>
            <a:r>
              <a:rPr lang="en-US" altLang="en-US" sz="2200" b="1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nonconsumptive</a:t>
            </a:r>
            <a:r>
              <a:rPr lang="en-US" altLang="en-US" sz="2200" dirty="0" smtClean="0">
                <a:effectLst/>
                <a:latin typeface="+mj-lt"/>
              </a:rPr>
              <a:t> water uses.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Font typeface="Arial" panose="020B0604020202020204" pitchFamily="34" charset="0"/>
              <a:buChar char="•"/>
            </a:pPr>
            <a:r>
              <a:rPr lang="en-US" altLang="en-US" sz="2200" dirty="0" smtClean="0">
                <a:effectLst/>
                <a:latin typeface="+mj-lt"/>
              </a:rPr>
              <a:t>Maintain and, where necessary, improve </a:t>
            </a:r>
            <a:r>
              <a:rPr lang="en-US" altLang="en-US" sz="2200" b="1" dirty="0" smtClean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water quality </a:t>
            </a:r>
            <a:r>
              <a:rPr lang="en-US" altLang="en-US" sz="2200" dirty="0" smtClean="0">
                <a:effectLst/>
                <a:latin typeface="+mj-lt"/>
              </a:rPr>
              <a:t>in the Basin.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Font typeface="Arial" panose="020B0604020202020204" pitchFamily="34" charset="0"/>
              <a:buChar char="•"/>
            </a:pPr>
            <a:r>
              <a:rPr lang="en-US" altLang="en-US" sz="2200" dirty="0" smtClean="0">
                <a:effectLst/>
                <a:latin typeface="+mj-lt"/>
              </a:rPr>
              <a:t>Describe, quantify and encourage </a:t>
            </a:r>
            <a:r>
              <a:rPr lang="en-US" altLang="en-US" sz="2200" b="1" dirty="0" smtClean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beneficial relationships </a:t>
            </a:r>
            <a:r>
              <a:rPr lang="en-US" altLang="en-US" sz="2200" dirty="0" smtClean="0">
                <a:effectLst/>
                <a:latin typeface="+mj-lt"/>
              </a:rPr>
              <a:t>between agricultural and </a:t>
            </a:r>
            <a:r>
              <a:rPr lang="en-US" altLang="en-US" sz="2200" dirty="0" err="1" smtClean="0">
                <a:effectLst/>
                <a:latin typeface="+mj-lt"/>
              </a:rPr>
              <a:t>nonconsumptive</a:t>
            </a:r>
            <a:r>
              <a:rPr lang="en-US" altLang="en-US" sz="2200" dirty="0" smtClean="0">
                <a:effectLst/>
                <a:latin typeface="+mj-lt"/>
              </a:rPr>
              <a:t> water uses.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Font typeface="Arial" panose="020B0604020202020204" pitchFamily="34" charset="0"/>
              <a:buChar char="•"/>
            </a:pPr>
            <a:r>
              <a:rPr lang="en-US" altLang="en-US" sz="2200" dirty="0" smtClean="0">
                <a:effectLst/>
                <a:latin typeface="+mj-lt"/>
              </a:rPr>
              <a:t>Restore, maintain, and </a:t>
            </a:r>
            <a:r>
              <a:rPr lang="en-US" altLang="en-US" sz="2200" b="1" dirty="0" smtClean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modernize critical water infrastructure</a:t>
            </a:r>
            <a:r>
              <a:rPr lang="en-US" altLang="en-US" sz="2200" dirty="0" smtClean="0">
                <a:effectLst/>
                <a:latin typeface="+mj-lt"/>
              </a:rPr>
              <a:t>, including hydropower.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Font typeface="Arial" panose="020B0604020202020204" pitchFamily="34" charset="0"/>
              <a:buChar char="•"/>
            </a:pPr>
            <a:r>
              <a:rPr lang="en-US" altLang="en-US" sz="2200" dirty="0" smtClean="0">
                <a:effectLst/>
                <a:latin typeface="+mj-lt"/>
              </a:rPr>
              <a:t>Maintain an active and comprehensive </a:t>
            </a:r>
            <a:r>
              <a:rPr lang="en-US" altLang="en-US" sz="2200" b="1" dirty="0" smtClean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public education </a:t>
            </a:r>
            <a:r>
              <a:rPr lang="en-US" altLang="en-US" sz="2200" dirty="0" smtClean="0">
                <a:effectLst/>
                <a:latin typeface="+mj-lt"/>
              </a:rPr>
              <a:t>process about water resources in the Gunnison Basin.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Font typeface="Wingdings" pitchFamily="2" charset="2"/>
              <a:buChar char="§"/>
            </a:pPr>
            <a:endParaRPr lang="en-US" altLang="en-US" sz="1800" dirty="0" smtClean="0"/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Font typeface="Wingdings" pitchFamily="2" charset="2"/>
              <a:buNone/>
            </a:pPr>
            <a:endParaRPr lang="en-US" altLang="en-US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317051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229600" cy="8382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ct val="5000"/>
              </a:spcBef>
              <a:spcAft>
                <a:spcPct val="55000"/>
              </a:spcAft>
              <a:defRPr/>
            </a:pPr>
            <a:r>
              <a:rPr lang="en-US" altLang="en-US" sz="4400" b="1" dirty="0" smtClean="0"/>
              <a:t>Statewide Goals &amp; Principles</a:t>
            </a:r>
            <a:r>
              <a:rPr lang="en-US" altLang="en-US" sz="2800" b="1" dirty="0" smtClean="0"/>
              <a:t/>
            </a:r>
            <a:br>
              <a:rPr lang="en-US" altLang="en-US" sz="2800" b="1" dirty="0" smtClean="0"/>
            </a:br>
            <a:r>
              <a:rPr lang="en-US" altLang="en-US" sz="1000" b="1" dirty="0" smtClean="0"/>
              <a:t/>
            </a:r>
            <a:br>
              <a:rPr lang="en-US" altLang="en-US" sz="1000" b="1" dirty="0" smtClean="0"/>
            </a:br>
            <a:r>
              <a:rPr lang="en-US" altLang="en-US" sz="1800" b="1" dirty="0" smtClean="0"/>
              <a:t>(In summary)</a:t>
            </a:r>
            <a:endParaRPr lang="en-US" altLang="en-US" sz="2800" b="1" dirty="0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066800"/>
            <a:ext cx="8839200" cy="556260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  <a:spcAft>
                <a:spcPct val="50000"/>
              </a:spcAft>
              <a:buFont typeface="Wingdings" pitchFamily="2" charset="2"/>
              <a:buChar char="§"/>
            </a:pPr>
            <a:r>
              <a:rPr lang="en-US" altLang="en-US" sz="2000" dirty="0" smtClean="0">
                <a:effectLst/>
                <a:latin typeface="+mj-lt"/>
              </a:rPr>
              <a:t>Colorado River water supply is highly variable and uncertain; therefore proponents of </a:t>
            </a:r>
            <a:r>
              <a:rPr lang="en-US" altLang="en-US" sz="2000" b="1" dirty="0" smtClean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new projects must accept </a:t>
            </a:r>
            <a:r>
              <a:rPr lang="en-US" altLang="en-US" sz="2000" b="1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all the risk</a:t>
            </a:r>
            <a:r>
              <a:rPr lang="en-US" altLang="en-US" sz="2000" b="1" dirty="0" smtClean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 of shortages</a:t>
            </a:r>
            <a:r>
              <a:rPr lang="en-US" altLang="en-US" sz="2000" dirty="0" smtClean="0">
                <a:effectLst/>
                <a:latin typeface="+mj-lt"/>
              </a:rPr>
              <a:t>. </a:t>
            </a:r>
            <a:endParaRPr lang="en-US" altLang="en-US" sz="2000" i="1" dirty="0" smtClean="0">
              <a:effectLst/>
              <a:latin typeface="+mj-lt"/>
            </a:endParaRP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 typeface="Wingdings" pitchFamily="2" charset="2"/>
              <a:buChar char="§"/>
            </a:pPr>
            <a:r>
              <a:rPr lang="en-US" altLang="en-US" sz="2000" dirty="0" smtClean="0">
                <a:effectLst/>
                <a:latin typeface="+mj-lt"/>
              </a:rPr>
              <a:t>New supply development anywhere in the Colorado River System will </a:t>
            </a:r>
            <a:r>
              <a:rPr lang="en-US" altLang="en-US" sz="2000" b="1" dirty="0" smtClean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impact the entire Upper Colorado River Basin</a:t>
            </a:r>
            <a:r>
              <a:rPr lang="en-US" altLang="en-US" sz="2000" dirty="0" smtClean="0">
                <a:effectLst/>
                <a:latin typeface="+mj-lt"/>
              </a:rPr>
              <a:t>, due Compact obligations.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 typeface="Wingdings" pitchFamily="2" charset="2"/>
              <a:buChar char="§"/>
            </a:pPr>
            <a:r>
              <a:rPr lang="en-US" altLang="en-US" sz="2000" dirty="0" smtClean="0">
                <a:effectLst/>
                <a:latin typeface="+mj-lt"/>
              </a:rPr>
              <a:t>Any new project from the Colorado Basin must have </a:t>
            </a:r>
            <a:r>
              <a:rPr lang="en-US" altLang="en-US" sz="2000" b="1" dirty="0" smtClean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identified sponsors and beneficiaries</a:t>
            </a:r>
            <a:r>
              <a:rPr lang="en-US" altLang="en-US" sz="2000" dirty="0" smtClean="0">
                <a:effectLst/>
                <a:latin typeface="+mj-lt"/>
              </a:rPr>
              <a:t>, and must meet </a:t>
            </a:r>
            <a:r>
              <a:rPr lang="en-US" altLang="en-US" sz="2000" b="1" dirty="0" smtClean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minimum criteria </a:t>
            </a:r>
            <a:r>
              <a:rPr lang="en-US" altLang="en-US" sz="2000" dirty="0" smtClean="0">
                <a:effectLst/>
                <a:latin typeface="+mj-lt"/>
              </a:rPr>
              <a:t>on use of the water. 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 typeface="Wingdings" pitchFamily="2" charset="2"/>
              <a:buChar char="§"/>
            </a:pPr>
            <a:r>
              <a:rPr lang="en-US" altLang="en-US" sz="20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D</a:t>
            </a:r>
            <a:r>
              <a:rPr lang="en-US" altLang="en-US" sz="2000" b="1" dirty="0" smtClean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emand management, conservation and reuse </a:t>
            </a:r>
            <a:r>
              <a:rPr lang="en-US" altLang="en-US" sz="2000" dirty="0" smtClean="0">
                <a:effectLst/>
                <a:latin typeface="+mj-lt"/>
              </a:rPr>
              <a:t>strategies must be employed prior to any new supply development from the Colorado Basin</a:t>
            </a:r>
          </a:p>
          <a:p>
            <a:pPr>
              <a:spcBef>
                <a:spcPct val="0"/>
              </a:spcBef>
              <a:spcAft>
                <a:spcPct val="50000"/>
              </a:spcAft>
              <a:buFont typeface="Wingdings" pitchFamily="2" charset="2"/>
              <a:buChar char="§"/>
            </a:pPr>
            <a:r>
              <a:rPr lang="en-US" altLang="en-US" sz="20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Use Local </a:t>
            </a:r>
            <a:r>
              <a:rPr lang="en-US" altLang="en-US" sz="20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or regional solutions</a:t>
            </a:r>
            <a:r>
              <a:rPr lang="en-US" altLang="en-US" sz="2000" b="1" dirty="0">
                <a:solidFill>
                  <a:schemeClr val="accent1"/>
                </a:solidFill>
                <a:latin typeface="+mj-lt"/>
              </a:rPr>
              <a:t>, </a:t>
            </a:r>
            <a:r>
              <a:rPr lang="en-US" altLang="en-US" sz="2000" dirty="0">
                <a:latin typeface="+mj-lt"/>
              </a:rPr>
              <a:t>rather than </a:t>
            </a:r>
            <a:r>
              <a:rPr lang="en-US" altLang="en-US" sz="2000" dirty="0" smtClean="0">
                <a:latin typeface="+mj-lt"/>
              </a:rPr>
              <a:t>a state project for future needs.</a:t>
            </a:r>
          </a:p>
          <a:p>
            <a:pPr>
              <a:spcBef>
                <a:spcPct val="0"/>
              </a:spcBef>
              <a:spcAft>
                <a:spcPct val="50000"/>
              </a:spcAft>
              <a:buFont typeface="Wingdings" pitchFamily="2" charset="2"/>
              <a:buChar char="§"/>
            </a:pPr>
            <a:r>
              <a:rPr lang="en-US" altLang="en-US" sz="2000" dirty="0">
                <a:latin typeface="+mj-lt"/>
              </a:rPr>
              <a:t>W</a:t>
            </a:r>
            <a:r>
              <a:rPr lang="en-US" altLang="en-US" sz="2000" dirty="0" smtClean="0">
                <a:latin typeface="+mj-lt"/>
              </a:rPr>
              <a:t>ater </a:t>
            </a:r>
            <a:r>
              <a:rPr lang="en-US" altLang="en-US" sz="2000" dirty="0">
                <a:latin typeface="+mj-lt"/>
              </a:rPr>
              <a:t>supply factors must be incorporated into </a:t>
            </a:r>
            <a:r>
              <a:rPr lang="en-US" altLang="en-US" sz="20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land use </a:t>
            </a:r>
            <a:r>
              <a:rPr lang="en-US" altLang="en-US" sz="20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planning</a:t>
            </a:r>
            <a:r>
              <a:rPr lang="en-US" altLang="en-US" sz="2000" dirty="0" smtClean="0">
                <a:latin typeface="+mj-lt"/>
              </a:rPr>
              <a:t>.</a:t>
            </a:r>
          </a:p>
          <a:p>
            <a:pPr>
              <a:spcBef>
                <a:spcPct val="0"/>
              </a:spcBef>
              <a:spcAft>
                <a:spcPct val="50000"/>
              </a:spcAft>
              <a:buFont typeface="Wingdings" pitchFamily="2" charset="2"/>
              <a:buChar char="§"/>
            </a:pPr>
            <a:r>
              <a:rPr lang="en-US" altLang="en-US" sz="20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Scenario </a:t>
            </a:r>
            <a:r>
              <a:rPr lang="en-US" altLang="en-US" sz="20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planning </a:t>
            </a:r>
            <a:r>
              <a:rPr lang="en-US" altLang="en-US" sz="2000" dirty="0">
                <a:latin typeface="+mj-lt"/>
              </a:rPr>
              <a:t>should be </a:t>
            </a:r>
            <a:r>
              <a:rPr lang="en-US" altLang="en-US" sz="2000" dirty="0" smtClean="0">
                <a:latin typeface="+mj-lt"/>
              </a:rPr>
              <a:t>used, </a:t>
            </a:r>
            <a:r>
              <a:rPr lang="en-US" altLang="en-US" sz="2000" dirty="0">
                <a:latin typeface="+mj-lt"/>
              </a:rPr>
              <a:t>given </a:t>
            </a:r>
            <a:r>
              <a:rPr lang="en-US" altLang="en-US" sz="2000" dirty="0" smtClean="0">
                <a:latin typeface="+mj-lt"/>
              </a:rPr>
              <a:t>climate and economic uncertainties</a:t>
            </a:r>
            <a:r>
              <a:rPr lang="en-US" altLang="en-US" sz="2000" dirty="0" smtClean="0"/>
              <a:t>.</a:t>
            </a:r>
          </a:p>
          <a:p>
            <a:pPr>
              <a:spcBef>
                <a:spcPct val="0"/>
              </a:spcBef>
              <a:spcAft>
                <a:spcPct val="50000"/>
              </a:spcAft>
              <a:buFont typeface="Wingdings" pitchFamily="2" charset="2"/>
              <a:buChar char="§"/>
            </a:pPr>
            <a:r>
              <a:rPr lang="en-US" altLang="en-US" sz="2000" dirty="0" smtClean="0">
                <a:latin typeface="+mj-lt"/>
              </a:rPr>
              <a:t>Gunnison Basin vision should be broadcast throughout the state through </a:t>
            </a:r>
            <a:r>
              <a:rPr lang="en-US" altLang="en-US" sz="20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public education.  </a:t>
            </a:r>
            <a:endParaRPr lang="en-US" altLang="en-US" sz="2000" b="1" dirty="0" smtClean="0">
              <a:solidFill>
                <a:schemeClr val="accent1">
                  <a:lumMod val="75000"/>
                </a:schemeClr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95205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3820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Gunnison Basin Plan Projects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0" y="1447800"/>
            <a:ext cx="8077200" cy="487680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>
                <a:latin typeface="+mj-lt"/>
              </a:rPr>
              <a:t>Priority projects include measures to: </a:t>
            </a:r>
          </a:p>
          <a:p>
            <a:pPr lvl="2">
              <a:spcAft>
                <a:spcPts val="1200"/>
              </a:spcAft>
            </a:pPr>
            <a:r>
              <a:rPr lang="en-US" sz="2400" dirty="0" smtClean="0">
                <a:latin typeface="+mj-lt"/>
              </a:rPr>
              <a:t>Inventory of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irrigation infrastructure </a:t>
            </a:r>
            <a:r>
              <a:rPr lang="en-US" sz="2400" dirty="0" smtClean="0">
                <a:latin typeface="+mj-lt"/>
              </a:rPr>
              <a:t>needs.</a:t>
            </a:r>
          </a:p>
          <a:p>
            <a:pPr lvl="2">
              <a:spcAft>
                <a:spcPts val="1200"/>
              </a:spcAft>
            </a:pPr>
            <a:r>
              <a:rPr lang="en-US" sz="2400" dirty="0" smtClean="0">
                <a:latin typeface="+mj-lt"/>
              </a:rPr>
              <a:t>Repair and optimize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reservoirs. </a:t>
            </a:r>
          </a:p>
          <a:p>
            <a:pPr lvl="2">
              <a:spcAft>
                <a:spcPts val="1200"/>
              </a:spcAft>
            </a:pPr>
            <a:r>
              <a:rPr lang="en-US" sz="2400" dirty="0" smtClean="0">
                <a:latin typeface="+mj-lt"/>
              </a:rPr>
              <a:t>Improve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canal efficiency </a:t>
            </a:r>
            <a:r>
              <a:rPr lang="en-US" sz="2400" dirty="0" smtClean="0">
                <a:latin typeface="+mj-lt"/>
              </a:rPr>
              <a:t>and capacity.</a:t>
            </a:r>
          </a:p>
          <a:p>
            <a:pPr lvl="2">
              <a:spcAft>
                <a:spcPts val="1200"/>
              </a:spcAft>
            </a:pPr>
            <a:r>
              <a:rPr lang="en-US" sz="2400" dirty="0" smtClean="0">
                <a:latin typeface="+mj-lt"/>
              </a:rPr>
              <a:t>Study feasibility of projects to benefit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environmental &amp; recreational </a:t>
            </a:r>
            <a:r>
              <a:rPr lang="en-US" sz="2400" dirty="0" smtClean="0">
                <a:latin typeface="+mj-lt"/>
              </a:rPr>
              <a:t>values.</a:t>
            </a:r>
          </a:p>
          <a:p>
            <a:pPr lvl="2">
              <a:spcAft>
                <a:spcPts val="1200"/>
              </a:spcAft>
            </a:pPr>
            <a:r>
              <a:rPr lang="en-US" sz="2400" dirty="0" smtClean="0">
                <a:latin typeface="+mj-lt"/>
              </a:rPr>
              <a:t>Improve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o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n-farm irrigation </a:t>
            </a:r>
            <a:r>
              <a:rPr lang="en-US" sz="2400" dirty="0" smtClean="0">
                <a:latin typeface="+mj-lt"/>
              </a:rPr>
              <a:t>efficiency. </a:t>
            </a:r>
          </a:p>
          <a:p>
            <a:pPr lvl="2">
              <a:spcAft>
                <a:spcPts val="1200"/>
              </a:spcAft>
            </a:pPr>
            <a:r>
              <a:rPr lang="en-US" sz="2400" dirty="0" smtClean="0">
                <a:latin typeface="+mj-lt"/>
              </a:rPr>
              <a:t>Address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municipal water</a:t>
            </a:r>
            <a:r>
              <a:rPr lang="en-US" sz="2400" dirty="0" smtClean="0">
                <a:latin typeface="+mj-lt"/>
              </a:rPr>
              <a:t> needs.</a:t>
            </a:r>
          </a:p>
          <a:p>
            <a:pPr lvl="2">
              <a:spcAft>
                <a:spcPts val="1200"/>
              </a:spcAft>
            </a:pP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Increase hydropower </a:t>
            </a:r>
            <a:r>
              <a:rPr lang="en-US" sz="2400" dirty="0" smtClean="0">
                <a:latin typeface="+mj-lt"/>
              </a:rPr>
              <a:t>production.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54296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667000"/>
            <a:ext cx="8077200" cy="1143000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 input is needed!</a:t>
            </a:r>
            <a:endParaRPr 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9200" y="3886200"/>
            <a:ext cx="746760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000" b="1" dirty="0" smtClean="0"/>
              <a:t>Please: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/>
              <a:t>F</a:t>
            </a:r>
            <a:r>
              <a:rPr lang="en-US" sz="3600" b="1" dirty="0" smtClean="0"/>
              <a:t>ill out your survey.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/>
              <a:t>S</a:t>
            </a:r>
            <a:r>
              <a:rPr lang="en-US" sz="3600" b="1" dirty="0" smtClean="0"/>
              <a:t>ign up to get updates as planning progresses! </a:t>
            </a:r>
            <a:endParaRPr lang="en-US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152400"/>
            <a:ext cx="830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Next steps: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" y="836474"/>
            <a:ext cx="838200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+mj-lt"/>
              </a:rPr>
              <a:t>April 17, 2015 </a:t>
            </a:r>
            <a:r>
              <a:rPr lang="en-US" sz="1600" dirty="0">
                <a:latin typeface="+mj-lt"/>
              </a:rPr>
              <a:t>– Final Basin Plans submitted to the Colorado Water Conservation Board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+mj-lt"/>
              </a:rPr>
              <a:t>May 1, 2015 </a:t>
            </a:r>
            <a:r>
              <a:rPr lang="en-US" sz="1600" dirty="0">
                <a:latin typeface="+mj-lt"/>
              </a:rPr>
              <a:t>– Public comment deadline for 1</a:t>
            </a:r>
            <a:r>
              <a:rPr lang="en-US" sz="1600" baseline="30000" dirty="0">
                <a:latin typeface="+mj-lt"/>
              </a:rPr>
              <a:t>st</a:t>
            </a:r>
            <a:r>
              <a:rPr lang="en-US" sz="1600" dirty="0">
                <a:latin typeface="+mj-lt"/>
              </a:rPr>
              <a:t> draft statewide Colorado Water Plan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+mj-lt"/>
              </a:rPr>
              <a:t>July 15, 2015 </a:t>
            </a:r>
            <a:r>
              <a:rPr lang="en-US" sz="1600" dirty="0">
                <a:latin typeface="+mj-lt"/>
              </a:rPr>
              <a:t>– 2</a:t>
            </a:r>
            <a:r>
              <a:rPr lang="en-US" sz="1600" baseline="30000" dirty="0">
                <a:latin typeface="+mj-lt"/>
              </a:rPr>
              <a:t>nd</a:t>
            </a:r>
            <a:r>
              <a:rPr lang="en-US" sz="1600" dirty="0">
                <a:latin typeface="+mj-lt"/>
              </a:rPr>
              <a:t> draft statewide Colorado Water Plan released for public review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+mj-lt"/>
              </a:rPr>
              <a:t>September 17. 2015 </a:t>
            </a:r>
            <a:r>
              <a:rPr lang="en-US" sz="1600" dirty="0">
                <a:latin typeface="+mj-lt"/>
              </a:rPr>
              <a:t>– Public comment deadline for 2</a:t>
            </a:r>
            <a:r>
              <a:rPr lang="en-US" sz="1600" baseline="30000" dirty="0">
                <a:latin typeface="+mj-lt"/>
              </a:rPr>
              <a:t>nd</a:t>
            </a:r>
            <a:r>
              <a:rPr lang="en-US" sz="1600" dirty="0">
                <a:latin typeface="+mj-lt"/>
              </a:rPr>
              <a:t> draft statewide Colorado Water Plan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+mj-lt"/>
              </a:rPr>
              <a:t>December 10, 2015 </a:t>
            </a:r>
            <a:r>
              <a:rPr lang="en-US" sz="1600" dirty="0">
                <a:latin typeface="+mj-lt"/>
              </a:rPr>
              <a:t>– Final Colorado Water Plan submitted to Governor. 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6311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92162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Colorado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is facing a </a:t>
            </a:r>
            <a:r>
              <a:rPr lang="en-US" b="1" dirty="0" err="1" smtClean="0">
                <a:solidFill>
                  <a:schemeClr val="accent5">
                    <a:lumMod val="75000"/>
                  </a:schemeClr>
                </a:solidFill>
              </a:rPr>
              <a:t>future“Gap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”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57200" y="1219200"/>
            <a:ext cx="83820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457200"/>
            <a:ext cx="861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Colorado Basin-wide Gap: Now and Bigger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7194"/>
          <a:stretch/>
        </p:blipFill>
        <p:spPr bwMode="auto">
          <a:xfrm>
            <a:off x="603504" y="1223003"/>
            <a:ext cx="7924800" cy="4987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3504" y="6329772"/>
            <a:ext cx="792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Source: US Bureau of Reclamation Colorado River Basin Supply and Demand Study, 2012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55812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2" descr="\\Yoda\filed images\stock photography (free use)\fauce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752600"/>
            <a:ext cx="2132013" cy="255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Title 1"/>
          <p:cNvSpPr>
            <a:spLocks noGrp="1"/>
          </p:cNvSpPr>
          <p:nvPr>
            <p:ph type="title"/>
          </p:nvPr>
        </p:nvSpPr>
        <p:spPr>
          <a:xfrm>
            <a:off x="476080" y="304800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chemeClr val="tx1"/>
                </a:solidFill>
              </a:rPr>
              <a:t/>
            </a:r>
            <a:br>
              <a:rPr lang="en-US" sz="4000" b="1" dirty="0" smtClean="0">
                <a:solidFill>
                  <a:schemeClr val="tx1"/>
                </a:solidFill>
              </a:rPr>
            </a:br>
            <a:endParaRPr lang="en-US" sz="4000" b="1" dirty="0" smtClean="0">
              <a:solidFill>
                <a:schemeClr val="tx1"/>
              </a:solidFill>
            </a:endParaRPr>
          </a:p>
        </p:txBody>
      </p:sp>
      <p:pic>
        <p:nvPicPr>
          <p:cNvPr id="24581" name="Picture 3" descr="\\Yoda\filed images\mini-tours\ag water tour\Ag Water Tour 09092011 056.jpg"/>
          <p:cNvPicPr>
            <a:picLocks noChangeAspect="1" noChangeArrowheads="1"/>
          </p:cNvPicPr>
          <p:nvPr/>
        </p:nvPicPr>
        <p:blipFill>
          <a:blip r:embed="rId4" cstate="print"/>
          <a:srcRect l="50000"/>
          <a:stretch>
            <a:fillRect/>
          </a:stretch>
        </p:blipFill>
        <p:spPr bwMode="auto">
          <a:xfrm>
            <a:off x="3581400" y="1776876"/>
            <a:ext cx="2109787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4" descr="\\Yoda\network files\CFWE Programs\2012 Year of Water\Images\6a Maintenance on Colorado Canal.jpg"/>
          <p:cNvPicPr>
            <a:picLocks noChangeAspect="1" noChangeArrowheads="1"/>
          </p:cNvPicPr>
          <p:nvPr/>
        </p:nvPicPr>
        <p:blipFill>
          <a:blip r:embed="rId5" cstate="print"/>
          <a:srcRect l="27553" r="17180" b="16803"/>
          <a:stretch>
            <a:fillRect/>
          </a:stretch>
        </p:blipFill>
        <p:spPr bwMode="auto">
          <a:xfrm>
            <a:off x="6400800" y="1783225"/>
            <a:ext cx="2070100" cy="257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3" name="TextBox 11"/>
          <p:cNvSpPr txBox="1">
            <a:spLocks noChangeArrowheads="1"/>
          </p:cNvSpPr>
          <p:nvPr/>
        </p:nvSpPr>
        <p:spPr bwMode="auto">
          <a:xfrm>
            <a:off x="457200" y="4569619"/>
            <a:ext cx="24971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E46C0A"/>
                </a:solidFill>
                <a:latin typeface="Georgia" pitchFamily="18" charset="0"/>
              </a:rPr>
              <a:t>Conservation</a:t>
            </a:r>
          </a:p>
        </p:txBody>
      </p:sp>
      <p:sp>
        <p:nvSpPr>
          <p:cNvPr id="24584" name="TextBox 14"/>
          <p:cNvSpPr txBox="1">
            <a:spLocks noChangeArrowheads="1"/>
          </p:cNvSpPr>
          <p:nvPr/>
        </p:nvSpPr>
        <p:spPr bwMode="auto">
          <a:xfrm>
            <a:off x="3610396" y="4569619"/>
            <a:ext cx="210978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srgbClr val="E46C0A"/>
                </a:solidFill>
                <a:latin typeface="Georgia" pitchFamily="18" charset="0"/>
              </a:rPr>
              <a:t>Ag to Urban Transfers</a:t>
            </a:r>
          </a:p>
        </p:txBody>
      </p:sp>
      <p:sp>
        <p:nvSpPr>
          <p:cNvPr id="24585" name="TextBox 15"/>
          <p:cNvSpPr txBox="1">
            <a:spLocks noChangeArrowheads="1"/>
          </p:cNvSpPr>
          <p:nvPr/>
        </p:nvSpPr>
        <p:spPr bwMode="auto">
          <a:xfrm>
            <a:off x="6249074" y="4569619"/>
            <a:ext cx="249555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 smtClean="0">
                <a:solidFill>
                  <a:srgbClr val="E46C0A"/>
                </a:solidFill>
                <a:latin typeface="Georgia" pitchFamily="18" charset="0"/>
              </a:rPr>
              <a:t>New Projects</a:t>
            </a:r>
          </a:p>
          <a:p>
            <a:r>
              <a:rPr lang="en-US" sz="2000" b="1" dirty="0" smtClean="0">
                <a:solidFill>
                  <a:srgbClr val="E46C0A"/>
                </a:solidFill>
                <a:latin typeface="Georgia" pitchFamily="18" charset="0"/>
              </a:rPr>
              <a:t>(Colorado Basin development)</a:t>
            </a:r>
          </a:p>
        </p:txBody>
      </p:sp>
      <p:sp>
        <p:nvSpPr>
          <p:cNvPr id="3" name="Rectangle 2"/>
          <p:cNvSpPr/>
          <p:nvPr/>
        </p:nvSpPr>
        <p:spPr>
          <a:xfrm>
            <a:off x="476080" y="304800"/>
            <a:ext cx="82685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How can we fill Colorado’s gap? </a:t>
            </a:r>
          </a:p>
          <a:p>
            <a:r>
              <a:rPr lang="en-US" sz="2000" dirty="0" smtClean="0">
                <a:latin typeface="+mj-lt"/>
              </a:rPr>
              <a:t>Already </a:t>
            </a:r>
            <a:r>
              <a:rPr lang="en-US" sz="2000" dirty="0">
                <a:latin typeface="+mj-lt"/>
              </a:rPr>
              <a:t>planned projects </a:t>
            </a:r>
            <a:r>
              <a:rPr lang="en-US" sz="2000" dirty="0" smtClean="0">
                <a:latin typeface="+mj-lt"/>
              </a:rPr>
              <a:t>(</a:t>
            </a:r>
            <a:r>
              <a:rPr lang="en-US" sz="2000" dirty="0">
                <a:latin typeface="+mj-lt"/>
              </a:rPr>
              <a:t>Windy Gap firming, Moffat Collection </a:t>
            </a:r>
            <a:r>
              <a:rPr lang="en-US" sz="2000" dirty="0" smtClean="0">
                <a:latin typeface="+mj-lt"/>
              </a:rPr>
              <a:t>System) +</a:t>
            </a:r>
            <a:endParaRPr lang="en-US" sz="20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28680" y="6329279"/>
            <a:ext cx="472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Graphics provided by the Colorado Foundation for Water Education</a:t>
            </a:r>
            <a:endParaRPr lang="en-US" sz="1400" i="1" dirty="0"/>
          </a:p>
        </p:txBody>
      </p:sp>
      <p:sp>
        <p:nvSpPr>
          <p:cNvPr id="2" name="TextBox 1"/>
          <p:cNvSpPr txBox="1"/>
          <p:nvPr/>
        </p:nvSpPr>
        <p:spPr>
          <a:xfrm>
            <a:off x="381000" y="5791200"/>
            <a:ext cx="853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Draft CO Water Plan completed December 2014;  Final plan is due December 2015</a:t>
            </a:r>
            <a:r>
              <a:rPr lang="en-US" b="1" dirty="0" smtClean="0">
                <a:latin typeface="+mj-lt"/>
              </a:rPr>
              <a:t>. </a:t>
            </a:r>
            <a:endParaRPr lang="en-US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458200" cy="1143000"/>
          </a:xfrm>
        </p:spPr>
        <p:txBody>
          <a:bodyPr/>
          <a:lstStyle/>
          <a:p>
            <a:r>
              <a:rPr lang="en-US" sz="4800" b="1" u="sng" dirty="0" smtClean="0">
                <a:solidFill>
                  <a:schemeClr val="accent5">
                    <a:lumMod val="75000"/>
                  </a:schemeClr>
                </a:solidFill>
              </a:rPr>
              <a:t>Colorado Water Plan Goals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: 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>
          <a:xfrm>
            <a:off x="914400" y="1600200"/>
            <a:ext cx="7772400" cy="4419600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en-US" b="1" dirty="0" smtClean="0"/>
              <a:t>A productive economy that supports</a:t>
            </a:r>
            <a:r>
              <a:rPr lang="en-US" dirty="0" smtClean="0"/>
              <a:t>: </a:t>
            </a:r>
          </a:p>
          <a:p>
            <a:pPr lvl="2">
              <a:spcBef>
                <a:spcPts val="0"/>
              </a:spcBef>
            </a:pPr>
            <a:r>
              <a:rPr lang="en-US" sz="2400" dirty="0" smtClean="0"/>
              <a:t>vibrant and sustainable 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</a:rPr>
              <a:t>cities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US" sz="2400" dirty="0" smtClean="0"/>
          </a:p>
          <a:p>
            <a:pPr lvl="2">
              <a:spcBef>
                <a:spcPts val="0"/>
              </a:spcBef>
            </a:pPr>
            <a:r>
              <a:rPr lang="en-US" sz="2400" dirty="0" smtClean="0"/>
              <a:t>viable and productive 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</a:rPr>
              <a:t>agriculture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US" sz="2400" dirty="0" smtClean="0"/>
          </a:p>
          <a:p>
            <a:pPr lvl="2">
              <a:spcBef>
                <a:spcPts val="0"/>
              </a:spcBef>
              <a:spcAft>
                <a:spcPts val="1200"/>
              </a:spcAft>
            </a:pPr>
            <a:r>
              <a:rPr lang="en-US" sz="2400" dirty="0" smtClean="0"/>
              <a:t>a robust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dirty="0" smtClean="0"/>
              <a:t>skiing, recreation and 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</a:rPr>
              <a:t>tourism industry</a:t>
            </a:r>
            <a:r>
              <a:rPr lang="en-US" sz="2400" dirty="0" smtClean="0"/>
              <a:t>.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b="1" dirty="0" smtClean="0"/>
              <a:t>Efficient and effective 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</a:rPr>
              <a:t>water infrastructure </a:t>
            </a:r>
            <a:r>
              <a:rPr lang="en-US" b="1" dirty="0" smtClean="0"/>
              <a:t>promoting</a:t>
            </a:r>
            <a:r>
              <a:rPr lang="en-US" dirty="0" smtClean="0"/>
              <a:t> 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</a:rPr>
              <a:t>smart land use</a:t>
            </a:r>
            <a:r>
              <a:rPr lang="en-US" dirty="0" smtClean="0"/>
              <a:t>. </a:t>
            </a:r>
          </a:p>
          <a:p>
            <a:r>
              <a:rPr lang="en-US" b="1" dirty="0" smtClean="0"/>
              <a:t>A</a:t>
            </a:r>
            <a:r>
              <a:rPr lang="en-US" dirty="0" smtClean="0"/>
              <a:t> 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</a:rPr>
              <a:t>strong environment </a:t>
            </a:r>
            <a:r>
              <a:rPr lang="en-US" b="1" dirty="0" smtClean="0"/>
              <a:t>that includes healthy watersheds, rivers and streams, and wildlife</a:t>
            </a:r>
            <a:r>
              <a:rPr lang="en-US" dirty="0" smtClean="0"/>
              <a:t>.  </a:t>
            </a:r>
          </a:p>
        </p:txBody>
      </p:sp>
      <p:sp>
        <p:nvSpPr>
          <p:cNvPr id="8" name="Rectangle 7"/>
          <p:cNvSpPr/>
          <p:nvPr/>
        </p:nvSpPr>
        <p:spPr>
          <a:xfrm>
            <a:off x="381000" y="6053328"/>
            <a:ext cx="8305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 smtClean="0"/>
              <a:t>Source: Governor Hickenlooper’s Executive Order for Colorado’s Water Plan.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45951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210566"/>
            <a:ext cx="4800600" cy="23665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2667000" cy="2241550"/>
          </a:xfrm>
        </p:spPr>
        <p:txBody>
          <a:bodyPr anchor="t">
            <a:normAutofit/>
          </a:bodyPr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How, for an </a:t>
            </a:r>
            <a:b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uncertain future? 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75488" y="2667000"/>
            <a:ext cx="8229600" cy="38100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b="1" dirty="0" smtClean="0">
                <a:latin typeface="+mj-lt"/>
              </a:rPr>
              <a:t>No &amp; Low Regret Actions in the draft CO Water Plan:</a:t>
            </a:r>
            <a:endParaRPr lang="en-US" dirty="0" smtClean="0">
              <a:latin typeface="+mj-lt"/>
            </a:endParaRPr>
          </a:p>
          <a:p>
            <a:pPr lvl="1"/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Minimize permanent “buy &amp; dry” </a:t>
            </a:r>
            <a:r>
              <a:rPr lang="en-US" sz="2000" dirty="0" smtClean="0">
                <a:latin typeface="+mj-lt"/>
              </a:rPr>
              <a:t>of ag lands by supporting lower-impact alternatives. </a:t>
            </a:r>
          </a:p>
          <a:p>
            <a:pPr lvl="1"/>
            <a:r>
              <a:rPr lang="en-US" sz="2000" dirty="0" smtClean="0">
                <a:latin typeface="+mj-lt"/>
              </a:rPr>
              <a:t>Plan and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preserve options </a:t>
            </a:r>
            <a:r>
              <a:rPr lang="en-US" sz="2000" dirty="0" smtClean="0">
                <a:latin typeface="+mj-lt"/>
              </a:rPr>
              <a:t>for developing unallocated water on the Western Slope. </a:t>
            </a:r>
          </a:p>
          <a:p>
            <a:pPr lvl="1"/>
            <a:r>
              <a:rPr lang="en-US" sz="2000" dirty="0" smtClean="0">
                <a:latin typeface="+mj-lt"/>
              </a:rPr>
              <a:t>Establish (at least)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medium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conservation </a:t>
            </a:r>
            <a:r>
              <a:rPr lang="en-US" sz="2000" dirty="0" smtClean="0">
                <a:latin typeface="+mj-lt"/>
              </a:rPr>
              <a:t>strategies. </a:t>
            </a:r>
          </a:p>
          <a:p>
            <a:pPr lvl="1"/>
            <a:r>
              <a:rPr lang="en-US" sz="2000" dirty="0" smtClean="0">
                <a:latin typeface="+mj-lt"/>
              </a:rPr>
              <a:t>Implement projects to support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environmental </a:t>
            </a:r>
            <a:r>
              <a:rPr lang="en-US" sz="2000" dirty="0" smtClean="0">
                <a:latin typeface="+mj-lt"/>
              </a:rPr>
              <a:t>and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recreational </a:t>
            </a:r>
            <a:r>
              <a:rPr lang="en-US" sz="2000" dirty="0" smtClean="0">
                <a:latin typeface="+mj-lt"/>
              </a:rPr>
              <a:t>uses. </a:t>
            </a:r>
          </a:p>
          <a:p>
            <a:pPr lvl="1"/>
            <a:r>
              <a:rPr lang="en-US" sz="2000" dirty="0" smtClean="0">
                <a:latin typeface="+mj-lt"/>
              </a:rPr>
              <a:t>Support projects that are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already planned</a:t>
            </a:r>
            <a:r>
              <a:rPr lang="en-US" sz="2000" dirty="0" smtClean="0">
                <a:latin typeface="+mj-lt"/>
              </a:rPr>
              <a:t>. </a:t>
            </a:r>
          </a:p>
          <a:p>
            <a:pPr lvl="1"/>
            <a:r>
              <a:rPr lang="en-US" sz="2000" dirty="0" smtClean="0">
                <a:latin typeface="+mj-lt"/>
              </a:rPr>
              <a:t>Implement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storage</a:t>
            </a:r>
            <a:r>
              <a:rPr lang="en-US" sz="2000" dirty="0" smtClean="0">
                <a:latin typeface="+mj-lt"/>
              </a:rPr>
              <a:t> and other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infrastructure</a:t>
            </a:r>
            <a:r>
              <a:rPr lang="en-US" sz="2000" dirty="0" smtClean="0">
                <a:latin typeface="+mj-lt"/>
              </a:rPr>
              <a:t> projects. </a:t>
            </a:r>
          </a:p>
          <a:p>
            <a:pPr lvl="1"/>
            <a:r>
              <a:rPr lang="en-US" sz="2000" dirty="0" smtClean="0">
                <a:latin typeface="+mj-lt"/>
              </a:rPr>
              <a:t>Implement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water re-use </a:t>
            </a:r>
            <a:r>
              <a:rPr lang="en-US" sz="2000" dirty="0" smtClean="0">
                <a:latin typeface="+mj-lt"/>
              </a:rPr>
              <a:t>strategies. </a:t>
            </a:r>
          </a:p>
          <a:p>
            <a:pPr marL="45720" indent="0">
              <a:buNone/>
            </a:pPr>
            <a:endParaRPr lang="en-US" sz="2200" dirty="0" smtClean="0">
              <a:latin typeface="+mj-lt"/>
            </a:endParaRPr>
          </a:p>
          <a:p>
            <a:pPr lvl="1"/>
            <a:endParaRPr lang="en-US" sz="2000" dirty="0" smtClean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2099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4638"/>
            <a:ext cx="8153400" cy="790297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Details left to Basin Roundtables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Picture 2" descr="I:\2013\2013-455_CoBasin_Implementation\S_PublicOutreach\Graphics\CBIP Fact Sheet\CO_Basin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64935"/>
            <a:ext cx="6198160" cy="478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855847" y="2033644"/>
            <a:ext cx="16764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</a:rPr>
              <a:t>Yampa/White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03903" y="3692699"/>
            <a:ext cx="16764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Arial" pitchFamily="34" charset="0"/>
              </a:rPr>
              <a:t>Gunnison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48220" y="4666352"/>
            <a:ext cx="16764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</a:rPr>
              <a:t>Southwest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58684" y="4494544"/>
            <a:ext cx="16764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</a:rPr>
              <a:t>Rio Grande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134983" y="4314726"/>
            <a:ext cx="16764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</a:rPr>
              <a:t>Arkansas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869479" y="2040945"/>
            <a:ext cx="16764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</a:rPr>
              <a:t>South Platte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393640" y="2652673"/>
            <a:ext cx="1676400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</a:rPr>
              <a:t>Metro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532247" y="1567703"/>
            <a:ext cx="9513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</a:rPr>
              <a:t>North </a:t>
            </a:r>
            <a:endParaRPr lang="en-US" sz="1400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</a:endParaRPr>
          </a:p>
          <a:p>
            <a:pPr>
              <a:defRPr/>
            </a:pP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</a:rPr>
              <a:t>Platte</a:t>
            </a:r>
            <a:endParaRPr lang="en-US" sz="1400" dirty="0">
              <a:solidFill>
                <a:schemeClr val="accent1">
                  <a:lumMod val="75000"/>
                </a:schemeClr>
              </a:solidFill>
              <a:latin typeface="Arial" pitchFamily="34" charset="0"/>
            </a:endParaRPr>
          </a:p>
        </p:txBody>
      </p:sp>
      <p:sp>
        <p:nvSpPr>
          <p:cNvPr id="22" name="TextBox 10"/>
          <p:cNvSpPr txBox="1">
            <a:spLocks noChangeArrowheads="1"/>
          </p:cNvSpPr>
          <p:nvPr/>
        </p:nvSpPr>
        <p:spPr bwMode="auto">
          <a:xfrm>
            <a:off x="2486420" y="2735495"/>
            <a:ext cx="1676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chemeClr val="bg1"/>
                </a:solidFill>
              </a:rPr>
              <a:t>Colorado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" y="5875802"/>
            <a:ext cx="899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East and West Slope Roundtables differ </a:t>
            </a:r>
          </a:p>
          <a:p>
            <a:pPr algn="ctr"/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on potential for additional trans-mountain diversions. </a:t>
            </a:r>
            <a:endParaRPr lang="en-US" sz="2400" b="1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0802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52400" y="273050"/>
            <a:ext cx="8534400" cy="869950"/>
          </a:xfrm>
        </p:spPr>
        <p:txBody>
          <a:bodyPr>
            <a:normAutofit fontScale="90000"/>
          </a:bodyPr>
          <a:lstStyle/>
          <a:p>
            <a:r>
              <a:rPr lang="en-US" b="1" u="sng" dirty="0" smtClean="0">
                <a:solidFill>
                  <a:schemeClr val="accent5">
                    <a:lumMod val="75000"/>
                  </a:schemeClr>
                </a:solidFill>
              </a:rPr>
              <a:t>Downstream obligations a major concern:</a:t>
            </a:r>
            <a:endParaRPr lang="en-US" b="1" u="sng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idx="2"/>
          </p:nvPr>
        </p:nvSpPr>
        <p:spPr>
          <a:xfrm>
            <a:off x="152400" y="1219200"/>
            <a:ext cx="2209800" cy="50292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2500" lnSpcReduction="20000"/>
          </a:bodyPr>
          <a:lstStyle/>
          <a:p>
            <a:r>
              <a:rPr lang="en-US" sz="2400" b="1" u="sng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1922 Compact</a:t>
            </a:r>
          </a:p>
          <a:p>
            <a:r>
              <a:rPr lang="en-US" sz="2400" dirty="0" smtClean="0">
                <a:latin typeface="+mj-lt"/>
              </a:rPr>
              <a:t>Upper Basin must allow 75 </a:t>
            </a:r>
            <a:r>
              <a:rPr lang="en-US" sz="2400" dirty="0" err="1" smtClean="0">
                <a:latin typeface="+mj-lt"/>
              </a:rPr>
              <a:t>maf</a:t>
            </a:r>
            <a:r>
              <a:rPr lang="en-US" sz="2400" dirty="0" smtClean="0">
                <a:latin typeface="+mj-lt"/>
              </a:rPr>
              <a:t>/ 10yrs to pass Lee Ferry. </a:t>
            </a:r>
          </a:p>
          <a:p>
            <a:endParaRPr lang="en-US" dirty="0">
              <a:latin typeface="+mj-lt"/>
            </a:endParaRPr>
          </a:p>
          <a:p>
            <a:r>
              <a:rPr lang="en-US" sz="2400" b="1" u="sng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Power Pool in Powell</a:t>
            </a:r>
          </a:p>
          <a:p>
            <a:r>
              <a:rPr lang="en-US" sz="2400" dirty="0" smtClean="0">
                <a:latin typeface="+mj-lt"/>
              </a:rPr>
              <a:t>3,490 elevation is necessary for Lake Powell to keep generating hydropower </a:t>
            </a:r>
            <a:r>
              <a:rPr lang="en-US" sz="2400" i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(elevation was  3,593.29 on 2/7/15). </a:t>
            </a:r>
          </a:p>
        </p:txBody>
      </p:sp>
      <p:pic>
        <p:nvPicPr>
          <p:cNvPr id="16" name="Picture Placeholder 16" descr="Wholebasin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423849" y="1219200"/>
            <a:ext cx="6571979" cy="49255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341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1666</TotalTime>
  <Words>2249</Words>
  <Application>Microsoft Office PowerPoint</Application>
  <PresentationFormat>On-screen Show (4:3)</PresentationFormat>
  <Paragraphs>336</Paragraphs>
  <Slides>28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Sansumi-DemiBold</vt:lpstr>
      <vt:lpstr>Arial</vt:lpstr>
      <vt:lpstr>Arial Black</vt:lpstr>
      <vt:lpstr>Calibri</vt:lpstr>
      <vt:lpstr>Franklin Gothic Book</vt:lpstr>
      <vt:lpstr>Georgia</vt:lpstr>
      <vt:lpstr>Impact</vt:lpstr>
      <vt:lpstr>Perpetua</vt:lpstr>
      <vt:lpstr>Wingdings</vt:lpstr>
      <vt:lpstr>Wingdings 2</vt:lpstr>
      <vt:lpstr>Equity</vt:lpstr>
      <vt:lpstr>Microsoft Excel 97-2003 Worksheet</vt:lpstr>
      <vt:lpstr>Acrobat Document</vt:lpstr>
      <vt:lpstr>Negotiating our Water Future in Colorado &amp; the Colorado River Basin</vt:lpstr>
      <vt:lpstr>PowerPoint Presentation</vt:lpstr>
      <vt:lpstr>Colorado is facing a future“Gap”</vt:lpstr>
      <vt:lpstr>PowerPoint Presentation</vt:lpstr>
      <vt:lpstr> </vt:lpstr>
      <vt:lpstr>Colorado Water Plan Goals: </vt:lpstr>
      <vt:lpstr>How, for an  uncertain future? </vt:lpstr>
      <vt:lpstr>Details left to Basin Roundtables</vt:lpstr>
      <vt:lpstr>Downstream obligations a major concern:</vt:lpstr>
      <vt:lpstr>Conceptual Framework for negotiations on a future TMD: </vt:lpstr>
      <vt:lpstr>Colorado Basin Plan – 7 Regions</vt:lpstr>
      <vt:lpstr>Colorado Basin Plan Themes </vt:lpstr>
      <vt:lpstr>Themes with Supporting Goals</vt:lpstr>
      <vt:lpstr>Themes with Supporting Goals</vt:lpstr>
      <vt:lpstr>Themes with Supporting Goals</vt:lpstr>
      <vt:lpstr>Colorado Basin Plan –  Basinwide Priority Projects</vt:lpstr>
      <vt:lpstr>Grand Valley Water Uses</vt:lpstr>
      <vt:lpstr>Grand Valley Stream Conditions</vt:lpstr>
      <vt:lpstr>Grand Valley Priority Projects</vt:lpstr>
      <vt:lpstr>Gunnison Basin:</vt:lpstr>
      <vt:lpstr>PowerPoint Presentation</vt:lpstr>
      <vt:lpstr>PowerPoint Presentation</vt:lpstr>
      <vt:lpstr>Analysis of Agricultural Needs</vt:lpstr>
      <vt:lpstr>PowerPoint Presentation</vt:lpstr>
      <vt:lpstr>In-basin Goals for the Gunnison Basin</vt:lpstr>
      <vt:lpstr>Statewide Goals &amp; Principles  (In summary)</vt:lpstr>
      <vt:lpstr>Gunnison Basin Plan Projects</vt:lpstr>
      <vt:lpstr>Your input is needed!</vt:lpstr>
    </vt:vector>
  </TitlesOfParts>
  <Company>Mesa State College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Colorado Basin Roundtable</dc:title>
  <dc:creator>Hannah</dc:creator>
  <cp:lastModifiedBy>Holm, Hannah</cp:lastModifiedBy>
  <cp:revision>271</cp:revision>
  <cp:lastPrinted>2013-09-30T17:01:47Z</cp:lastPrinted>
  <dcterms:created xsi:type="dcterms:W3CDTF">2012-01-23T21:35:37Z</dcterms:created>
  <dcterms:modified xsi:type="dcterms:W3CDTF">2015-03-16T17:30:48Z</dcterms:modified>
</cp:coreProperties>
</file>